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310" r:id="rId4"/>
    <p:sldId id="311" r:id="rId5"/>
    <p:sldId id="312" r:id="rId6"/>
    <p:sldId id="273" r:id="rId7"/>
  </p:sldIdLst>
  <p:sldSz cx="9144000" cy="5143500" type="screen16x9"/>
  <p:notesSz cx="6858000" cy="9144000"/>
  <p:custDataLst>
    <p:tags r:id="rId9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21" autoAdjust="0"/>
  </p:normalViewPr>
  <p:slideViewPr>
    <p:cSldViewPr>
      <p:cViewPr varScale="1">
        <p:scale>
          <a:sx n="141" d="100"/>
          <a:sy n="141" d="100"/>
        </p:scale>
        <p:origin x="744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06.02.2024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2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Nákladové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Odchylka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3529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Vyjadřuje rozdíl mezi skutečnými a plánovanými veličinami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Odchylka nákladů</a:t>
            </a: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cs-CZ" sz="2000" dirty="0"/>
              <a:t>Rozdíl mezi skutečnými náklady a plánovanými náklady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Odchylka výnosů (popř. tržeb)</a:t>
            </a: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cs-CZ" sz="2000" dirty="0"/>
              <a:t>Rozdíl mezi skutečnými výnosy (tržbami) a plánovanými výnosy (tržbami)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Odchylka zisku (popř. VH)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000" dirty="0"/>
              <a:t>V návaznosti na výsledek hospodaření, popř. na faktory, které ovlivňují výsledek hospodaření, rozeznáváme: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cs-CZ" sz="2000" dirty="0"/>
          </a:p>
          <a:p>
            <a:pPr marL="1200150" lvl="2" indent="-285750">
              <a:buFont typeface="Arial" pitchFamily="34" charset="0"/>
              <a:buChar char="•"/>
            </a:pPr>
            <a:r>
              <a:rPr lang="cs-CZ" sz="2000" dirty="0"/>
              <a:t>Odchylku nákladů</a:t>
            </a:r>
          </a:p>
          <a:p>
            <a:pPr marL="1200150" lvl="2" indent="-285750">
              <a:buFont typeface="Arial" pitchFamily="34" charset="0"/>
              <a:buChar char="•"/>
            </a:pPr>
            <a:endParaRPr lang="cs-CZ" sz="2000" dirty="0"/>
          </a:p>
          <a:p>
            <a:pPr marL="1657350" lvl="3" indent="-285750">
              <a:buFont typeface="Arial" pitchFamily="34" charset="0"/>
              <a:buChar char="•"/>
            </a:pPr>
            <a:r>
              <a:rPr lang="cs-CZ" sz="2000" dirty="0"/>
              <a:t>Odchylku variabilních nákladů</a:t>
            </a:r>
          </a:p>
          <a:p>
            <a:pPr marL="1200150" lvl="2" indent="-285750">
              <a:buFont typeface="Arial" pitchFamily="34" charset="0"/>
              <a:buChar char="•"/>
            </a:pPr>
            <a:endParaRPr lang="cs-CZ" sz="2000" dirty="0"/>
          </a:p>
          <a:p>
            <a:pPr marL="1657350" lvl="3" indent="-285750">
              <a:buFont typeface="Arial" pitchFamily="34" charset="0"/>
              <a:buChar char="•"/>
            </a:pPr>
            <a:r>
              <a:rPr lang="cs-CZ" sz="2000" dirty="0"/>
              <a:t>Odchylku fixních nákladů</a:t>
            </a:r>
          </a:p>
          <a:p>
            <a:pPr marL="1200150" lvl="2" indent="-285750">
              <a:buFont typeface="Arial" pitchFamily="34" charset="0"/>
              <a:buChar char="•"/>
            </a:pPr>
            <a:endParaRPr lang="cs-CZ" sz="2000" dirty="0"/>
          </a:p>
          <a:p>
            <a:pPr marL="1200150" lvl="2" indent="-285750">
              <a:buFont typeface="Arial" pitchFamily="34" charset="0"/>
              <a:buChar char="•"/>
            </a:pPr>
            <a:r>
              <a:rPr lang="cs-CZ" sz="2000" dirty="0"/>
              <a:t>Odchylku výnosů</a:t>
            </a:r>
          </a:p>
        </p:txBody>
      </p:sp>
    </p:spTree>
    <p:extLst>
      <p:ext uri="{BB962C8B-B14F-4D97-AF65-F5344CB8AC3E}">
        <p14:creationId xmlns:p14="http://schemas.microsoft.com/office/powerpoint/2010/main" val="2592099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Odchylka zisku (popř. VH)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000" dirty="0"/>
              <a:t>V návaznosti na výsledek hospodaření, popř. na faktory, které ovlivňují výsledek hospodaření, rozeznáváme: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cs-CZ" sz="2000" dirty="0"/>
          </a:p>
          <a:p>
            <a:pPr marL="1200150" lvl="2" indent="-285750">
              <a:buFont typeface="Arial" pitchFamily="34" charset="0"/>
              <a:buChar char="•"/>
            </a:pPr>
            <a:r>
              <a:rPr lang="cs-CZ" sz="2000" dirty="0"/>
              <a:t>Odchylka variabilních nákladů</a:t>
            </a:r>
          </a:p>
          <a:p>
            <a:pPr marL="2571750" lvl="5" indent="-285750">
              <a:buFont typeface="Arial" pitchFamily="34" charset="0"/>
              <a:buChar char="•"/>
            </a:pPr>
            <a:r>
              <a:rPr lang="cs-CZ" sz="2000" dirty="0"/>
              <a:t>Odchylka naturálních vstupů (materiál-kg)</a:t>
            </a:r>
          </a:p>
          <a:p>
            <a:pPr marL="2571750" lvl="5" indent="-285750">
              <a:buFont typeface="Arial" pitchFamily="34" charset="0"/>
              <a:buChar char="•"/>
            </a:pPr>
            <a:r>
              <a:rPr lang="cs-CZ" sz="2000" dirty="0"/>
              <a:t>Odchylka cen naturálních vstupů (</a:t>
            </a:r>
            <a:r>
              <a:rPr lang="cs-CZ" sz="2000" dirty="0" err="1"/>
              <a:t>kč</a:t>
            </a:r>
            <a:r>
              <a:rPr lang="cs-CZ" sz="2000" dirty="0"/>
              <a:t>/kg)</a:t>
            </a:r>
          </a:p>
          <a:p>
            <a:pPr marL="1200150" lvl="2" indent="-285750">
              <a:buFont typeface="Arial" pitchFamily="34" charset="0"/>
              <a:buChar char="•"/>
            </a:pPr>
            <a:endParaRPr lang="cs-CZ" sz="2000" dirty="0"/>
          </a:p>
          <a:p>
            <a:pPr marL="1200150" lvl="2" indent="-285750">
              <a:buFont typeface="Arial" pitchFamily="34" charset="0"/>
              <a:buChar char="•"/>
            </a:pPr>
            <a:r>
              <a:rPr lang="cs-CZ" sz="2000" dirty="0"/>
              <a:t>Odchylka fixních nákladů</a:t>
            </a:r>
          </a:p>
          <a:p>
            <a:pPr marL="1200150" lvl="2" indent="-285750">
              <a:buFont typeface="Arial" pitchFamily="34" charset="0"/>
              <a:buChar char="•"/>
            </a:pPr>
            <a:endParaRPr lang="cs-CZ" sz="2000" dirty="0"/>
          </a:p>
          <a:p>
            <a:pPr marL="1200150" lvl="2" indent="-285750">
              <a:buFont typeface="Arial" pitchFamily="34" charset="0"/>
              <a:buChar char="•"/>
            </a:pPr>
            <a:r>
              <a:rPr lang="cs-CZ" sz="2000" dirty="0"/>
              <a:t>Odchylka výnosů</a:t>
            </a:r>
          </a:p>
          <a:p>
            <a:pPr marL="2114550" lvl="4" indent="-285750">
              <a:buFont typeface="Arial" pitchFamily="34" charset="0"/>
              <a:buChar char="•"/>
            </a:pPr>
            <a:r>
              <a:rPr lang="cs-CZ" sz="2000" dirty="0"/>
              <a:t>Odchylka prodaného objemu výrobků (ks)</a:t>
            </a:r>
          </a:p>
          <a:p>
            <a:pPr marL="2114550" lvl="4" indent="-285750">
              <a:buFont typeface="Arial" pitchFamily="34" charset="0"/>
              <a:buChar char="•"/>
            </a:pPr>
            <a:r>
              <a:rPr lang="cs-CZ" sz="2000" dirty="0"/>
              <a:t>Odchylka prodejní ceny (</a:t>
            </a:r>
            <a:r>
              <a:rPr lang="cs-CZ" sz="2000" dirty="0" err="1"/>
              <a:t>kč</a:t>
            </a:r>
            <a:r>
              <a:rPr lang="cs-CZ" sz="2000" dirty="0"/>
              <a:t>/ks)</a:t>
            </a:r>
          </a:p>
        </p:txBody>
      </p:sp>
    </p:spTree>
    <p:extLst>
      <p:ext uri="{BB962C8B-B14F-4D97-AF65-F5344CB8AC3E}">
        <p14:creationId xmlns:p14="http://schemas.microsoft.com/office/powerpoint/2010/main" val="3379681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Odchylka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000" dirty="0"/>
              <a:t>Celková odchylka = skutečné náklady – plánované náklady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/>
              <a:t>Celková odchylka = množstevní odchylka + cenová odchylka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/>
              <a:t>Množstevní odchylka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cs-CZ" sz="2000" dirty="0"/>
              <a:t>= (skutečné množství – plánované množství) </a:t>
            </a:r>
            <a:r>
              <a:rPr lang="en-GB" sz="2000" dirty="0"/>
              <a:t>*</a:t>
            </a:r>
            <a:r>
              <a:rPr lang="cs-CZ" sz="2000" dirty="0"/>
              <a:t> plánovaná cena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/>
              <a:t>Cenová odchylka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cs-CZ" sz="2000" dirty="0"/>
              <a:t>= (skutečná cena- plánovaná cena) * skutečné množství</a:t>
            </a:r>
          </a:p>
        </p:txBody>
      </p:sp>
    </p:spTree>
    <p:extLst>
      <p:ext uri="{BB962C8B-B14F-4D97-AF65-F5344CB8AC3E}">
        <p14:creationId xmlns:p14="http://schemas.microsoft.com/office/powerpoint/2010/main" val="528369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>
                <a:solidFill>
                  <a:srgbClr val="00544D"/>
                </a:solidFill>
              </a:rPr>
              <a:t>Děkuji za pozornost </a:t>
            </a:r>
            <a:r>
              <a:rPr lang="cs-CZ" altLang="cs-CZ" sz="4000" b="1" dirty="0">
                <a:solidFill>
                  <a:srgbClr val="00544D"/>
                </a:solidFill>
                <a:sym typeface="Wingdings" panose="05000000000000000000" pitchFamily="2" charset="2"/>
              </a:rPr>
              <a:t>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f9c3ecb1-0060-4645-aecd-6732dbaa6517"/>
</p:tagLst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6374</TotalTime>
  <Words>193</Words>
  <Application>Microsoft Office PowerPoint</Application>
  <PresentationFormat>Předvádění na obrazovce (16:9)</PresentationFormat>
  <Paragraphs>53</Paragraphs>
  <Slides>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SLU</vt:lpstr>
      <vt:lpstr>Seminář 2</vt:lpstr>
      <vt:lpstr>Odchylka</vt:lpstr>
      <vt:lpstr>Odchylka zisku (popř. VH)</vt:lpstr>
      <vt:lpstr>Odchylka zisku (popř. VH)</vt:lpstr>
      <vt:lpstr>Odchylka</vt:lpstr>
      <vt:lpstr>Děkuji za pozornost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158</cp:revision>
  <dcterms:created xsi:type="dcterms:W3CDTF">2016-07-06T15:42:34Z</dcterms:created>
  <dcterms:modified xsi:type="dcterms:W3CDTF">2024-02-06T12:40:24Z</dcterms:modified>
</cp:coreProperties>
</file>