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85" r:id="rId4"/>
    <p:sldId id="281" r:id="rId5"/>
    <p:sldId id="284" r:id="rId6"/>
    <p:sldId id="289" r:id="rId7"/>
    <p:sldId id="297" r:id="rId8"/>
    <p:sldId id="291" r:id="rId9"/>
    <p:sldId id="292" r:id="rId10"/>
    <p:sldId id="294" r:id="rId11"/>
    <p:sldId id="295" r:id="rId12"/>
    <p:sldId id="296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4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9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6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13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55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012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7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328592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 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FIŠEROVÁ, Ph.D.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LS 2023/2024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Veronika FIŠEROVÁ,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Povinná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422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b="1" dirty="0"/>
              <a:t>ŠELIGOVÁ, M. a R. RŮČKOVÁ, 2018. </a:t>
            </a:r>
            <a:r>
              <a:rPr lang="cs-CZ" sz="2000" b="1" i="1" dirty="0"/>
              <a:t>Nákladové účetnictví.</a:t>
            </a:r>
            <a:r>
              <a:rPr lang="cs-CZ" sz="2000" b="1" dirty="0"/>
              <a:t> Karviná: SU OPF. ISBN 978-80-7510-310-9.</a:t>
            </a:r>
            <a:endParaRPr lang="en-US" sz="2000" b="1" dirty="0"/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FIBÍROVÁ, J., L. ŠOLJKOVÁ a J. WAGNER, 2007. Nákladové a manažerské účetnictví. </a:t>
            </a:r>
            <a:r>
              <a:rPr lang="cs-CZ" sz="1900" dirty="0" err="1"/>
              <a:t>Praha:ASPI</a:t>
            </a:r>
            <a:r>
              <a:rPr lang="cs-CZ" sz="1900" dirty="0"/>
              <a:t>. ISBN 978-80-7357-299-0.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KRÁL, B. a kol., 2010. Manažerské účetnictví. 3. vyd. Praha: Management </a:t>
            </a:r>
            <a:r>
              <a:rPr lang="cs-CZ" sz="1900" dirty="0" err="1"/>
              <a:t>Press</a:t>
            </a:r>
            <a:r>
              <a:rPr lang="cs-CZ" sz="1900" dirty="0"/>
              <a:t>. ISBN 978-80-7261-217-8.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VALICOVÁ, A., 2011. Nákladové účetnictví. Karviná: SU OPF. 978-807248-688-5.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31071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Doporučená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FIBÍROVÁ,J., L. ŠOLJAKOVÁ a J. WAGNER, 2011. Manažerské účetnictví-nástroje a metody.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ČR. ISBN 978-807357-712-4.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LAZAR, J., 2012. Manažerské účetnictví a controlling.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978-80-247-4133-8.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POPESKO, B. a Š. PAPADAKI, 2016. Moderní metody řízení nákladů.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978-80-247-5773-5.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WARREN, C.S., J.M. REEVE a J.E. DUCHAC, 2014. </a:t>
            </a:r>
            <a:r>
              <a:rPr lang="cs-CZ" sz="2000" dirty="0" err="1"/>
              <a:t>Managerial</a:t>
            </a:r>
            <a:r>
              <a:rPr lang="cs-CZ" sz="2000" dirty="0"/>
              <a:t> </a:t>
            </a:r>
            <a:r>
              <a:rPr lang="cs-CZ" sz="2000" dirty="0" err="1"/>
              <a:t>Accounting</a:t>
            </a:r>
            <a:r>
              <a:rPr lang="cs-CZ" sz="2000" dirty="0"/>
              <a:t>. USA: </a:t>
            </a:r>
            <a:r>
              <a:rPr lang="cs-CZ" sz="2000" dirty="0" err="1"/>
              <a:t>Cengage</a:t>
            </a:r>
            <a:r>
              <a:rPr lang="cs-CZ" sz="2000" dirty="0"/>
              <a:t> </a:t>
            </a:r>
            <a:r>
              <a:rPr lang="cs-CZ" sz="2000" dirty="0" err="1"/>
              <a:t>Lending</a:t>
            </a:r>
            <a:r>
              <a:rPr lang="cs-CZ" sz="2000" dirty="0"/>
              <a:t>. ISBN 978-1-285-86880-6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263054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25667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Kontakt</a:t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03598"/>
            <a:ext cx="7416824" cy="242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Konzultační hodiny: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emailem</a:t>
            </a:r>
            <a:endParaRPr lang="cs-CZ" sz="1200" dirty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email:  </a:t>
            </a:r>
            <a:r>
              <a:rPr lang="cs-CZ" sz="2400" dirty="0">
                <a:solidFill>
                  <a:srgbClr val="FF0000"/>
                </a:solidFill>
              </a:rPr>
              <a:t>veronika.fiserova@opf.slu.cz</a:t>
            </a:r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b="1" dirty="0">
                <a:solidFill>
                  <a:srgbClr val="C00000"/>
                </a:solidFill>
              </a:rPr>
              <a:t>*</a:t>
            </a:r>
            <a:r>
              <a:rPr lang="cs-CZ" sz="1200" dirty="0"/>
              <a:t>Dle Pokynu děkana č. 1/2014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</a:t>
            </a:r>
            <a:r>
              <a:rPr lang="cs-CZ" sz="1200" b="1" dirty="0">
                <a:solidFill>
                  <a:srgbClr val="C00000"/>
                </a:solidFill>
              </a:rPr>
              <a:t>studenti povinni používat pouze školní email </a:t>
            </a:r>
            <a:r>
              <a:rPr lang="cs-CZ" sz="1200" dirty="0"/>
              <a:t>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7416824" cy="1680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400" dirty="0"/>
              <a:t>Předmět je zakončen </a:t>
            </a:r>
            <a:r>
              <a:rPr lang="cs-CZ" sz="2400" b="1" dirty="0">
                <a:solidFill>
                  <a:srgbClr val="FF0000"/>
                </a:solidFill>
              </a:rPr>
              <a:t>zkouškou</a:t>
            </a:r>
            <a:r>
              <a:rPr lang="cs-CZ" sz="2400" dirty="0"/>
              <a:t>, kterou získáte za: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2 průběžné testy (tvoří 40 % celkového hodnocení)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zkoušku (tvoří 60 % celkového hodnocení)</a:t>
            </a:r>
          </a:p>
        </p:txBody>
      </p:sp>
    </p:spTree>
    <p:extLst>
      <p:ext uri="{BB962C8B-B14F-4D97-AF65-F5344CB8AC3E}">
        <p14:creationId xmlns:p14="http://schemas.microsoft.com/office/powerpoint/2010/main" val="269032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752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0521" y="843558"/>
            <a:ext cx="8424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tvoří 40 % celkového hodnocení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2 průběžné testy (každý test za 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40 bodů (2x20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žádná omezení týkající se minimálního počtu bodů k vykonání zkoušky</a:t>
            </a:r>
          </a:p>
          <a:p>
            <a:endParaRPr lang="cs-CZ" sz="2400" dirty="0"/>
          </a:p>
          <a:p>
            <a:r>
              <a:rPr lang="cs-CZ" sz="2400" b="1" dirty="0"/>
              <a:t>Průběžné testy budou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teorii z přednášek a ze skript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případové studie a příklady z přednášek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příklady ze seminářů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48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483" y="1098053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budou psány fyzicky na fakultě v době výuky (</a:t>
            </a:r>
            <a:r>
              <a:rPr lang="cs-CZ" sz="2400" dirty="0" err="1"/>
              <a:t>a,b,c</a:t>
            </a:r>
            <a:r>
              <a:rPr lang="cs-CZ" sz="2400" dirty="0"/>
              <a:t> odpovědi, doplňovačky, výběr z možností)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datum a čas průběžných testů budou upřesněny (plán začátek dubna (1. průběžný test) a začátek května (2. průběžný test)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průběžné testy lze </a:t>
            </a:r>
            <a:r>
              <a:rPr lang="cs-CZ" sz="2800" b="1" u="sng" dirty="0"/>
              <a:t>psát pouze 1x</a:t>
            </a:r>
            <a:r>
              <a:rPr lang="cs-CZ" sz="2400" dirty="0"/>
              <a:t>, </a:t>
            </a:r>
            <a:r>
              <a:rPr lang="cs-CZ" sz="2800" b="1" u="sng" dirty="0"/>
              <a:t>nebudou vypsány žádné opravné termíny průběžného testu !!!!!!!!!!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961357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tvoří 60 %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60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je </a:t>
            </a:r>
            <a:r>
              <a:rPr lang="cs-CZ" sz="2400" b="1" dirty="0"/>
              <a:t>písemná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bude psána </a:t>
            </a:r>
            <a:r>
              <a:rPr lang="cs-CZ" sz="2400" b="1" dirty="0"/>
              <a:t>fyzicky na fakultě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bude obsahovat pouze příklady z přednášek a ze seminářů popř. z jiných dalších studijních materiálů vložených v rámci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239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Celkové hodnocení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483E4A1-4BE3-4425-A198-397DF06ED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88055"/>
              </p:ext>
            </p:extLst>
          </p:nvPr>
        </p:nvGraphicFramePr>
        <p:xfrm>
          <a:off x="539552" y="1016624"/>
          <a:ext cx="8136904" cy="21311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55379492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394763696"/>
                    </a:ext>
                  </a:extLst>
                </a:gridCol>
              </a:tblGrid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Maximální 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81591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190785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737772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Zkouška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51637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Celkem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100 bodů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455218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5F4754B5-2554-4713-9754-A9126D5DE427}"/>
              </a:ext>
            </a:extLst>
          </p:cNvPr>
          <p:cNvSpPr/>
          <p:nvPr/>
        </p:nvSpPr>
        <p:spPr>
          <a:xfrm>
            <a:off x="611560" y="317686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úspěšné absolvování předmětu minimálně </a:t>
            </a:r>
            <a:r>
              <a:rPr lang="cs-CZ" sz="2400" b="1" dirty="0"/>
              <a:t>60 %</a:t>
            </a:r>
            <a:r>
              <a:rPr lang="cs-CZ" sz="2400" dirty="0"/>
              <a:t>, tedy minimálně </a:t>
            </a:r>
            <a:r>
              <a:rPr lang="cs-CZ" sz="2400" b="1" dirty="0"/>
              <a:t>60 bodů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</a:t>
            </a:r>
            <a:r>
              <a:rPr lang="cs-CZ" sz="2400" b="1" dirty="0"/>
              <a:t>písemná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460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34761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Bodové hodnocení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55576" y="1131591"/>
          <a:ext cx="7128792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6282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Známka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Bodové hodnocení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93 - 100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85 - 92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77 - 84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69 - 76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60 - 68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0 - 59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1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908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vyučujícího mailem.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Vyučující určí náhradní termín průběžného testu.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393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4085</TotalTime>
  <Words>641</Words>
  <Application>Microsoft Office PowerPoint</Application>
  <PresentationFormat>Předvádění na obrazovce (16:9)</PresentationFormat>
  <Paragraphs>102</Paragraphs>
  <Slides>12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SLU</vt:lpstr>
      <vt:lpstr> NÁKLADOVÉ ÚČETNICTVÍ     Ing. Veronika FIŠEROVÁ, Ph.D.  Informace k LS 2023/2024</vt:lpstr>
      <vt:lpstr>Kontakt </vt:lpstr>
      <vt:lpstr>Požadavky na absolvování předmětu</vt:lpstr>
      <vt:lpstr>Průběžné testy</vt:lpstr>
      <vt:lpstr>Průběžné testy</vt:lpstr>
      <vt:lpstr>Zkouška</vt:lpstr>
      <vt:lpstr>Celkové hodnocení</vt:lpstr>
      <vt:lpstr>Bodové hodnocení</vt:lpstr>
      <vt:lpstr>Důležité !!!</vt:lpstr>
      <vt:lpstr>Povinná literatura</vt:lpstr>
      <vt:lpstr>Doporučená literatura</vt:lpstr>
      <vt:lpstr>Děkuji za pozornost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Skupieňová</cp:lastModifiedBy>
  <cp:revision>170</cp:revision>
  <dcterms:created xsi:type="dcterms:W3CDTF">2016-07-06T15:42:34Z</dcterms:created>
  <dcterms:modified xsi:type="dcterms:W3CDTF">2024-02-21T23:26:51Z</dcterms:modified>
</cp:coreProperties>
</file>