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77" r:id="rId3"/>
    <p:sldId id="401" r:id="rId4"/>
    <p:sldId id="378" r:id="rId5"/>
    <p:sldId id="358" r:id="rId6"/>
    <p:sldId id="316" r:id="rId7"/>
    <p:sldId id="379" r:id="rId8"/>
    <p:sldId id="304" r:id="rId9"/>
    <p:sldId id="388" r:id="rId10"/>
    <p:sldId id="372" r:id="rId11"/>
    <p:sldId id="373" r:id="rId12"/>
    <p:sldId id="380" r:id="rId13"/>
    <p:sldId id="389" r:id="rId14"/>
    <p:sldId id="381" r:id="rId15"/>
    <p:sldId id="400" r:id="rId16"/>
    <p:sldId id="402" r:id="rId17"/>
    <p:sldId id="382" r:id="rId18"/>
    <p:sldId id="390" r:id="rId19"/>
    <p:sldId id="397" r:id="rId20"/>
    <p:sldId id="398" r:id="rId21"/>
    <p:sldId id="392" r:id="rId22"/>
    <p:sldId id="399" r:id="rId23"/>
    <p:sldId id="273" r:id="rId2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21" autoAdjust="0"/>
  </p:normalViewPr>
  <p:slideViewPr>
    <p:cSldViewPr>
      <p:cViewPr varScale="1">
        <p:scale>
          <a:sx n="83" d="100"/>
          <a:sy n="83" d="100"/>
        </p:scale>
        <p:origin x="80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25.04.2023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14049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40798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40607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84153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55211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csvukrs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59253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071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21251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12506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11357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3743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75840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69559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5384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6535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8885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50677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63411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38907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81230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8433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15516" y="195486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METODA STANDARDNÍCH NÁKLADŮ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5463809" y="3651870"/>
            <a:ext cx="3680191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č. 9</a:t>
            </a:r>
          </a:p>
          <a:p>
            <a:pPr algn="r"/>
            <a:endParaRPr lang="cs-CZ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704856" cy="432047"/>
          </a:xfrm>
        </p:spPr>
        <p:txBody>
          <a:bodyPr/>
          <a:lstStyle/>
          <a:p>
            <a:r>
              <a:rPr lang="pl-PL" altLang="cs-CZ" sz="3200" b="1" dirty="0"/>
              <a:t>Odchylky od standardů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435089" y="1203598"/>
            <a:ext cx="741682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kontrola hospodárnosti a efektivnosti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propojeny s prémiováním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842338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704856" cy="432047"/>
          </a:xfrm>
        </p:spPr>
        <p:txBody>
          <a:bodyPr/>
          <a:lstStyle/>
          <a:p>
            <a:r>
              <a:rPr lang="pl-PL" altLang="cs-CZ" sz="3200" b="1" dirty="0"/>
              <a:t>Zjišťování odchylek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/>
              <a:t>Zjišťují se 2 způsoby:</a:t>
            </a:r>
          </a:p>
          <a:p>
            <a:endParaRPr lang="cs-CZ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průběžně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dodatečným výpočtem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118405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704856" cy="432047"/>
          </a:xfrm>
        </p:spPr>
        <p:txBody>
          <a:bodyPr/>
          <a:lstStyle/>
          <a:p>
            <a:r>
              <a:rPr lang="pl-PL" altLang="cs-CZ" sz="3200" b="1" dirty="0"/>
              <a:t>Zjišťování odchylek - průběžně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13690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má význam hlavně v malosériové a středně sériové výrobě, kdy je částka odchylek za určité období u určité kalkulační položky součtem dílčích odchylek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dirty="0"/>
          </a:p>
          <a:p>
            <a:pPr algn="ctr"/>
            <a:r>
              <a:rPr lang="cs-CZ" sz="2400" b="1" u="sng" dirty="0"/>
              <a:t>skutečné náklady = náklady podle standardů ± odchylky</a:t>
            </a:r>
            <a:endParaRPr lang="cs-CZ" sz="2000" b="1" u="sng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405281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704856" cy="432047"/>
          </a:xfrm>
        </p:spPr>
        <p:txBody>
          <a:bodyPr/>
          <a:lstStyle/>
          <a:p>
            <a:r>
              <a:rPr lang="pl-PL" altLang="cs-CZ" sz="2800" b="1" dirty="0"/>
              <a:t>Zjišťování odchylek – dodatečným výpočtem</a:t>
            </a:r>
            <a:endParaRPr lang="cs-CZ" altLang="cs-CZ" sz="28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8488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používá se v procesní technologii a u režijních nákladů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Platí:</a:t>
            </a:r>
          </a:p>
          <a:p>
            <a:pPr marL="0" lvl="1"/>
            <a:endParaRPr lang="cs-CZ" sz="2400" b="1" dirty="0"/>
          </a:p>
          <a:p>
            <a:pPr marL="0" lvl="1" algn="ctr"/>
            <a:r>
              <a:rPr lang="cs-CZ" sz="2000" b="1" u="sng" dirty="0"/>
              <a:t>Skutečné náklady = náklady podle standardů ± odchylky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41809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704856" cy="432047"/>
          </a:xfrm>
        </p:spPr>
        <p:txBody>
          <a:bodyPr/>
          <a:lstStyle/>
          <a:p>
            <a:r>
              <a:rPr lang="pl-PL" altLang="cs-CZ" sz="3200" b="1" dirty="0"/>
              <a:t>Odchylky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/>
              <a:t>podle místa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/>
              <a:t>podle výrobku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/>
              <a:t>pozitivní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/>
              <a:t>negativní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/>
              <a:t>příznivá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200" dirty="0"/>
              <a:t>nepříznivá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884936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23479"/>
            <a:ext cx="7776864" cy="576064"/>
          </a:xfrm>
        </p:spPr>
        <p:txBody>
          <a:bodyPr/>
          <a:lstStyle/>
          <a:p>
            <a:r>
              <a:rPr lang="cs-CZ" altLang="cs-CZ" sz="3200" b="1" dirty="0"/>
              <a:t>Základní typy odchylek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5"/>
            <a:ext cx="8064896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b="1" dirty="0"/>
              <a:t>kvalitativní odchylky - </a:t>
            </a:r>
            <a:r>
              <a:rPr lang="cs-CZ" sz="2000" dirty="0"/>
              <a:t>vznikají jako rozdíl mezi rozpočtovanou a skutečnou úrovní dosažené ceny, mzdového ocenění a jiných parametrů souvisejících s oceněním hodnocené veličiny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b="1" dirty="0"/>
              <a:t>kvantitativní odchylky - </a:t>
            </a:r>
            <a:r>
              <a:rPr lang="cs-CZ" sz="2000" dirty="0"/>
              <a:t>vznikají naopak z rozdílu mezi rozpočtovanou a skutečnou úrovní naturální spotřeby, prodaných výkonů a jiných parametrů, které souvisejí s věcnou podstatou hodnocené veličiny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663474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704856" cy="432047"/>
          </a:xfrm>
        </p:spPr>
        <p:txBody>
          <a:bodyPr/>
          <a:lstStyle/>
          <a:p>
            <a:r>
              <a:rPr lang="pl-PL" altLang="cs-CZ" sz="2800" b="1" dirty="0"/>
              <a:t>Typy odchylek</a:t>
            </a:r>
            <a:endParaRPr lang="cs-CZ" altLang="cs-CZ" sz="28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92888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Spotřební odchylka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Rozpočtová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Výkonnostní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Objemová odchylka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sz="2400" dirty="0" err="1"/>
              <a:t>Účinnostní</a:t>
            </a:r>
            <a:r>
              <a:rPr lang="cs-CZ" sz="2400" dirty="0"/>
              <a:t>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Kapacitní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4671941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704856" cy="432047"/>
          </a:xfrm>
        </p:spPr>
        <p:txBody>
          <a:bodyPr/>
          <a:lstStyle/>
          <a:p>
            <a:r>
              <a:rPr lang="pl-PL" altLang="cs-CZ" sz="2800" b="1" dirty="0"/>
              <a:t>Typy odchylek</a:t>
            </a:r>
            <a:endParaRPr lang="cs-CZ" altLang="cs-CZ" sz="28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9288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u variabilních nákladů </a:t>
            </a:r>
            <a:r>
              <a:rPr lang="cs-CZ" sz="2400" b="1" dirty="0"/>
              <a:t>spotřební odchylka, </a:t>
            </a:r>
            <a:r>
              <a:rPr lang="cs-CZ" sz="2400" dirty="0"/>
              <a:t>která ukazuje, zda ve vztahu ke skutečné úrovni aktivity byly plánované variabilní náklady vyšší nebo nižší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u fixních nákladů </a:t>
            </a:r>
            <a:r>
              <a:rPr lang="cs-CZ" sz="2400" b="1" dirty="0"/>
              <a:t>objemová odchylka, </a:t>
            </a:r>
            <a:r>
              <a:rPr lang="cs-CZ" sz="2400" dirty="0"/>
              <a:t>která ukazuje, zda se vůbec fixní náklady liší ve skutečnosti od rozpočtovaných a jak objem produkce ovlivňuje podíl fixní režie na jednotku produkce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4803227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704856" cy="432047"/>
          </a:xfrm>
        </p:spPr>
        <p:txBody>
          <a:bodyPr/>
          <a:lstStyle/>
          <a:p>
            <a:r>
              <a:rPr lang="pl-PL" altLang="cs-CZ" b="1" dirty="0"/>
              <a:t>Typy odchylek</a:t>
            </a:r>
            <a:endParaRPr lang="cs-CZ" altLang="cs-CZ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208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dirty="0"/>
              <a:t>U variabilních nákladů se spotřební odchylka rozkládá na:</a:t>
            </a:r>
          </a:p>
          <a:p>
            <a:pPr algn="just"/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b="1" dirty="0"/>
              <a:t>rozpočtovou odchylku</a:t>
            </a:r>
            <a:r>
              <a:rPr lang="cs-CZ" sz="2000" dirty="0"/>
              <a:t>, ta určuje, o kolik je skutečná režie větší nebo menší než rozpočtované variabilní náklady zahrnuté ve variantním rozpočtu, který je přepočtený pro skutečnou úroveň aktivity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b="1" dirty="0"/>
              <a:t>výkonnostní odchylku</a:t>
            </a:r>
            <a:r>
              <a:rPr lang="cs-CZ" sz="2000" dirty="0"/>
              <a:t>, která ukazuje, kolik variabilních nákladů bylo neúčelně vynaloženo na některou z neproduktivních aktivit jako jsou výroba zmetků a jejich opravy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7618758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82920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704856" cy="432047"/>
          </a:xfrm>
        </p:spPr>
        <p:txBody>
          <a:bodyPr/>
          <a:lstStyle/>
          <a:p>
            <a:r>
              <a:rPr lang="pl-PL" altLang="cs-CZ" b="1" dirty="0"/>
              <a:t>Typy odchylek</a:t>
            </a:r>
            <a:endParaRPr lang="cs-CZ" altLang="cs-CZ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4249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dirty="0"/>
              <a:t>Objemová odchylka u fixních nákladů se rozkládá navíc na:</a:t>
            </a:r>
          </a:p>
          <a:p>
            <a:pPr algn="just"/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b="1" dirty="0" err="1"/>
              <a:t>účinnostní</a:t>
            </a:r>
            <a:r>
              <a:rPr lang="cs-CZ" sz="2000" b="1" dirty="0"/>
              <a:t> odchylku</a:t>
            </a:r>
            <a:r>
              <a:rPr lang="cs-CZ" sz="2000" dirty="0"/>
              <a:t>, která ukazuje naopak důsledky dopadu neproduktivní činnosti na fixní náklady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b="1" dirty="0"/>
              <a:t>kapacitní odchylku</a:t>
            </a:r>
            <a:r>
              <a:rPr lang="cs-CZ" sz="2000" dirty="0"/>
              <a:t>, která vzniká v důsledku nižší nebo vyšší úrovně celkové aktivity, než je stanoveno v rozpočtu režie, bez přihlédnutí k tomu, zda se jedná o produktivní nebo neproduktivní činnost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983958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88832" cy="432047"/>
          </a:xfrm>
        </p:spPr>
        <p:txBody>
          <a:bodyPr/>
          <a:lstStyle/>
          <a:p>
            <a:r>
              <a:rPr lang="pl-PL" altLang="cs-CZ" sz="3200" b="1" dirty="0"/>
              <a:t>Norma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822830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je obvykle užší než standard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směrná veličina se vyjadřuje pomocí naturálních jednotek, pro tyto naturální jednotky jsou stanoveny normované ceny, pomocí nichž stanovíme normu v peněžních jednotkách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za </a:t>
            </a:r>
            <a:r>
              <a:rPr lang="cs-CZ" sz="2000" b="1" dirty="0"/>
              <a:t>stanovení normy v naturálních jednotkách </a:t>
            </a:r>
            <a:r>
              <a:rPr lang="cs-CZ" sz="2000" dirty="0"/>
              <a:t>obvykle odpovídá </a:t>
            </a:r>
            <a:r>
              <a:rPr lang="cs-CZ" sz="2000" b="1" dirty="0"/>
              <a:t>technická příprava výroby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979207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704856" cy="432047"/>
          </a:xfrm>
        </p:spPr>
        <p:txBody>
          <a:bodyPr/>
          <a:lstStyle/>
          <a:p>
            <a:r>
              <a:rPr lang="pl-PL" altLang="cs-CZ" sz="3200" b="1" dirty="0"/>
              <a:t>Typy odchylek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41682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/>
              <a:t>Kapacitní odchylka </a:t>
            </a:r>
            <a:r>
              <a:rPr lang="cs-CZ" sz="2000" dirty="0"/>
              <a:t>se někdy navíc člení na podrobnější typy:</a:t>
            </a:r>
          </a:p>
          <a:p>
            <a:endParaRPr lang="cs-CZ" sz="2000" dirty="0"/>
          </a:p>
          <a:p>
            <a:r>
              <a:rPr lang="cs-CZ" sz="2000" dirty="0"/>
              <a:t>• odchylka z prostojů,</a:t>
            </a:r>
          </a:p>
          <a:p>
            <a:r>
              <a:rPr lang="cs-CZ" sz="2000" dirty="0"/>
              <a:t>• odchylka z kalendářních rozdílů,</a:t>
            </a:r>
          </a:p>
          <a:p>
            <a:r>
              <a:rPr lang="cs-CZ" sz="2000" dirty="0"/>
              <a:t>• odchylka z nevyužívané kapacity.</a:t>
            </a:r>
          </a:p>
          <a:p>
            <a:endParaRPr lang="cs-CZ" sz="2000" dirty="0"/>
          </a:p>
          <a:p>
            <a:r>
              <a:rPr lang="cs-CZ" sz="2000" dirty="0"/>
              <a:t>U kapacitní odchylky je třeba dále rozlišovat, jestli se odvozuje od:</a:t>
            </a:r>
          </a:p>
          <a:p>
            <a:endParaRPr lang="cs-CZ" sz="2000" dirty="0"/>
          </a:p>
          <a:p>
            <a:r>
              <a:rPr lang="cs-CZ" sz="2000" dirty="0"/>
              <a:t>• optimálního využití kapacity, nebo</a:t>
            </a:r>
          </a:p>
          <a:p>
            <a:r>
              <a:rPr lang="cs-CZ" sz="2000" dirty="0"/>
              <a:t>• plánovaného využití v daném období.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6005107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704856" cy="432047"/>
          </a:xfrm>
        </p:spPr>
        <p:txBody>
          <a:bodyPr/>
          <a:lstStyle/>
          <a:p>
            <a:r>
              <a:rPr lang="pl-PL" altLang="cs-CZ" sz="3200" b="1" dirty="0"/>
              <a:t>Určení odpovědnosti za odchylky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1275606"/>
            <a:ext cx="81369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b="1" dirty="0"/>
              <a:t>rozpočtová odchylka </a:t>
            </a:r>
            <a:r>
              <a:rPr lang="cs-CZ" sz="2400" dirty="0"/>
              <a:t>– obvykle je v odpovědnosti útvaru, ve kterém vznikla</a:t>
            </a:r>
          </a:p>
          <a:p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b="1" dirty="0"/>
              <a:t>výkonnostní a </a:t>
            </a:r>
            <a:r>
              <a:rPr lang="cs-CZ" sz="2400" b="1" dirty="0" err="1"/>
              <a:t>účinnostní</a:t>
            </a:r>
            <a:r>
              <a:rPr lang="cs-CZ" sz="2400" b="1" dirty="0"/>
              <a:t> odchylka </a:t>
            </a:r>
            <a:r>
              <a:rPr lang="cs-CZ" sz="2400" dirty="0"/>
              <a:t>– protože se váže k neproduktivnímu využití kapacity, vystavují se pro tyto případy samostatné doklady (mzdové doklady, hlášení zmetků, </a:t>
            </a:r>
            <a:r>
              <a:rPr lang="cs-CZ" sz="2400" dirty="0" err="1"/>
              <a:t>odchylkové</a:t>
            </a:r>
            <a:r>
              <a:rPr lang="cs-CZ" sz="2400" dirty="0"/>
              <a:t> doklady a další), u kterých lze stanovit individuální odpovědnost</a:t>
            </a:r>
          </a:p>
        </p:txBody>
      </p:sp>
    </p:spTree>
    <p:extLst>
      <p:ext uri="{BB962C8B-B14F-4D97-AF65-F5344CB8AC3E}">
        <p14:creationId xmlns:p14="http://schemas.microsoft.com/office/powerpoint/2010/main" val="14569523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704856" cy="432047"/>
          </a:xfrm>
        </p:spPr>
        <p:txBody>
          <a:bodyPr/>
          <a:lstStyle/>
          <a:p>
            <a:r>
              <a:rPr lang="pl-PL" altLang="cs-CZ" sz="3200" b="1" dirty="0"/>
              <a:t>Určení odpovědnosti za odchylky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82809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b="1" dirty="0"/>
              <a:t>kapacitní odchylka </a:t>
            </a:r>
            <a:r>
              <a:rPr lang="cs-CZ" sz="2400" dirty="0"/>
              <a:t>– obvykle bývá v odpovědnosti vedení podniku (závodu, oddělení) podle podmínek konkrétního podniku</a:t>
            </a:r>
          </a:p>
          <a:p>
            <a:pPr algn="just"/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b="1" dirty="0"/>
              <a:t>odchylky z prostojů </a:t>
            </a:r>
            <a:r>
              <a:rPr lang="cs-CZ" sz="2400" dirty="0"/>
              <a:t>nebo z jiného neproduktivního užití kapacity - obvykle je můžeme rozlišovat podle odpovědnosti v daném útvaru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7848029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2067694"/>
            <a:ext cx="6696744" cy="1368152"/>
          </a:xfrm>
        </p:spPr>
        <p:txBody>
          <a:bodyPr/>
          <a:lstStyle/>
          <a:p>
            <a:pPr algn="ctr"/>
            <a:r>
              <a:rPr lang="cs-CZ" altLang="cs-CZ" sz="4000" b="1" dirty="0">
                <a:solidFill>
                  <a:srgbClr val="00544D"/>
                </a:solidFill>
              </a:rPr>
              <a:t>Děkuji za pozornost </a:t>
            </a:r>
            <a:endParaRPr lang="cs-CZ" sz="4000" b="1" dirty="0"/>
          </a:p>
        </p:txBody>
      </p:sp>
    </p:spTree>
    <p:extLst>
      <p:ext uri="{BB962C8B-B14F-4D97-AF65-F5344CB8AC3E}">
        <p14:creationId xmlns:p14="http://schemas.microsoft.com/office/powerpoint/2010/main" val="1394438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23479"/>
            <a:ext cx="7776864" cy="576064"/>
          </a:xfrm>
        </p:spPr>
        <p:txBody>
          <a:bodyPr/>
          <a:lstStyle/>
          <a:p>
            <a:r>
              <a:rPr lang="cs-CZ" altLang="cs-CZ" sz="3200" b="1" dirty="0"/>
              <a:t>Normy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1194632"/>
            <a:ext cx="8064896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ve většině případů se používá u rozpočtování přímých nákladů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jedná se o vztahovou či směrnou veličinu týkající se například spotřeby materiálu, práce apod., která je vyjádřena v naturálních jednotkách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následně je skrze vztahovou veličinu převedena na peněžní jednotky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000" dirty="0"/>
              <a:t>příkladem může být například hodina, kg, kWh apod.</a:t>
            </a: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15384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488832" cy="432047"/>
          </a:xfrm>
        </p:spPr>
        <p:txBody>
          <a:bodyPr/>
          <a:lstStyle/>
          <a:p>
            <a:r>
              <a:rPr lang="pl-PL" altLang="cs-CZ" sz="3200" b="1" dirty="0"/>
              <a:t>Standard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76142" y="969081"/>
            <a:ext cx="808428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je chápán šířeji než norma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norma se převážně používá pro označení přímých (jednicových) nákladů, pojem standard </a:t>
            </a:r>
            <a:r>
              <a:rPr lang="cs-CZ" sz="2000" b="1" dirty="0"/>
              <a:t>zahrnuje i režijní náklady</a:t>
            </a:r>
            <a:r>
              <a:rPr lang="cs-CZ" sz="2000" dirty="0"/>
              <a:t>, kdy funkci standardu plní rozpočet režijních nákladů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mezi standardy se zahrnují i další směrné veličiny, kterými mohou být cena materiálu, výrobku, mzdová sazba, ale i standardní kapacita, standardní objem výroby nebo prodeje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protože se stanovuje standard pro objem výroby (prodeje), stanoví se nepřímo i standardní výnosy</a:t>
            </a:r>
          </a:p>
        </p:txBody>
      </p:sp>
    </p:spTree>
    <p:extLst>
      <p:ext uri="{BB962C8B-B14F-4D97-AF65-F5344CB8AC3E}">
        <p14:creationId xmlns:p14="http://schemas.microsoft.com/office/powerpoint/2010/main" val="544682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8064896" cy="504055"/>
          </a:xfrm>
        </p:spPr>
        <p:txBody>
          <a:bodyPr/>
          <a:lstStyle/>
          <a:p>
            <a:r>
              <a:rPr lang="pl-PL" altLang="cs-CZ" sz="3200" b="1" dirty="0"/>
              <a:t>Metoda standardních nákladů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76142" y="969081"/>
            <a:ext cx="8228306" cy="3258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komplexní metoda řízení nákladů, případně výnosů ve vnitropodnikovém pojetí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využívá všechny základní prvky manažerského účetnictví, a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dirty="0"/>
              <a:t>účtování </a:t>
            </a:r>
            <a:r>
              <a:rPr lang="cs-CZ" sz="2000" b="1" dirty="0"/>
              <a:t>nákladů</a:t>
            </a:r>
            <a:r>
              <a:rPr lang="cs-CZ" sz="2000" dirty="0"/>
              <a:t>, případně i výnosů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b="1" dirty="0"/>
              <a:t>kalkulace</a:t>
            </a:r>
            <a:endParaRPr lang="cs-CZ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b="1" dirty="0"/>
              <a:t>rozpočtování</a:t>
            </a:r>
            <a:endParaRPr lang="cs-CZ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dirty="0"/>
              <a:t>vnitropodnikové </a:t>
            </a:r>
            <a:r>
              <a:rPr lang="cs-CZ" sz="2000" b="1" dirty="0"/>
              <a:t>odpovědnostní </a:t>
            </a:r>
            <a:r>
              <a:rPr lang="cs-CZ" sz="2000" dirty="0"/>
              <a:t>účetnictví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2000" dirty="0"/>
              <a:t>rozbor a poskytování </a:t>
            </a:r>
            <a:r>
              <a:rPr lang="cs-CZ" sz="2000" b="1" dirty="0"/>
              <a:t>informací pro rozhodování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009575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20880" cy="562612"/>
          </a:xfrm>
        </p:spPr>
        <p:txBody>
          <a:bodyPr/>
          <a:lstStyle/>
          <a:p>
            <a:r>
              <a:rPr lang="pl-PL" altLang="cs-CZ" sz="3200" b="1" dirty="0"/>
              <a:t>Cíle metody standarních nákladů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611560" y="1275606"/>
            <a:ext cx="74168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poskytuje informace pro</a:t>
            </a:r>
            <a:r>
              <a:rPr lang="cs-CZ" sz="2000" b="1" dirty="0"/>
              <a:t> kontrolu</a:t>
            </a:r>
            <a:r>
              <a:rPr lang="cs-CZ" sz="2000" dirty="0"/>
              <a:t>, zejména </a:t>
            </a:r>
            <a:r>
              <a:rPr lang="cs-CZ" sz="2000" b="1" dirty="0"/>
              <a:t>běžné řízení nákladů </a:t>
            </a:r>
            <a:r>
              <a:rPr lang="cs-CZ" sz="2000" dirty="0"/>
              <a:t>pro manažery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využití informací i ve </a:t>
            </a:r>
            <a:r>
              <a:rPr lang="cs-CZ" sz="2000" b="1" dirty="0"/>
              <a:t>finančním účetnictví</a:t>
            </a:r>
            <a:r>
              <a:rPr lang="cs-CZ" sz="2000" dirty="0"/>
              <a:t>, zvláště pro sestavení rozvahy, popř. i výsledovky</a:t>
            </a:r>
          </a:p>
        </p:txBody>
      </p:sp>
    </p:spTree>
    <p:extLst>
      <p:ext uri="{BB962C8B-B14F-4D97-AF65-F5344CB8AC3E}">
        <p14:creationId xmlns:p14="http://schemas.microsoft.com/office/powerpoint/2010/main" val="2703895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920880" cy="562612"/>
          </a:xfrm>
        </p:spPr>
        <p:txBody>
          <a:bodyPr/>
          <a:lstStyle/>
          <a:p>
            <a:r>
              <a:rPr lang="pl-PL" altLang="cs-CZ" sz="2800" b="1" dirty="0"/>
              <a:t>Způsob fungovaní metody standardních nákladů</a:t>
            </a:r>
            <a:endParaRPr lang="cs-CZ" altLang="cs-CZ" sz="28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431540" y="756459"/>
            <a:ext cx="8172908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700" dirty="0"/>
              <a:t>Probíhá v 5 etapách:</a:t>
            </a:r>
          </a:p>
          <a:p>
            <a:endParaRPr lang="cs-CZ" sz="17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700" dirty="0"/>
              <a:t>stanoví se </a:t>
            </a:r>
            <a:r>
              <a:rPr lang="cs-CZ" sz="1700" b="1" dirty="0"/>
              <a:t>standardy</a:t>
            </a:r>
            <a:endParaRPr lang="cs-CZ" sz="17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17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700" dirty="0"/>
              <a:t>zjišťují se </a:t>
            </a:r>
            <a:r>
              <a:rPr lang="cs-CZ" sz="1700" b="1" dirty="0"/>
              <a:t>skutečné veličiny</a:t>
            </a:r>
            <a:r>
              <a:rPr lang="cs-CZ" sz="1700" dirty="0"/>
              <a:t>, u některých jak v naturálním, tak i hodnotovém vyjádření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17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700" dirty="0"/>
              <a:t>kontroluje se dodržení standardů a zjišťují se </a:t>
            </a:r>
            <a:r>
              <a:rPr lang="cs-CZ" sz="1700" b="1" dirty="0"/>
              <a:t>odchylky</a:t>
            </a:r>
            <a:endParaRPr lang="cs-CZ" sz="17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17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700" dirty="0"/>
              <a:t>provádí se </a:t>
            </a:r>
            <a:r>
              <a:rPr lang="cs-CZ" sz="1700" b="1" dirty="0"/>
              <a:t>rozbor </a:t>
            </a:r>
            <a:r>
              <a:rPr lang="cs-CZ" sz="1700" dirty="0"/>
              <a:t>odchylek a zjišťuje se </a:t>
            </a:r>
            <a:r>
              <a:rPr lang="cs-CZ" sz="1700" b="1" dirty="0"/>
              <a:t>příčina vzniku odchylek </a:t>
            </a:r>
            <a:r>
              <a:rPr lang="cs-CZ" sz="1700" dirty="0"/>
              <a:t>a útvary, případně osoby zodpovědné za jejich vznik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17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1700" dirty="0"/>
              <a:t>na rozbor navazuje </a:t>
            </a:r>
            <a:r>
              <a:rPr lang="cs-CZ" sz="1700" b="1" dirty="0"/>
              <a:t>opatření</a:t>
            </a:r>
            <a:r>
              <a:rPr lang="cs-CZ" sz="1700" dirty="0"/>
              <a:t>, které může být dvojího druhu: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1700" dirty="0"/>
              <a:t>opatření, které má </a:t>
            </a:r>
            <a:r>
              <a:rPr lang="cs-CZ" sz="1700" b="1" dirty="0"/>
              <a:t>zabránit vzniku </a:t>
            </a:r>
            <a:r>
              <a:rPr lang="cs-CZ" sz="1700" dirty="0"/>
              <a:t>negativní odchylky ze stejné příčiny do budoucnosti,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1700" dirty="0"/>
              <a:t>opatření, které si vynutí </a:t>
            </a:r>
            <a:r>
              <a:rPr lang="cs-CZ" sz="1700" b="1" dirty="0"/>
              <a:t>změnu </a:t>
            </a:r>
            <a:r>
              <a:rPr lang="cs-CZ" sz="1700" dirty="0"/>
              <a:t>podmínek (např. výrobních)</a:t>
            </a:r>
          </a:p>
        </p:txBody>
      </p:sp>
    </p:spTree>
    <p:extLst>
      <p:ext uri="{BB962C8B-B14F-4D97-AF65-F5344CB8AC3E}">
        <p14:creationId xmlns:p14="http://schemas.microsoft.com/office/powerpoint/2010/main" val="1343287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0551"/>
            <a:ext cx="7920880" cy="482564"/>
          </a:xfrm>
        </p:spPr>
        <p:txBody>
          <a:bodyPr/>
          <a:lstStyle/>
          <a:p>
            <a:r>
              <a:rPr lang="pl-PL" altLang="cs-CZ" sz="3200" b="1" dirty="0"/>
              <a:t>Typy standardů</a:t>
            </a:r>
            <a:endParaRPr lang="cs-CZ" altLang="cs-CZ" sz="32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1131590"/>
            <a:ext cx="74168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Z hledisky </a:t>
            </a:r>
            <a:r>
              <a:rPr lang="cs-CZ" sz="2000" b="1" dirty="0"/>
              <a:t>typologie standardů </a:t>
            </a:r>
            <a:r>
              <a:rPr lang="cs-CZ" sz="2000" dirty="0"/>
              <a:t>je nutno rozlišit, zda jde o:</a:t>
            </a:r>
          </a:p>
          <a:p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standardy </a:t>
            </a:r>
            <a:r>
              <a:rPr lang="cs-CZ" sz="2000" b="1" dirty="0"/>
              <a:t>přímých nákladů</a:t>
            </a:r>
            <a:r>
              <a:rPr lang="cs-CZ" sz="2000" dirty="0"/>
              <a:t>, označované jako </a:t>
            </a:r>
            <a:r>
              <a:rPr lang="cs-CZ" sz="2000" b="1" dirty="0"/>
              <a:t>normy</a:t>
            </a: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standardy </a:t>
            </a:r>
            <a:r>
              <a:rPr lang="cs-CZ" sz="2000" b="1" dirty="0"/>
              <a:t>režijních nákladů</a:t>
            </a:r>
            <a:r>
              <a:rPr lang="cs-CZ" sz="2000" dirty="0"/>
              <a:t>, jejichž nástrojem je </a:t>
            </a:r>
            <a:r>
              <a:rPr lang="cs-CZ" sz="2000" b="1" dirty="0"/>
              <a:t>rozpočet režie</a:t>
            </a: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standardy </a:t>
            </a:r>
            <a:r>
              <a:rPr lang="cs-CZ" sz="2000" b="1" dirty="0"/>
              <a:t>celkových nákladů</a:t>
            </a:r>
            <a:r>
              <a:rPr lang="cs-CZ" sz="2000" dirty="0"/>
              <a:t>, které vyjadřujeme jako </a:t>
            </a:r>
            <a:r>
              <a:rPr lang="cs-CZ" sz="2000" b="1" dirty="0"/>
              <a:t>předběžné kalkulace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424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95536" y="987574"/>
            <a:ext cx="770485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0551"/>
            <a:ext cx="7920880" cy="482564"/>
          </a:xfrm>
        </p:spPr>
        <p:txBody>
          <a:bodyPr/>
          <a:lstStyle/>
          <a:p>
            <a:r>
              <a:rPr lang="pl-PL" altLang="cs-CZ" sz="3600" b="1" dirty="0"/>
              <a:t>Typy standardů</a:t>
            </a:r>
            <a:endParaRPr lang="cs-CZ" altLang="cs-CZ" sz="3600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395536" y="987574"/>
            <a:ext cx="79928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400" dirty="0"/>
              <a:t>Ve vztahu k trvání a změně standardu (času) můžeme rozlišit tyto typy standardů:</a:t>
            </a:r>
          </a:p>
          <a:p>
            <a:pPr algn="just"/>
            <a:endParaRPr lang="cs-CZ" sz="2400" dirty="0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operativní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průměrné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základní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odhadované</a:t>
            </a:r>
          </a:p>
        </p:txBody>
      </p:sp>
    </p:spTree>
    <p:extLst>
      <p:ext uri="{BB962C8B-B14F-4D97-AF65-F5344CB8AC3E}">
        <p14:creationId xmlns:p14="http://schemas.microsoft.com/office/powerpoint/2010/main" val="1979615694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10394</TotalTime>
  <Words>930</Words>
  <Application>Microsoft Office PowerPoint</Application>
  <PresentationFormat>Předvádění na obrazovce (16:9)</PresentationFormat>
  <Paragraphs>196</Paragraphs>
  <Slides>23</Slides>
  <Notes>21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7" baseType="lpstr">
      <vt:lpstr>Arial</vt:lpstr>
      <vt:lpstr>Calibri</vt:lpstr>
      <vt:lpstr>Times New Roman</vt:lpstr>
      <vt:lpstr>SLU</vt:lpstr>
      <vt:lpstr>METODA STANDARDNÍCH NÁKLADŮ</vt:lpstr>
      <vt:lpstr>Norma</vt:lpstr>
      <vt:lpstr>Normy</vt:lpstr>
      <vt:lpstr>Standard</vt:lpstr>
      <vt:lpstr>Metoda standardních nákladů</vt:lpstr>
      <vt:lpstr>Cíle metody standarních nákladů</vt:lpstr>
      <vt:lpstr>Způsob fungovaní metody standardních nákladů</vt:lpstr>
      <vt:lpstr>Typy standardů</vt:lpstr>
      <vt:lpstr>Typy standardů</vt:lpstr>
      <vt:lpstr>Odchylky od standardů</vt:lpstr>
      <vt:lpstr>Zjišťování odchylek</vt:lpstr>
      <vt:lpstr>Zjišťování odchylek - průběžně</vt:lpstr>
      <vt:lpstr>Zjišťování odchylek – dodatečným výpočtem</vt:lpstr>
      <vt:lpstr>Odchylky</vt:lpstr>
      <vt:lpstr>Základní typy odchylek</vt:lpstr>
      <vt:lpstr>Typy odchylek</vt:lpstr>
      <vt:lpstr>Typy odchylek</vt:lpstr>
      <vt:lpstr>Typy odchylek</vt:lpstr>
      <vt:lpstr>Typy odchylek</vt:lpstr>
      <vt:lpstr>Typy odchylek</vt:lpstr>
      <vt:lpstr>Určení odpovědnosti za odchylky</vt:lpstr>
      <vt:lpstr>Určení odpovědnosti za odchylky</vt:lpstr>
      <vt:lpstr>Děkuji za pozornost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Markéta Šeligová</cp:lastModifiedBy>
  <cp:revision>348</cp:revision>
  <dcterms:created xsi:type="dcterms:W3CDTF">2016-07-06T15:42:34Z</dcterms:created>
  <dcterms:modified xsi:type="dcterms:W3CDTF">2023-04-25T08:59:12Z</dcterms:modified>
</cp:coreProperties>
</file>