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29" r:id="rId3"/>
    <p:sldId id="277" r:id="rId4"/>
    <p:sldId id="279" r:id="rId5"/>
    <p:sldId id="280" r:id="rId6"/>
    <p:sldId id="281" r:id="rId7"/>
    <p:sldId id="284" r:id="rId8"/>
    <p:sldId id="285" r:id="rId9"/>
    <p:sldId id="286" r:id="rId10"/>
    <p:sldId id="287" r:id="rId11"/>
    <p:sldId id="333" r:id="rId12"/>
    <p:sldId id="292" r:id="rId13"/>
    <p:sldId id="296" r:id="rId14"/>
    <p:sldId id="334" r:id="rId15"/>
    <p:sldId id="335" r:id="rId16"/>
    <p:sldId id="336" r:id="rId17"/>
    <p:sldId id="337" r:id="rId18"/>
    <p:sldId id="327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21" autoAdjust="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101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1753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933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732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9624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605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62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2309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30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588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65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753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70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432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48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2800" b="1" dirty="0" smtClean="0">
                <a:solidFill>
                  <a:schemeClr val="bg1"/>
                </a:solidFill>
              </a:rPr>
              <a:t>KRITÉRIA HODNOTOVÉHO ŘÍZENÍ PODNIKATELSKÉHO PROCESU</a:t>
            </a:r>
            <a:r>
              <a:rPr lang="cs-CZ" sz="2800" dirty="0" smtClean="0">
                <a:solidFill>
                  <a:schemeClr val="bg1"/>
                </a:solidFill>
              </a:rPr>
              <a:t/>
            </a:r>
            <a:br>
              <a:rPr lang="cs-CZ" sz="2800" dirty="0" smtClean="0">
                <a:solidFill>
                  <a:schemeClr val="bg1"/>
                </a:solidFill>
              </a:rPr>
            </a:b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3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Ekonomická efektivnost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95536" y="987575"/>
                <a:ext cx="8496944" cy="38531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cs-CZ" dirty="0" smtClean="0"/>
                  <a:t>vychází </a:t>
                </a:r>
                <a:r>
                  <a:rPr lang="cs-CZ" b="1" dirty="0"/>
                  <a:t>z porovnání vynaložených nákladů s dosaženým ekonomickým prospěchem,</a:t>
                </a:r>
                <a:r>
                  <a:rPr lang="cs-CZ" dirty="0"/>
                  <a:t> tudíž z kvantifikace zisku hodnoceného </a:t>
                </a:r>
                <a:r>
                  <a:rPr lang="cs-CZ" dirty="0" smtClean="0"/>
                  <a:t>období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cs-CZ" dirty="0" smtClean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cs-CZ" b="1" dirty="0" smtClean="0"/>
                  <a:t>z </a:t>
                </a:r>
                <a:r>
                  <a:rPr lang="cs-CZ" b="1" dirty="0"/>
                  <a:t>hlediska vlastníků</a:t>
                </a:r>
                <a:r>
                  <a:rPr lang="cs-CZ" dirty="0"/>
                  <a:t> je nejčastěji efektivnost hodnocena </a:t>
                </a:r>
                <a:r>
                  <a:rPr lang="cs-CZ" b="1" dirty="0"/>
                  <a:t>poměrem mezi ziskem a průměrnou výši celkového nebo vlastního </a:t>
                </a:r>
                <a:r>
                  <a:rPr lang="cs-CZ" b="1" dirty="0" smtClean="0"/>
                  <a:t>kapitálu 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cs-CZ" b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cs-CZ" dirty="0" smtClean="0"/>
                  <a:t>je </a:t>
                </a:r>
                <a:r>
                  <a:rPr lang="cs-CZ" dirty="0"/>
                  <a:t>potřeba také sledovat kromě ekonomické efektivnosti také faktory jejího </a:t>
                </a:r>
                <a:r>
                  <a:rPr lang="cs-CZ" dirty="0" smtClean="0"/>
                  <a:t>zvyšování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cs-CZ" dirty="0" smtClean="0"/>
              </a:p>
              <a:p>
                <a:pPr marL="285750" indent="-285750" algn="ctr">
                  <a:buFont typeface="Arial" panose="020B0604020202020204" pitchFamily="34" charset="0"/>
                  <a:buChar char="•"/>
                </a:pPr>
                <a:r>
                  <a:rPr lang="cs-CZ" dirty="0" smtClean="0"/>
                  <a:t>Rentabilita vlastního kapitálu (ROE)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𝐸𝐴𝑇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𝑣𝑙𝑎𝑠𝑡𝑛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í 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𝑘𝑎𝑝𝑖𝑡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č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𝑖𝑠𝑡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ý 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𝑧𝑖𝑠𝑘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</a:rPr>
                          <m:t>𝑣𝑙𝑎𝑠𝑡𝑛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í 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𝑘𝑎𝑝𝑖𝑡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cs-CZ" dirty="0"/>
              </a:p>
              <a:p>
                <a:pPr algn="just"/>
                <a:endParaRPr lang="cs-CZ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GB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cs-CZ" dirty="0" smtClean="0"/>
              </a:p>
              <a:p>
                <a:pPr lvl="1"/>
                <a:endParaRPr lang="cs-CZ" dirty="0" smtClean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5"/>
                <a:ext cx="8496944" cy="3853171"/>
              </a:xfrm>
              <a:prstGeom prst="rect">
                <a:avLst/>
              </a:prstGeom>
              <a:blipFill rotWithShape="0">
                <a:blip r:embed="rId3"/>
                <a:stretch>
                  <a:fillRect l="-502" t="-791" r="-5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6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sz="3200" b="1" dirty="0" smtClean="0"/>
              <a:t>Ekonomická přidaná hodnota (EVA)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7484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rozdíl </a:t>
            </a:r>
            <a:r>
              <a:rPr lang="cs-CZ" dirty="0"/>
              <a:t>mezi čistým </a:t>
            </a:r>
            <a:r>
              <a:rPr lang="cs-CZ" dirty="0" smtClean="0"/>
              <a:t>provozním ziskem a kapitálovými náklady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bere </a:t>
            </a:r>
            <a:r>
              <a:rPr lang="cs-CZ" dirty="0"/>
              <a:t>v potaz </a:t>
            </a:r>
            <a:r>
              <a:rPr lang="cs-CZ" dirty="0" smtClean="0"/>
              <a:t>také </a:t>
            </a:r>
            <a:r>
              <a:rPr lang="cs-CZ" dirty="0"/>
              <a:t>náklady na vlastní </a:t>
            </a:r>
            <a:r>
              <a:rPr lang="cs-CZ" dirty="0" smtClean="0"/>
              <a:t>kapitál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slouží </a:t>
            </a:r>
            <a:r>
              <a:rPr lang="cs-CZ" dirty="0"/>
              <a:t>především k posouzení hodnoty majetku </a:t>
            </a:r>
            <a:r>
              <a:rPr lang="cs-CZ" dirty="0" smtClean="0"/>
              <a:t>vlastníků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do </a:t>
            </a:r>
            <a:r>
              <a:rPr lang="cs-CZ" dirty="0"/>
              <a:t>nákladů na kapitál se </a:t>
            </a:r>
            <a:r>
              <a:rPr lang="cs-CZ" dirty="0" smtClean="0"/>
              <a:t>započítávají náklady obětované příležitosti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/>
            <a:r>
              <a:rPr lang="cs-CZ" i="1" u="sng" dirty="0" smtClean="0"/>
              <a:t>EVA = čistý provozní zisk po zdanění – náklady na vlastní kapitál – náklady na cizí kapitál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3836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Solventnost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stálá </a:t>
            </a:r>
            <a:r>
              <a:rPr lang="cs-CZ" dirty="0"/>
              <a:t>a </a:t>
            </a:r>
            <a:r>
              <a:rPr lang="cs-CZ" dirty="0" smtClean="0"/>
              <a:t>dlouhodobá </a:t>
            </a:r>
            <a:r>
              <a:rPr lang="cs-CZ" dirty="0"/>
              <a:t>schopnost podniku dostát svým </a:t>
            </a:r>
            <a:r>
              <a:rPr lang="cs-CZ" dirty="0" smtClean="0"/>
              <a:t>závazkům v době splatnosti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yjadřuje se obvykle vztahem mezi oběžnými aktivy (pracovní kapitál)  a krátkodobými závazky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rozdíl </a:t>
            </a:r>
            <a:r>
              <a:rPr lang="cs-CZ" dirty="0"/>
              <a:t>obou složek se nazývá </a:t>
            </a:r>
            <a:r>
              <a:rPr lang="cs-CZ" b="1" dirty="0" smtClean="0"/>
              <a:t>čistý pracovní kapitál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u="sng" dirty="0" smtClean="0"/>
              <a:t>čistý pracovní kapitál = oběžná aktiva – krátkodobé závazky</a:t>
            </a:r>
            <a:endParaRPr lang="en-GB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864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Likvidita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rátkodobá schopnost </a:t>
            </a:r>
            <a:r>
              <a:rPr lang="cs-CZ" dirty="0"/>
              <a:t>podniku dostát svým okamžitým </a:t>
            </a:r>
            <a:r>
              <a:rPr lang="cs-CZ" dirty="0" smtClean="0"/>
              <a:t>závazkům v době splatnosti</a:t>
            </a:r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nejčastěji </a:t>
            </a:r>
            <a:r>
              <a:rPr lang="cs-CZ" dirty="0"/>
              <a:t>se vyjadřuje jako poměr mezi tzv. likvidními prostředky (které má podnik k dispozici v peněžní formě, nebo je možno je rychle a bez rizika za hotové peníze směnit) a krátkodobými </a:t>
            </a:r>
            <a:r>
              <a:rPr lang="cs-CZ" dirty="0" smtClean="0"/>
              <a:t>závazky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o</a:t>
            </a:r>
            <a:r>
              <a:rPr lang="cs-CZ" dirty="0" smtClean="0"/>
              <a:t>kamžitá likvidita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p</a:t>
            </a:r>
            <a:r>
              <a:rPr lang="cs-CZ" dirty="0" smtClean="0"/>
              <a:t>ohotová likvidita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b</a:t>
            </a:r>
            <a:r>
              <a:rPr lang="cs-CZ" dirty="0" smtClean="0"/>
              <a:t>ěžná likvidita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2044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Pojetí nákladů v manažerském účetnictví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Rozlišujeme: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f</a:t>
            </a:r>
            <a:r>
              <a:rPr lang="cs-CZ" dirty="0" smtClean="0"/>
              <a:t>inanční pojetí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hodnotové pojetí nákladů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</a:t>
            </a:r>
            <a:r>
              <a:rPr lang="cs-CZ" dirty="0" smtClean="0"/>
              <a:t>konomické pojetí nákladů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00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843558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Finanční pojetí nákladů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7776" y="843558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spotřebované nebo využívané ekonomické zdroje, které jsou podloženy </a:t>
            </a:r>
            <a:r>
              <a:rPr lang="cs-CZ" b="1" dirty="0" smtClean="0"/>
              <a:t>reálným výdajem peněz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jsou to zejména náklady vyplácené bezprostředně v peněžní formě (např. mzda)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nebo které vyjadřují spotřebu nebo využití hmotných zdrojů, které byly opatřeny pomocí peněz (např. spotřeba materiálu, odpisy dlouhodobého hmotného majetku apod.). 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ve finančním pojetí nemohou být obsaženy náklady, které nemají ekvivalent peněžního vydání (např. vlastní goodwill, fiktivní úroky z vlastního kapitálu)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kvantifikuje náklady na </a:t>
            </a:r>
            <a:r>
              <a:rPr lang="cs-CZ" b="1" dirty="0" smtClean="0"/>
              <a:t>úrovni skutečných (historických) nákladů </a:t>
            </a:r>
            <a:r>
              <a:rPr lang="cs-CZ" dirty="0" smtClean="0"/>
              <a:t>pořízení příslušných předmětů, příp. v jejich vykazované účetní hodnotě.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070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Hodnotové pojetí nákladů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spotřebované nebo využité ekonomické zdroje se neoceňují historickými náklady pořízení, ale na úrovni cen, které odpovídají jejich věcné reprodukci (</a:t>
            </a:r>
            <a:r>
              <a:rPr lang="cs-CZ" b="1" dirty="0" smtClean="0"/>
              <a:t>reprodukční pořizovací cenou</a:t>
            </a:r>
            <a:r>
              <a:rPr lang="cs-CZ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řadí se zde náklady, které nemají </a:t>
            </a:r>
            <a:r>
              <a:rPr lang="cs-CZ" b="1" dirty="0" smtClean="0"/>
              <a:t>ekvivalent výdaje peněz </a:t>
            </a:r>
            <a:r>
              <a:rPr lang="cs-CZ" dirty="0" smtClean="0"/>
              <a:t>a jejich uplatnění v dané aktivitě má specifické ekonomické důsledky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alkulační odpisy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alkulační úroky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alkulační nájemné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alkulační podnikatelská mzda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886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632848" cy="432047"/>
          </a:xfrm>
        </p:spPr>
        <p:txBody>
          <a:bodyPr/>
          <a:lstStyle/>
          <a:p>
            <a:r>
              <a:rPr lang="cs-CZ" sz="3200" b="1" dirty="0" smtClean="0"/>
              <a:t>Ekonomické pojetí nákladů</a:t>
            </a:r>
            <a:endParaRPr lang="en-GB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důležité zejména pro potřeby </a:t>
            </a:r>
            <a:r>
              <a:rPr lang="cs-CZ" b="1" dirty="0" smtClean="0"/>
              <a:t>rozhodování </a:t>
            </a:r>
            <a:r>
              <a:rPr lang="cs-CZ" dirty="0" smtClean="0"/>
              <a:t>za účelem </a:t>
            </a:r>
            <a:r>
              <a:rPr lang="cs-CZ" b="1" dirty="0" smtClean="0"/>
              <a:t>výběru optimálních budoucích alternativ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</a:t>
            </a:r>
            <a:r>
              <a:rPr lang="cs-CZ" dirty="0" smtClean="0"/>
              <a:t>hápe náklady jako maximum hodnoty, které lze vyprodukovat prostřednictvím zvolené alternativy 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pracuje s </a:t>
            </a:r>
            <a:r>
              <a:rPr lang="cs-CZ" b="1" dirty="0" smtClean="0"/>
              <a:t>oportunitními náklady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maximální ušlý efekt, který byl obětován v důsledku využití ekonomického zdroje ve zvolené alternativě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7092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 smtClean="0">
                <a:solidFill>
                  <a:srgbClr val="00544D"/>
                </a:solidFill>
              </a:rPr>
              <a:t>Děkuji za pozornost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360197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 smtClean="0"/>
              <a:t>Cíl podnikatelského procesu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cs-CZ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podnikatelský proces má za cíl </a:t>
            </a:r>
            <a:r>
              <a:rPr lang="cs-CZ" sz="2000" b="1" dirty="0" smtClean="0"/>
              <a:t>transformaci </a:t>
            </a:r>
            <a:r>
              <a:rPr lang="cs-CZ" sz="2000" b="1" dirty="0"/>
              <a:t>vstupů na výstupy </a:t>
            </a:r>
            <a:r>
              <a:rPr lang="cs-CZ" sz="2000" dirty="0"/>
              <a:t>s cílem </a:t>
            </a:r>
            <a:r>
              <a:rPr lang="cs-CZ" sz="2000" dirty="0" smtClean="0"/>
              <a:t>zhodnotit </a:t>
            </a:r>
            <a:r>
              <a:rPr lang="cs-CZ" sz="2000" b="1" dirty="0" smtClean="0"/>
              <a:t>vložené zdroje a vytvořit zisk</a:t>
            </a: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zisk lze chápat jako výtěžek </a:t>
            </a:r>
            <a:r>
              <a:rPr lang="cs-CZ" sz="2000" dirty="0"/>
              <a:t>dané aktivity, vzniklý přebytkem ekonomického prospěchu nad ekonomickými zdroji, převoditelný na peníze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endParaRPr lang="pl-PL" dirty="0"/>
          </a:p>
          <a:p>
            <a:pPr algn="ctr"/>
            <a:r>
              <a:rPr lang="pl-PL" sz="2000" b="1" u="sng" dirty="0"/>
              <a:t>Výsledek hospodaření (zisk/ztráta) = výnosy - náklady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33481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136904" cy="504055"/>
          </a:xfrm>
        </p:spPr>
        <p:txBody>
          <a:bodyPr/>
          <a:lstStyle/>
          <a:p>
            <a:r>
              <a:rPr lang="pl-PL" altLang="cs-CZ" sz="2800" b="1" dirty="0" smtClean="0"/>
              <a:t>Základní kategorie </a:t>
            </a:r>
            <a:r>
              <a:rPr lang="pl-PL" altLang="cs-CZ" sz="2800" b="1" dirty="0"/>
              <a:t>ekonomického řízení podniku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79208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ze </a:t>
            </a:r>
            <a:r>
              <a:rPr lang="cs-CZ" sz="2000" dirty="0"/>
              <a:t>vztahu mezi vynaloženými náklady a získaným </a:t>
            </a:r>
            <a:r>
              <a:rPr lang="cs-CZ" sz="2000" dirty="0" smtClean="0"/>
              <a:t>výnosy je </a:t>
            </a:r>
            <a:r>
              <a:rPr lang="cs-CZ" sz="2000" dirty="0"/>
              <a:t>možno odvodit některá </a:t>
            </a:r>
            <a:r>
              <a:rPr lang="cs-CZ" sz="2000" b="1" dirty="0"/>
              <a:t>kritéria racionálního průběhu uskutečňování konkrétních výkonů</a:t>
            </a:r>
            <a:r>
              <a:rPr lang="cs-CZ" sz="2000" dirty="0"/>
              <a:t>, procesů a aktivit, </a:t>
            </a:r>
            <a:r>
              <a:rPr lang="cs-CZ" sz="2000" dirty="0" smtClean="0"/>
              <a:t>mezi něž lze zařadit: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b="1" dirty="0"/>
              <a:t>h</a:t>
            </a:r>
            <a:r>
              <a:rPr lang="cs-CZ" sz="2000" b="1" dirty="0" smtClean="0"/>
              <a:t>ospodárnost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b="1" dirty="0"/>
              <a:t>e</a:t>
            </a:r>
            <a:r>
              <a:rPr lang="cs-CZ" sz="2000" b="1" dirty="0" smtClean="0"/>
              <a:t>konomická účinnost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b="1" dirty="0"/>
              <a:t>e</a:t>
            </a:r>
            <a:r>
              <a:rPr lang="cs-CZ" sz="2000" b="1" dirty="0" smtClean="0"/>
              <a:t>konomická efektivnost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s</a:t>
            </a:r>
            <a:r>
              <a:rPr lang="cs-CZ" sz="2000" dirty="0" smtClean="0"/>
              <a:t>olventnost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l</a:t>
            </a:r>
            <a:r>
              <a:rPr lang="cs-CZ" sz="2000" dirty="0" smtClean="0"/>
              <a:t>ikvidita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struktura vlastního a cizího kapitálu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360040"/>
          </a:xfrm>
        </p:spPr>
        <p:txBody>
          <a:bodyPr/>
          <a:lstStyle/>
          <a:p>
            <a:r>
              <a:rPr lang="cs-CZ" altLang="cs-CZ" sz="3200" b="1" dirty="0" smtClean="0"/>
              <a:t>Hospodárnost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základním </a:t>
            </a:r>
            <a:r>
              <a:rPr lang="cs-CZ" dirty="0"/>
              <a:t>kritériem pro vyjádření racionality při vynakládání ekonomických </a:t>
            </a:r>
            <a:r>
              <a:rPr lang="cs-CZ" dirty="0" smtClean="0"/>
              <a:t>zdrojů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yjadřuje </a:t>
            </a:r>
            <a:r>
              <a:rPr lang="cs-CZ" dirty="0"/>
              <a:t>průběh nákladů podniku, při kterém je dosaženo žádoucích výstupů s co nejmenším vynaložením zdrojů ekonomického </a:t>
            </a:r>
            <a:r>
              <a:rPr lang="cs-CZ" dirty="0" smtClean="0"/>
              <a:t>růstu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měření </a:t>
            </a:r>
            <a:r>
              <a:rPr lang="cs-CZ" dirty="0"/>
              <a:t>hospodárnosti je založeno na porovnání </a:t>
            </a:r>
            <a:r>
              <a:rPr lang="cs-CZ" b="1" dirty="0"/>
              <a:t>skutečně vynaložených nákladů</a:t>
            </a:r>
            <a:r>
              <a:rPr lang="cs-CZ" dirty="0"/>
              <a:t> </a:t>
            </a:r>
            <a:r>
              <a:rPr lang="cs-CZ" dirty="0" smtClean="0"/>
              <a:t>s </a:t>
            </a:r>
            <a:r>
              <a:rPr lang="cs-CZ" b="1" dirty="0" smtClean="0"/>
              <a:t>předem </a:t>
            </a:r>
            <a:r>
              <a:rPr lang="cs-CZ" b="1" dirty="0"/>
              <a:t>stanovenou </a:t>
            </a:r>
            <a:r>
              <a:rPr lang="cs-CZ" b="1" dirty="0" smtClean="0"/>
              <a:t>úrovní nákladů</a:t>
            </a:r>
            <a:endParaRPr lang="cs-CZ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h</a:t>
            </a:r>
            <a:r>
              <a:rPr lang="cs-CZ" dirty="0" smtClean="0"/>
              <a:t>ospodárnost </a:t>
            </a:r>
            <a:r>
              <a:rPr lang="cs-CZ" dirty="0" smtClean="0"/>
              <a:t>lze prosazovat dvěma základními cestami či jejich kombinací: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e formě úspornosti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e formě výtěžnosti či účinnosti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7984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6624736" cy="432048"/>
          </a:xfrm>
        </p:spPr>
        <p:txBody>
          <a:bodyPr/>
          <a:lstStyle/>
          <a:p>
            <a:r>
              <a:rPr lang="cs-CZ" altLang="cs-CZ" sz="3200" b="1" dirty="0" smtClean="0"/>
              <a:t>Hospodárnost ve formě úspornosti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 smtClean="0"/>
              <a:t>je jí dosaženo tehdy, jestliže je žádoucích výkonů </a:t>
            </a:r>
            <a:r>
              <a:rPr lang="cs-CZ" sz="2000" dirty="0"/>
              <a:t>podniku </a:t>
            </a:r>
            <a:r>
              <a:rPr lang="cs-CZ" sz="2000" dirty="0" smtClean="0"/>
              <a:t>dosahováno </a:t>
            </a:r>
            <a:r>
              <a:rPr lang="cs-CZ" sz="2000" dirty="0"/>
              <a:t>s </a:t>
            </a:r>
            <a:r>
              <a:rPr lang="cs-CZ" sz="2000" dirty="0" smtClean="0"/>
              <a:t>co nejnižšími náklady </a:t>
            </a:r>
          </a:p>
          <a:p>
            <a:pPr algn="just"/>
            <a:endParaRPr lang="cs-CZ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úspornost se projevuje jako reálné snížení absolutní výše nákladů, jejichž čerpání je spojeno s konkrétním druhem </a:t>
            </a:r>
            <a:r>
              <a:rPr lang="cs-CZ" sz="2000" dirty="0" smtClean="0"/>
              <a:t>aktivity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algn="just"/>
            <a:endParaRPr lang="cs-CZ" sz="2000" u="sng" dirty="0" smtClean="0"/>
          </a:p>
          <a:p>
            <a:pPr algn="ctr"/>
            <a:r>
              <a:rPr lang="cs-CZ" sz="2000" u="sng" dirty="0" smtClean="0"/>
              <a:t>Hospodárnost = plánované náklady – skutečné náklady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4506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51471"/>
            <a:ext cx="8424936" cy="504055"/>
          </a:xfrm>
        </p:spPr>
        <p:txBody>
          <a:bodyPr/>
          <a:lstStyle/>
          <a:p>
            <a:r>
              <a:rPr lang="cs-CZ" altLang="cs-CZ" sz="3200" b="1" dirty="0" smtClean="0"/>
              <a:t>Hospodárnost ve formě výtěžnosti (účinnosti)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748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zaměřuje se na </a:t>
            </a:r>
            <a:r>
              <a:rPr lang="cs-CZ" dirty="0"/>
              <a:t>maximalizaci objemů provedených výkonů při konstantních </a:t>
            </a:r>
            <a:r>
              <a:rPr lang="cs-CZ" dirty="0" smtClean="0"/>
              <a:t>nákladech (</a:t>
            </a:r>
            <a:r>
              <a:rPr lang="cs-CZ" dirty="0" smtClean="0"/>
              <a:t>z daného </a:t>
            </a:r>
            <a:r>
              <a:rPr lang="cs-CZ" dirty="0"/>
              <a:t>rozsahu </a:t>
            </a:r>
            <a:r>
              <a:rPr lang="cs-CZ" dirty="0" smtClean="0"/>
              <a:t>zdrojů jde o </a:t>
            </a:r>
            <a:r>
              <a:rPr lang="cs-CZ" dirty="0"/>
              <a:t>maximalizaci </a:t>
            </a:r>
            <a:r>
              <a:rPr lang="cs-CZ" dirty="0" smtClean="0"/>
              <a:t>účinků)</a:t>
            </a:r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účinnost se neprojevuje absolutním, ale pouze relativním snížením nákladů 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lze </a:t>
            </a:r>
            <a:r>
              <a:rPr lang="cs-CZ" dirty="0"/>
              <a:t>ji využít </a:t>
            </a:r>
            <a:r>
              <a:rPr lang="cs-CZ" dirty="0" smtClean="0"/>
              <a:t>především u </a:t>
            </a:r>
            <a:r>
              <a:rPr lang="cs-CZ" dirty="0"/>
              <a:t>nákladů, které jsou spojeny s určitou </a:t>
            </a:r>
            <a:r>
              <a:rPr lang="cs-CZ" dirty="0" smtClean="0"/>
              <a:t>kapacitou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/>
              <a:t>obě </a:t>
            </a:r>
            <a:r>
              <a:rPr lang="cs-CZ" dirty="0"/>
              <a:t>formy </a:t>
            </a:r>
            <a:r>
              <a:rPr lang="cs-CZ" dirty="0" smtClean="0"/>
              <a:t>hospodárnosti se </a:t>
            </a:r>
            <a:r>
              <a:rPr lang="cs-CZ" dirty="0"/>
              <a:t>projevují v kombinaci a vedou ke stejným </a:t>
            </a:r>
            <a:r>
              <a:rPr lang="cs-CZ" dirty="0" smtClean="0"/>
              <a:t>výsledkům, a to </a:t>
            </a:r>
            <a:r>
              <a:rPr lang="cs-CZ" b="1" dirty="0" smtClean="0"/>
              <a:t>ke </a:t>
            </a:r>
            <a:r>
              <a:rPr lang="cs-CZ" b="1" dirty="0"/>
              <a:t>snižování průměrných nákladů na jednotku </a:t>
            </a:r>
            <a:r>
              <a:rPr lang="cs-CZ" b="1" dirty="0" smtClean="0"/>
              <a:t>produkce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algn="ctr"/>
            <a:r>
              <a:rPr lang="cs-CZ" u="sng" dirty="0" smtClean="0"/>
              <a:t>Hospodárnost = plánované náklady na jeden kus – skutečné náklady na jeden kus </a:t>
            </a:r>
            <a:endParaRPr lang="cs-CZ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153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Ekonomická účinnost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e</a:t>
            </a:r>
            <a:r>
              <a:rPr lang="cs-CZ" dirty="0" smtClean="0"/>
              <a:t>konomická </a:t>
            </a:r>
            <a:r>
              <a:rPr lang="cs-CZ" dirty="0"/>
              <a:t>účinnost vynaložených nákladů je výsledkem měření vynaložených nákladů s dosaženým ekonomickým </a:t>
            </a:r>
            <a:r>
              <a:rPr lang="cs-CZ" dirty="0" smtClean="0"/>
              <a:t>prospěchem (výnosy)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</a:t>
            </a:r>
            <a:r>
              <a:rPr lang="cs-CZ" dirty="0" smtClean="0"/>
              <a:t>ákladní </a:t>
            </a:r>
            <a:r>
              <a:rPr lang="cs-CZ" dirty="0"/>
              <a:t>formou je </a:t>
            </a:r>
            <a:r>
              <a:rPr lang="cs-CZ" b="1" dirty="0"/>
              <a:t>porovnání nákladů</a:t>
            </a:r>
            <a:r>
              <a:rPr lang="cs-CZ" dirty="0"/>
              <a:t>, které byly vynaloženy v souvislosti s realizací </a:t>
            </a:r>
            <a:r>
              <a:rPr lang="cs-CZ" dirty="0" smtClean="0"/>
              <a:t>výkonů - </a:t>
            </a:r>
            <a:r>
              <a:rPr lang="cs-CZ" b="1" dirty="0"/>
              <a:t>s výnosy z prodeje</a:t>
            </a:r>
            <a:r>
              <a:rPr lang="cs-CZ" dirty="0"/>
              <a:t> těchto </a:t>
            </a:r>
            <a:r>
              <a:rPr lang="cs-CZ" dirty="0" smtClean="0"/>
              <a:t>výkonů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e</a:t>
            </a:r>
            <a:r>
              <a:rPr lang="cs-CZ" dirty="0" smtClean="0"/>
              <a:t>konomickou </a:t>
            </a:r>
            <a:r>
              <a:rPr lang="cs-CZ" dirty="0"/>
              <a:t>účinnost </a:t>
            </a:r>
            <a:r>
              <a:rPr lang="cs-CZ" dirty="0" smtClean="0"/>
              <a:t>lze jednoznačně </a:t>
            </a:r>
            <a:r>
              <a:rPr lang="cs-CZ" dirty="0"/>
              <a:t>kvantifikovat pomocí </a:t>
            </a:r>
            <a:r>
              <a:rPr lang="cs-CZ" b="1" dirty="0" smtClean="0"/>
              <a:t>zisku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z</a:t>
            </a:r>
            <a:r>
              <a:rPr lang="cs-CZ" b="1" dirty="0" smtClean="0"/>
              <a:t>isk - </a:t>
            </a:r>
            <a:r>
              <a:rPr lang="cs-CZ" dirty="0" smtClean="0"/>
              <a:t>odráží </a:t>
            </a:r>
            <a:r>
              <a:rPr lang="cs-CZ" dirty="0"/>
              <a:t>úspěšnost podnikání a </a:t>
            </a:r>
            <a:r>
              <a:rPr lang="cs-CZ" dirty="0" smtClean="0"/>
              <a:t>jeho </a:t>
            </a:r>
            <a:r>
              <a:rPr lang="cs-CZ" dirty="0"/>
              <a:t>výše navazuje na zvýšení hodnoty podniku za dané období a schopnost a míru jeho rozšířené </a:t>
            </a:r>
            <a:r>
              <a:rPr lang="cs-CZ" dirty="0" smtClean="0"/>
              <a:t>reprodukce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776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992888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344816" cy="432047"/>
          </a:xfrm>
        </p:spPr>
        <p:txBody>
          <a:bodyPr/>
          <a:lstStyle/>
          <a:p>
            <a:r>
              <a:rPr lang="cs-CZ" altLang="cs-CZ" sz="3200" b="1" dirty="0" smtClean="0"/>
              <a:t>Nejdůležitější funkce zisku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002559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kriteriální</a:t>
            </a:r>
            <a:r>
              <a:rPr lang="cs-CZ" dirty="0" smtClean="0"/>
              <a:t> - jsou </a:t>
            </a:r>
            <a:r>
              <a:rPr lang="cs-CZ" dirty="0"/>
              <a:t>hlavním kritériem pro hodnocení úspěšnosti </a:t>
            </a:r>
            <a:r>
              <a:rPr lang="cs-CZ" dirty="0" smtClean="0"/>
              <a:t>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reprodukční</a:t>
            </a:r>
            <a:r>
              <a:rPr lang="cs-CZ" dirty="0" smtClean="0"/>
              <a:t> - </a:t>
            </a:r>
            <a:r>
              <a:rPr lang="pl-PL" dirty="0" smtClean="0"/>
              <a:t>zisk </a:t>
            </a:r>
            <a:r>
              <a:rPr lang="pl-PL" dirty="0"/>
              <a:t>zabezpečuje v ekonomice rozšířenou </a:t>
            </a:r>
            <a:r>
              <a:rPr lang="pl-PL" dirty="0" smtClean="0"/>
              <a:t>reprodukci</a:t>
            </a: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distribuční</a:t>
            </a:r>
            <a:r>
              <a:rPr lang="cs-CZ" dirty="0" smtClean="0"/>
              <a:t> - vyjadřuje </a:t>
            </a:r>
            <a:r>
              <a:rPr lang="cs-CZ" dirty="0"/>
              <a:t>a zobrazuje zisk jako zdroj rozdělení zejména ve vztahu k vlastníkům a daňovým úřadům (státu</a:t>
            </a:r>
            <a:r>
              <a:rPr lang="cs-CZ" dirty="0" smtClean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s</a:t>
            </a:r>
            <a:r>
              <a:rPr lang="cs-CZ" b="1" dirty="0" smtClean="0"/>
              <a:t>timulační -</a:t>
            </a:r>
            <a:r>
              <a:rPr lang="cs-CZ" dirty="0" smtClean="0"/>
              <a:t> souvisí </a:t>
            </a:r>
            <a:r>
              <a:rPr lang="cs-CZ" dirty="0"/>
              <a:t>s využitím zisku jako nástroje zainteresovanosti pracovníků podniku na hodnotových </a:t>
            </a:r>
            <a:r>
              <a:rPr lang="cs-CZ" dirty="0" smtClean="0"/>
              <a:t>výsledcích</a:t>
            </a:r>
          </a:p>
        </p:txBody>
      </p:sp>
    </p:spTree>
    <p:extLst>
      <p:ext uri="{BB962C8B-B14F-4D97-AF65-F5344CB8AC3E}">
        <p14:creationId xmlns:p14="http://schemas.microsoft.com/office/powerpoint/2010/main" val="24899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cs-CZ" altLang="cs-CZ" sz="3200" b="1" dirty="0" smtClean="0"/>
              <a:t>Úrovně zisku</a:t>
            </a:r>
            <a:endParaRPr lang="cs-CZ" altLang="cs-CZ" sz="3200" b="1" dirty="0">
              <a:latin typeface="Arial" panose="020B0604020202020204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Mezi nejpoužívanější úrovně zisku pro rozhodovací úlohy v manažerském a nákladovém účetnictví lze zařadit:</a:t>
            </a:r>
          </a:p>
          <a:p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z</a:t>
            </a:r>
            <a:r>
              <a:rPr lang="cs-CZ" dirty="0" smtClean="0"/>
              <a:t>isk </a:t>
            </a:r>
            <a:r>
              <a:rPr lang="cs-CZ" dirty="0"/>
              <a:t>z hlavní výdělečné činnosti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zisk </a:t>
            </a:r>
            <a:r>
              <a:rPr lang="cs-CZ" dirty="0"/>
              <a:t>z běžné činnosti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čistý </a:t>
            </a:r>
            <a:r>
              <a:rPr lang="cs-CZ" dirty="0"/>
              <a:t>zisk 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nerozdělený zisk</a:t>
            </a:r>
          </a:p>
        </p:txBody>
      </p:sp>
    </p:spTree>
    <p:extLst>
      <p:ext uri="{BB962C8B-B14F-4D97-AF65-F5344CB8AC3E}">
        <p14:creationId xmlns:p14="http://schemas.microsoft.com/office/powerpoint/2010/main" val="80419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4256</TotalTime>
  <Words>903</Words>
  <Application>Microsoft Office PowerPoint</Application>
  <PresentationFormat>Předvádění na obrazovce (16:9)</PresentationFormat>
  <Paragraphs>180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SLU</vt:lpstr>
      <vt:lpstr>KRITÉRIA HODNOTOVÉHO ŘÍZENÍ PODNIKATELSKÉHO PROCESU </vt:lpstr>
      <vt:lpstr>Cíl podnikatelského procesu</vt:lpstr>
      <vt:lpstr>Základní kategorie ekonomického řízení podniku</vt:lpstr>
      <vt:lpstr>Hospodárnost</vt:lpstr>
      <vt:lpstr>Hospodárnost ve formě úspornosti</vt:lpstr>
      <vt:lpstr>Hospodárnost ve formě výtěžnosti (účinnosti)</vt:lpstr>
      <vt:lpstr>Ekonomická účinnost</vt:lpstr>
      <vt:lpstr>Nejdůležitější funkce zisku</vt:lpstr>
      <vt:lpstr>Úrovně zisku</vt:lpstr>
      <vt:lpstr>Ekonomická efektivnost</vt:lpstr>
      <vt:lpstr>Ekonomická přidaná hodnota (EVA)</vt:lpstr>
      <vt:lpstr>Solventnost</vt:lpstr>
      <vt:lpstr>Likvidita</vt:lpstr>
      <vt:lpstr>Pojetí nákladů v manažerském účetnictví</vt:lpstr>
      <vt:lpstr>Finanční pojetí nákladů</vt:lpstr>
      <vt:lpstr>Hodnotové pojetí nákladů</vt:lpstr>
      <vt:lpstr>Ekonomické pojetí nákladů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sel0010</cp:lastModifiedBy>
  <cp:revision>192</cp:revision>
  <dcterms:created xsi:type="dcterms:W3CDTF">2016-07-06T15:42:34Z</dcterms:created>
  <dcterms:modified xsi:type="dcterms:W3CDTF">2019-10-08T06:04:42Z</dcterms:modified>
</cp:coreProperties>
</file>