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80" r:id="rId4"/>
    <p:sldId id="298" r:id="rId5"/>
    <p:sldId id="282" r:id="rId6"/>
    <p:sldId id="299" r:id="rId7"/>
    <p:sldId id="281" r:id="rId8"/>
    <p:sldId id="283" r:id="rId9"/>
    <p:sldId id="284" r:id="rId10"/>
    <p:sldId id="286" r:id="rId11"/>
    <p:sldId id="300" r:id="rId12"/>
    <p:sldId id="301" r:id="rId13"/>
    <p:sldId id="288" r:id="rId14"/>
    <p:sldId id="289" r:id="rId15"/>
    <p:sldId id="292" r:id="rId16"/>
    <p:sldId id="290" r:id="rId17"/>
    <p:sldId id="291" r:id="rId18"/>
    <p:sldId id="295" r:id="rId19"/>
    <p:sldId id="318" r:id="rId20"/>
    <p:sldId id="302" r:id="rId21"/>
    <p:sldId id="296" r:id="rId22"/>
    <p:sldId id="297" r:id="rId23"/>
    <p:sldId id="562" r:id="rId24"/>
    <p:sldId id="525" r:id="rId25"/>
    <p:sldId id="563" r:id="rId26"/>
    <p:sldId id="526" r:id="rId27"/>
    <p:sldId id="579" r:id="rId28"/>
    <p:sldId id="528" r:id="rId29"/>
    <p:sldId id="529" r:id="rId30"/>
    <p:sldId id="273" r:id="rId31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 autoAdjust="0"/>
    <p:restoredTop sz="94621" autoAdjust="0"/>
  </p:normalViewPr>
  <p:slideViewPr>
    <p:cSldViewPr>
      <p:cViewPr varScale="1">
        <p:scale>
          <a:sx n="149" d="100"/>
          <a:sy n="149" d="100"/>
        </p:scale>
        <p:origin x="504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06.02.2024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61583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63808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8250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62961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0434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13488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084054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8179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317716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609917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83719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27996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03110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dirty="0"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en-US" sz="2800" b="1" dirty="0">
                <a:solidFill>
                  <a:schemeClr val="bg1"/>
                </a:solidFill>
              </a:rPr>
              <a:t>CHARAKTERISTIKA A ČLENĚNÍ NÁKLADŮ V </a:t>
            </a:r>
            <a:r>
              <a:rPr lang="cs-CZ" sz="2800" b="1" dirty="0">
                <a:solidFill>
                  <a:schemeClr val="bg1"/>
                </a:solidFill>
              </a:rPr>
              <a:t>NÁKLADOVÉM</a:t>
            </a:r>
            <a:r>
              <a:rPr lang="en-US" sz="2800" b="1" dirty="0">
                <a:solidFill>
                  <a:schemeClr val="bg1"/>
                </a:solidFill>
              </a:rPr>
              <a:t> ÚČETNICTVÍ</a:t>
            </a:r>
            <a:endParaRPr lang="cs-CZ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5463809" y="3651870"/>
            <a:ext cx="3680191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č. 4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416824" cy="432048"/>
          </a:xfrm>
        </p:spPr>
        <p:txBody>
          <a:bodyPr/>
          <a:lstStyle/>
          <a:p>
            <a:r>
              <a:rPr lang="pl-PL" altLang="cs-CZ" sz="3200" b="1" dirty="0"/>
              <a:t> Kalkulační členění nákladů 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77069" y="987574"/>
            <a:ext cx="741682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Pro účely kalkulací používáme kalkulační členění nákladů na: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400" dirty="0"/>
              <a:t>náklady přímé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400" dirty="0"/>
              <a:t>náklady nepřímé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7991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416824" cy="432048"/>
          </a:xfrm>
        </p:spPr>
        <p:txBody>
          <a:bodyPr/>
          <a:lstStyle/>
          <a:p>
            <a:r>
              <a:rPr lang="pl-PL" altLang="cs-CZ" sz="3200" b="1" dirty="0"/>
              <a:t>Přímé náklady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77068" y="987574"/>
            <a:ext cx="793934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bezprostředně souvisí s konkrétním druhem výkonu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lze je  jednotlivým aktivitám přiřadit bezprostředně při jejich vzniku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jedná se například o náklady jednicové (jednicový materiál, jednicové mzdy, ostatní přímé náklady)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5070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416824" cy="432048"/>
          </a:xfrm>
        </p:spPr>
        <p:txBody>
          <a:bodyPr/>
          <a:lstStyle/>
          <a:p>
            <a:r>
              <a:rPr lang="pl-PL" altLang="cs-CZ" sz="3200" b="1" dirty="0"/>
              <a:t>Nepřímé náklady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77068" y="987574"/>
            <a:ext cx="8227379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cs-CZ" sz="2400" dirty="0"/>
              <a:t>nevážou se k jednomu druhu výkonu 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cs-CZ" sz="2400" dirty="0"/>
              <a:t>zajišťují průběh podnikatelského procesu podniku v širších souvislostech jako celku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cs-CZ" sz="2400" dirty="0"/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48883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20880" cy="360039"/>
          </a:xfrm>
        </p:spPr>
        <p:txBody>
          <a:bodyPr/>
          <a:lstStyle/>
          <a:p>
            <a:r>
              <a:rPr lang="pl-PL" altLang="cs-CZ" sz="3200" b="1" dirty="0"/>
              <a:t>Náklad podle závislosti na objemu výroby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5"/>
            <a:ext cx="820891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Základem členění nákladů podle závislosti na objemu výroby jsou dvě základní skupiny nákladů: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400" b="1" dirty="0"/>
              <a:t>náklady fixní</a:t>
            </a:r>
            <a:r>
              <a:rPr lang="cs-CZ" sz="2400" dirty="0"/>
              <a:t>, které zůstávají neměnné i při změnách v určitém intervalu prováděných výkonů nebo využití kapacity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sz="24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400" b="1" dirty="0"/>
              <a:t>náklady variabilní,</a:t>
            </a:r>
            <a:r>
              <a:rPr lang="cs-CZ" sz="2400" dirty="0"/>
              <a:t> které se mění v závislosti na objemu výkonů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79919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416824" cy="432048"/>
          </a:xfrm>
        </p:spPr>
        <p:txBody>
          <a:bodyPr/>
          <a:lstStyle/>
          <a:p>
            <a:r>
              <a:rPr lang="pl-PL" altLang="cs-CZ" sz="3200" b="1" dirty="0"/>
              <a:t>Fixní náklady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20891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nemění se v určitém rozsahu prováděných výkonů nebo aktivity podniku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zpravidla se jedná o tzv. kapacitní náklady, které mají vztah k zajištění podmínek pro efektivní průběh podnikatelské činnosti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z hlediska jejich ovlivnitelnosti ve vazbě na pokles ve využití kapacity se rozdělují na dvě následující skupiny: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000" dirty="0"/>
              <a:t>umrtvené (utopené) fixní náklady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000" dirty="0"/>
              <a:t>vyhnutelné fixní náklady</a:t>
            </a:r>
          </a:p>
          <a:p>
            <a:r>
              <a:rPr lang="cs-CZ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79919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416824" cy="432048"/>
          </a:xfrm>
        </p:spPr>
        <p:txBody>
          <a:bodyPr/>
          <a:lstStyle/>
          <a:p>
            <a:r>
              <a:rPr lang="pl-PL" altLang="cs-CZ" sz="3200" b="1" dirty="0"/>
              <a:t>Fixní náklady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136904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čím větší bude objem provedených výkonů v rámci dané kapacity, tím rychleji bude klesat podíl fixních nákladů na jednotku výkonů (degrese fixních nákladů)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algn="ctr"/>
            <a:r>
              <a:rPr lang="cs-CZ" sz="4400" dirty="0"/>
              <a:t>!!!!!!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79919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416824" cy="432048"/>
          </a:xfrm>
        </p:spPr>
        <p:txBody>
          <a:bodyPr/>
          <a:lstStyle/>
          <a:p>
            <a:r>
              <a:rPr lang="pl-PL" altLang="cs-CZ" sz="3200" b="1" dirty="0"/>
              <a:t>Umrtvené (utopené) fixní náklady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920880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900" dirty="0"/>
              <a:t>jsou vynakládány často ještě před zahájením výroby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9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900" dirty="0"/>
              <a:t>souvisí zejména s pořízením dlouhodobého majetku (budovy, strojní zařízení, informační systém) nebo realizací jiného investičního rozhodnutí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9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900" dirty="0"/>
              <a:t>jejich celkovou výši nelze v průběhu podnikatelského procesu ovlivnit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9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900" dirty="0"/>
              <a:t>jedinou možností jejich snížení je opačně působící investiční rozhodnutí (např. odprodej strojního zařízení)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9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900" dirty="0"/>
              <a:t>jako příklad můžeme uvést odpisy fixních aktiv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7879919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416824" cy="432048"/>
          </a:xfrm>
        </p:spPr>
        <p:txBody>
          <a:bodyPr/>
          <a:lstStyle/>
          <a:p>
            <a:r>
              <a:rPr lang="pl-PL" altLang="cs-CZ" sz="3200" b="1" dirty="0"/>
              <a:t>Vyhnutelné fixní náklady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1131590"/>
            <a:ext cx="7920880" cy="3528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200" dirty="0"/>
              <a:t>souvisí se zajištěním kapacitních podmínek podnikatelského procesu, avšak nesouvisí bezprostředně s investičním rozhodnutím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2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200" dirty="0"/>
              <a:t>při trvalém snížení využití kapacity lze tyto náklady omezit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2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200" dirty="0"/>
              <a:t>příkladem mohou být časové mzdy mistrů, náklady na vytápění výrobních prostor v případě, že podnik redukuje třísměnný provoz na dvousměnný apod.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79919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416824" cy="432048"/>
          </a:xfrm>
        </p:spPr>
        <p:txBody>
          <a:bodyPr/>
          <a:lstStyle/>
          <a:p>
            <a:r>
              <a:rPr lang="pl-PL" altLang="cs-CZ" sz="3200" b="1" dirty="0"/>
              <a:t>Variabilní náklady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náklady, které se mění v závislosti na objemu výkonů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ze je rozdělit na variabilní náklady: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cs-CZ" b="1" dirty="0"/>
              <a:t>proporcionální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cs-CZ" b="1" dirty="0"/>
              <a:t>nadproporcionální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cs-CZ" b="1" dirty="0"/>
              <a:t>podproporciální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6676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416824" cy="432048"/>
          </a:xfrm>
        </p:spPr>
        <p:txBody>
          <a:bodyPr/>
          <a:lstStyle/>
          <a:p>
            <a:r>
              <a:rPr lang="pl-PL" altLang="cs-CZ" sz="3200" b="1" dirty="0"/>
              <a:t>Nákladová funkce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49694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/>
              <a:t>Celkové náklady = variabilní náklady + fixní náklady</a:t>
            </a:r>
          </a:p>
          <a:p>
            <a:pPr algn="ctr"/>
            <a:r>
              <a:rPr lang="cs-CZ" sz="2800" dirty="0"/>
              <a:t>CN = VN + FN</a:t>
            </a:r>
          </a:p>
          <a:p>
            <a:pPr algn="ctr"/>
            <a:r>
              <a:rPr lang="cs-CZ" sz="2800" dirty="0"/>
              <a:t>CN = </a:t>
            </a:r>
            <a:r>
              <a:rPr lang="cs-CZ" sz="2800" dirty="0" err="1"/>
              <a:t>vn</a:t>
            </a:r>
            <a:r>
              <a:rPr lang="cs-CZ" sz="2800" dirty="0"/>
              <a:t> * Q + FN</a:t>
            </a:r>
          </a:p>
          <a:p>
            <a:endParaRPr lang="cs-CZ" sz="2400" dirty="0"/>
          </a:p>
          <a:p>
            <a:r>
              <a:rPr lang="cs-CZ" sz="2000" dirty="0"/>
              <a:t>CN…celkové náklady</a:t>
            </a:r>
          </a:p>
          <a:p>
            <a:r>
              <a:rPr lang="cs-CZ" sz="2000" dirty="0"/>
              <a:t>VN…celkové variabilní náklady</a:t>
            </a:r>
          </a:p>
          <a:p>
            <a:r>
              <a:rPr lang="cs-CZ" sz="2000" dirty="0"/>
              <a:t>FN….celkové fixní náklady</a:t>
            </a:r>
          </a:p>
          <a:p>
            <a:r>
              <a:rPr lang="cs-CZ" sz="2000" dirty="0" err="1"/>
              <a:t>vn</a:t>
            </a:r>
            <a:r>
              <a:rPr lang="cs-CZ" sz="2000" dirty="0"/>
              <a:t>…..variabilní náklady na jednotku</a:t>
            </a:r>
          </a:p>
          <a:p>
            <a:r>
              <a:rPr lang="cs-CZ" sz="2000" dirty="0"/>
              <a:t>Q……počet výrobků</a:t>
            </a:r>
          </a:p>
        </p:txBody>
      </p:sp>
    </p:spTree>
    <p:extLst>
      <p:ext uri="{BB962C8B-B14F-4D97-AF65-F5344CB8AC3E}">
        <p14:creationId xmlns:p14="http://schemas.microsoft.com/office/powerpoint/2010/main" val="897426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416824" cy="432048"/>
          </a:xfrm>
        </p:spPr>
        <p:txBody>
          <a:bodyPr/>
          <a:lstStyle/>
          <a:p>
            <a:r>
              <a:rPr lang="cs-CZ" altLang="cs-CZ" sz="3200" b="1" dirty="0"/>
              <a:t>Druhové členění nákladů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49694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/>
              <a:t>náklady účtujeme v 5. účtové třídě a lze je rozdělit na: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400" b="1" dirty="0"/>
              <a:t>náklady provozní</a:t>
            </a:r>
            <a:r>
              <a:rPr lang="cs-CZ" sz="2400" dirty="0"/>
              <a:t> – souvisí s pravidelně se opakující činností podniku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sz="24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400" b="1" dirty="0"/>
              <a:t>náklady finanční</a:t>
            </a:r>
            <a:r>
              <a:rPr lang="cs-CZ" sz="2400" dirty="0"/>
              <a:t> – zachycují náklady spojené s finančními operacemi podniku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416824" cy="432048"/>
          </a:xfrm>
        </p:spPr>
        <p:txBody>
          <a:bodyPr/>
          <a:lstStyle/>
          <a:p>
            <a:r>
              <a:rPr lang="pl-PL" altLang="cs-CZ" sz="3200" b="1" dirty="0"/>
              <a:t>Proporcionální náklady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848872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předpokládá se, že jsou vyvolány jednotkou výkonu, jejich výše na tuto jednotku je konstantní a jejich celkový objem roste přímo úměrně s počtem výkonů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jako příklad proporcionálních nákladů můžeme uvést veškeré </a:t>
            </a:r>
            <a:r>
              <a:rPr lang="cs-CZ" sz="2000" b="1" dirty="0"/>
              <a:t>jednicové náklady</a:t>
            </a:r>
            <a:r>
              <a:rPr lang="cs-CZ" sz="2000" dirty="0"/>
              <a:t>, ale i tu </a:t>
            </a:r>
            <a:r>
              <a:rPr lang="cs-CZ" sz="2000" b="1" dirty="0"/>
              <a:t>část režijních nákladů</a:t>
            </a:r>
            <a:r>
              <a:rPr lang="cs-CZ" sz="2000" dirty="0"/>
              <a:t>, která je ovlivněna stupněm využití výrobní kapacity (např. část nákladů na opravy automobilů, které jsou vyvolány v závislosti na ujetých kilometrech)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algn="just"/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41187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416824" cy="432048"/>
          </a:xfrm>
        </p:spPr>
        <p:txBody>
          <a:bodyPr/>
          <a:lstStyle/>
          <a:p>
            <a:r>
              <a:rPr lang="pl-PL" altLang="cs-CZ" sz="3200" b="1" dirty="0"/>
              <a:t>Podproporcionální náklady 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proporcionální náklady, které rostou v absolutní výši zpravidla pomaleji než objem výkonů a jejich průměrný podíl na jednotku produkce tedy klesá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například náklady na opravu a údržbu strojního zařízení sledované ve vztahu k počtu vyrobených výrobků, které na něm byly vyrobeny, spotřeba elektrické energie, která zahrnuje tzv. paušál a hodinovou spotřební sazbu a další. </a:t>
            </a:r>
          </a:p>
        </p:txBody>
      </p:sp>
    </p:spTree>
    <p:extLst>
      <p:ext uri="{BB962C8B-B14F-4D97-AF65-F5344CB8AC3E}">
        <p14:creationId xmlns:p14="http://schemas.microsoft.com/office/powerpoint/2010/main" val="3746676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416824" cy="432048"/>
          </a:xfrm>
        </p:spPr>
        <p:txBody>
          <a:bodyPr/>
          <a:lstStyle/>
          <a:p>
            <a:r>
              <a:rPr lang="pl-PL" altLang="cs-CZ" sz="3200" b="1" dirty="0"/>
              <a:t>Nadproporcionální náklady 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13690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absolutní náklady rostou rychleji než objem výkonů</a:t>
            </a:r>
          </a:p>
          <a:p>
            <a:pPr algn="just"/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například zvýšení mzdových nákladů při zajišťování zvýšeného objemu výkonů přesčasovou prací nebo zvyšující se spotřeba pohonných hmot a mazadel při zvýšení rychlosti motorových vozidel, které v důsledku znamená zkrácení času dopravního výkonu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6676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51520" y="195486"/>
            <a:ext cx="8568952" cy="720080"/>
          </a:xfrm>
        </p:spPr>
        <p:txBody>
          <a:bodyPr/>
          <a:lstStyle/>
          <a:p>
            <a:r>
              <a:rPr lang="cs-CZ" altLang="cs-CZ" sz="3200" b="1" dirty="0"/>
              <a:t>Bod zvratu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431258" y="1000437"/>
            <a:ext cx="8064896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resp. bod rentability často označovaný mezinárodní zkratkou BEP (</a:t>
            </a:r>
            <a:r>
              <a:rPr lang="cs-CZ" dirty="0" err="1"/>
              <a:t>Break-Even</a:t>
            </a:r>
            <a:r>
              <a:rPr lang="cs-CZ" dirty="0"/>
              <a:t> Point) odpovídá na otázku,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dirty="0"/>
              <a:t>jaký musí být minimální objem výroby, aby se tržby rovnaly nákladům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dirty="0"/>
              <a:t>neboli od jakého objemu začne být firma rentabilní a začne generovat zisk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dirty="0"/>
              <a:t>výsledek se uvádí ve většině případů v kusech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cs-CZ" b="1" dirty="0"/>
          </a:p>
          <a:p>
            <a:pPr lvl="4"/>
            <a:r>
              <a:rPr lang="cs-CZ" sz="2800" b="1" dirty="0"/>
              <a:t>Q</a:t>
            </a:r>
            <a:r>
              <a:rPr lang="cs-CZ" sz="1400" b="1" dirty="0"/>
              <a:t>BZ </a:t>
            </a:r>
            <a:r>
              <a:rPr lang="cs-CZ" sz="2800" b="1" dirty="0"/>
              <a:t>= F / (p – v)</a:t>
            </a:r>
          </a:p>
          <a:p>
            <a:pPr lvl="4" algn="just"/>
            <a:endParaRPr lang="cs-CZ" dirty="0"/>
          </a:p>
          <a:p>
            <a:pPr lvl="4" algn="just"/>
            <a:r>
              <a:rPr lang="cs-CZ" sz="1600" i="1" dirty="0"/>
              <a:t>Q</a:t>
            </a:r>
            <a:r>
              <a:rPr lang="cs-CZ" sz="1100" i="1" dirty="0"/>
              <a:t>BZ</a:t>
            </a:r>
            <a:r>
              <a:rPr lang="cs-CZ" sz="1600" i="1" dirty="0"/>
              <a:t>……..bod zvratu</a:t>
            </a:r>
          </a:p>
          <a:p>
            <a:pPr lvl="4" algn="just"/>
            <a:r>
              <a:rPr lang="cs-CZ" sz="1600" i="1" dirty="0"/>
              <a:t>F……..fixní náklady celkem</a:t>
            </a:r>
          </a:p>
          <a:p>
            <a:pPr lvl="4" algn="just"/>
            <a:r>
              <a:rPr lang="cs-CZ" sz="1600" i="1" dirty="0"/>
              <a:t>p………jednotková prodejní cena</a:t>
            </a:r>
          </a:p>
          <a:p>
            <a:pPr lvl="4" algn="just"/>
            <a:r>
              <a:rPr lang="cs-CZ" sz="1600" i="1" dirty="0"/>
              <a:t>v………jednotkové variabilní náklady</a:t>
            </a:r>
          </a:p>
        </p:txBody>
      </p:sp>
    </p:spTree>
    <p:extLst>
      <p:ext uri="{BB962C8B-B14F-4D97-AF65-F5344CB8AC3E}">
        <p14:creationId xmlns:p14="http://schemas.microsoft.com/office/powerpoint/2010/main" val="30675476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altLang="cs-CZ" sz="3200" b="1" dirty="0"/>
              <a:t>Bod zvratu</a:t>
            </a:r>
            <a:endParaRPr lang="cs-CZ" altLang="cs-CZ" sz="3200" b="1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395536" y="987574"/>
                <a:ext cx="8064896" cy="34524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cs-CZ" dirty="0"/>
                  <a:t>množství produkce, při němž firma dosahuje nulového výsledku hospodaření (výnosy = náklady)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endParaRPr lang="cs-CZ" dirty="0"/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cs-CZ" dirty="0"/>
                  <a:t>v kusech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endParaRPr lang="cs-CZ" dirty="0"/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𝑸</m:t>
                          </m:r>
                        </m:e>
                        <m:sub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𝑩𝒁</m:t>
                          </m:r>
                        </m:sub>
                      </m:sSub>
                      <m:r>
                        <a:rPr lang="cs-CZ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𝒇𝒊𝒙𝒏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í 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á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𝒌𝒍𝒂𝒅𝒚</m:t>
                          </m:r>
                        </m:num>
                        <m:den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𝒋𝒆𝒅𝒏𝒐𝒕𝒌𝒐𝒗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á 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𝒑𝒓𝒐𝒅𝒆𝒋𝒏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í 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𝒄𝒆𝒏𝒂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𝒋𝒆𝒅𝒏𝒐𝒕𝒌𝒐𝒗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é 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𝒗𝒂𝒓𝒊𝒂𝒃𝒊𝒍𝒏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í 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á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𝒌𝒍𝒂𝒅𝒚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cs-CZ" b="1" dirty="0"/>
              </a:p>
              <a:p>
                <a:pPr lvl="0"/>
                <a:endParaRPr lang="cs-CZ" b="1" dirty="0"/>
              </a:p>
              <a:p>
                <a:pPr lvl="0"/>
                <a:endParaRPr lang="cs-CZ" b="1" i="1" dirty="0">
                  <a:latin typeface="Cambria Math" panose="02040503050406030204" pitchFamily="18" charset="0"/>
                </a:endParaRPr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1" i="1">
                              <a:latin typeface="Cambria Math" panose="02040503050406030204" pitchFamily="18" charset="0"/>
                            </a:rPr>
                            <m:t>𝑸</m:t>
                          </m:r>
                        </m:e>
                        <m:sub>
                          <m:r>
                            <a:rPr lang="cs-CZ" b="1" i="1">
                              <a:latin typeface="Cambria Math" panose="02040503050406030204" pitchFamily="18" charset="0"/>
                            </a:rPr>
                            <m:t>𝑩𝒁</m:t>
                          </m:r>
                        </m:sub>
                      </m:sSub>
                      <m:r>
                        <a:rPr lang="cs-CZ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𝑭𝑵</m:t>
                          </m:r>
                        </m:num>
                        <m:den>
                          <m:r>
                            <a:rPr lang="cs-CZ" b="1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𝒑</m:t>
                          </m:r>
                          <m:r>
                            <a:rPr lang="cs-CZ" b="1" i="1"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𝒗𝒏</m:t>
                          </m:r>
                          <m:r>
                            <a:rPr lang="cs-CZ" b="1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b="1" dirty="0"/>
              </a:p>
              <a:p>
                <a:pPr lvl="1"/>
                <a:endParaRPr lang="cs-CZ" b="1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987574"/>
                <a:ext cx="8064896" cy="3452484"/>
              </a:xfrm>
              <a:prstGeom prst="rect">
                <a:avLst/>
              </a:prstGeom>
              <a:blipFill rotWithShape="0">
                <a:blip r:embed="rId3"/>
                <a:stretch>
                  <a:fillRect l="-529" t="-8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51255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51520" y="195486"/>
            <a:ext cx="8568952" cy="720080"/>
          </a:xfrm>
        </p:spPr>
        <p:txBody>
          <a:bodyPr/>
          <a:lstStyle/>
          <a:p>
            <a:r>
              <a:rPr lang="cs-CZ" altLang="cs-CZ" sz="3200" b="1" dirty="0"/>
              <a:t>Příspěvková marže (krycí příspěvek)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431258" y="1000437"/>
            <a:ext cx="8064896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vyjadřuje rozdíl mezi jednotkovou či celkovou prodejní cenou a jednotkovými či celkovými variabilními náklady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představuje část peněžních prostředků, která podniku zbyde na úhradu fixních nákladů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výsledek se uvádí v měnových jednotkách (např. Kč, euro, USD apod.)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lvl="4" algn="just"/>
            <a:r>
              <a:rPr lang="cs-CZ" sz="2800" b="1" dirty="0"/>
              <a:t>příspěvková marže</a:t>
            </a:r>
            <a:r>
              <a:rPr lang="cs-CZ" sz="1400" b="1" dirty="0"/>
              <a:t> </a:t>
            </a:r>
            <a:r>
              <a:rPr lang="cs-CZ" sz="2800" b="1" dirty="0"/>
              <a:t>= p – v</a:t>
            </a:r>
          </a:p>
          <a:p>
            <a:pPr lvl="4" algn="just"/>
            <a:endParaRPr lang="cs-CZ" dirty="0"/>
          </a:p>
          <a:p>
            <a:pPr lvl="4" algn="just"/>
            <a:r>
              <a:rPr lang="cs-CZ" sz="1600" i="1" dirty="0"/>
              <a:t>p………jednotková či celková prodejní cena</a:t>
            </a:r>
          </a:p>
          <a:p>
            <a:pPr lvl="4" algn="just"/>
            <a:r>
              <a:rPr lang="cs-CZ" sz="1600" i="1" dirty="0"/>
              <a:t>v………jednotkové či celkové variabilní náklady</a:t>
            </a:r>
          </a:p>
        </p:txBody>
      </p:sp>
    </p:spTree>
    <p:extLst>
      <p:ext uri="{BB962C8B-B14F-4D97-AF65-F5344CB8AC3E}">
        <p14:creationId xmlns:p14="http://schemas.microsoft.com/office/powerpoint/2010/main" val="20157598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altLang="cs-CZ" sz="3200" b="1" dirty="0"/>
              <a:t>Příspěvek k tržbám</a:t>
            </a:r>
            <a:endParaRPr lang="cs-CZ" altLang="cs-CZ" sz="3200" b="1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683568" y="1203598"/>
                <a:ext cx="8064896" cy="34617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cs-CZ" dirty="0"/>
                  <a:t>příspěvek na úhradu fixních nákladů a tvorbu zisku nebo také příspěvková marže či krycí příspěvek. 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endParaRPr lang="cs-CZ" dirty="0"/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cs-CZ" dirty="0"/>
                  <a:t>Jedná se o příspěvkovou marži vyjádřenou v %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endParaRPr lang="cs-CZ" dirty="0"/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 smtClean="0">
                          <a:latin typeface="Cambria Math" panose="02040503050406030204" pitchFamily="18" charset="0"/>
                        </a:rPr>
                        <m:t>𝑷𝑻</m:t>
                      </m:r>
                      <m:r>
                        <a:rPr lang="cs-CZ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𝒋𝒆𝒅𝒏𝒐𝒕𝒌𝒐𝒗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á 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𝒑𝒓𝒐𝒅𝒆𝒋𝒏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í 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𝒄𝒆𝒏𝒂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𝒋𝒆𝒅𝒏𝒐𝒕𝒌𝒐𝒗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é 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𝒗𝒂𝒓𝒊𝒂𝒃𝒊𝒍𝒏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í 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á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𝒌𝒍𝒂𝒅𝒚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𝒋𝒆𝒅𝒏𝒐𝒕𝒌𝒐𝒗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á 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𝒑𝒓𝒐𝒅𝒆𝒋𝒏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í 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𝒄𝒆𝒏𝒂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cs-CZ" b="1" dirty="0"/>
              </a:p>
              <a:p>
                <a:pPr lvl="0"/>
                <a:endParaRPr lang="cs-CZ" b="1" dirty="0"/>
              </a:p>
              <a:p>
                <a:pPr lvl="0"/>
                <a:endParaRPr lang="cs-CZ" b="1" i="1" dirty="0">
                  <a:latin typeface="Cambria Math" panose="02040503050406030204" pitchFamily="18" charset="0"/>
                </a:endParaRPr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 smtClean="0">
                          <a:latin typeface="Cambria Math" panose="02040503050406030204" pitchFamily="18" charset="0"/>
                        </a:rPr>
                        <m:t>𝑷𝑻</m:t>
                      </m:r>
                      <m:r>
                        <a:rPr lang="cs-CZ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𝒎𝒂𝒓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ž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𝒆</m:t>
                          </m:r>
                        </m:num>
                        <m:den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𝒋𝒆𝒅𝒏𝒐𝒕𝒌𝒐𝒗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á 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𝒑𝒓𝒐𝒅𝒆𝒋𝒏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í </m:t>
                          </m:r>
                          <m:r>
                            <a:rPr lang="cs-CZ" b="1" i="1" smtClean="0">
                              <a:latin typeface="Cambria Math" panose="02040503050406030204" pitchFamily="18" charset="0"/>
                            </a:rPr>
                            <m:t>𝒄𝒆𝒏𝒂</m:t>
                          </m:r>
                        </m:den>
                      </m:f>
                    </m:oMath>
                  </m:oMathPara>
                </a14:m>
                <a:endParaRPr lang="en-US" b="1" dirty="0"/>
              </a:p>
              <a:p>
                <a:pPr lvl="1"/>
                <a:endParaRPr lang="cs-CZ" b="1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1203598"/>
                <a:ext cx="8064896" cy="3461782"/>
              </a:xfrm>
              <a:prstGeom prst="rect">
                <a:avLst/>
              </a:prstGeom>
              <a:blipFill rotWithShape="0">
                <a:blip r:embed="rId3"/>
                <a:stretch>
                  <a:fillRect l="-454" t="-8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11792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539552" y="1275606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altLang="cs-CZ" sz="3200" b="1" dirty="0"/>
              <a:t>Bezpečnostní marže</a:t>
            </a:r>
            <a:endParaRPr lang="cs-CZ" altLang="cs-CZ" sz="3200" b="1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558000" y="1059582"/>
                <a:ext cx="8280920" cy="38173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cs-CZ" dirty="0"/>
                  <a:t>Bezpečnostní marže neboli </a:t>
                </a:r>
                <a:r>
                  <a:rPr lang="cs-CZ" dirty="0" err="1"/>
                  <a:t>margin</a:t>
                </a:r>
                <a:r>
                  <a:rPr lang="cs-CZ" dirty="0"/>
                  <a:t> of </a:t>
                </a:r>
                <a:r>
                  <a:rPr lang="cs-CZ" dirty="0" err="1"/>
                  <a:t>safety</a:t>
                </a:r>
                <a:r>
                  <a:rPr lang="cs-CZ" dirty="0"/>
                  <a:t> (MS)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endParaRPr lang="cs-CZ" dirty="0"/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cs-CZ" dirty="0"/>
                  <a:t>má ukázat, jaký má podnik prostor v objemu výroby (tržeb) tak, aby si udržel zisk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endParaRPr lang="cs-CZ" dirty="0"/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cs-CZ" dirty="0"/>
                  <a:t>může se vypočítat pomocí objemu i pomocí tržeb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endParaRPr lang="cs-CZ" dirty="0"/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cs-CZ" dirty="0"/>
                  <a:t>obvykle se vyjadřuje ve vztahu k plánovanému, skutečnému nebo průměrně dosahovanému objemu produkce.</a:t>
                </a:r>
              </a:p>
              <a:p>
                <a:pPr lvl="0"/>
                <a:r>
                  <a:rPr lang="cs-CZ" dirty="0"/>
                  <a:t> </a:t>
                </a:r>
              </a:p>
              <a:p>
                <a:pPr lvl="0" algn="ctr"/>
                <a:endParaRPr lang="cs-CZ" sz="2000" dirty="0"/>
              </a:p>
              <a:p>
                <a:pPr lvl="0" algn="ctr"/>
                <a:r>
                  <a:rPr lang="cs-CZ" sz="2400" b="1" dirty="0"/>
                  <a:t>MS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  <m:t>𝑸</m:t>
                            </m:r>
                          </m:e>
                          <m:sub>
                            <m: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  <m:t>𝒑𝒍</m:t>
                            </m:r>
                            <m: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  <m:t>á</m:t>
                            </m:r>
                            <m: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  <m:t>𝒏𝒐𝒗𝒂𝒏</m:t>
                            </m:r>
                            <m: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  <m:t>é</m:t>
                            </m:r>
                          </m:sub>
                        </m:sSub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  <m:t>𝑸</m:t>
                            </m:r>
                          </m:e>
                          <m:sub>
                            <m: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  <m:t>𝒃𝒐𝒅</m:t>
                            </m:r>
                            <m: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  <m:t>𝒛𝒗𝒓𝒂𝒕𝒖</m:t>
                            </m:r>
                          </m:sub>
                        </m:sSub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  <m:t>𝑸</m:t>
                            </m:r>
                          </m:e>
                          <m:sub>
                            <m: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  <m:t>𝒑𝒍</m:t>
                            </m:r>
                            <m: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  <m:t>á</m:t>
                            </m:r>
                            <m: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  <m:t>𝒏𝒐𝒗𝒂𝒏</m:t>
                            </m:r>
                            <m: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  <m:t>é</m:t>
                            </m:r>
                          </m:sub>
                        </m:sSub>
                      </m:den>
                    </m:f>
                  </m:oMath>
                </a14:m>
                <a:endParaRPr lang="en-US" b="1" dirty="0"/>
              </a:p>
              <a:p>
                <a:pPr lvl="1"/>
                <a:endParaRPr lang="cs-CZ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00" y="1059582"/>
                <a:ext cx="8280920" cy="3817327"/>
              </a:xfrm>
              <a:prstGeom prst="rect">
                <a:avLst/>
              </a:prstGeom>
              <a:blipFill rotWithShape="0">
                <a:blip r:embed="rId3"/>
                <a:stretch>
                  <a:fillRect l="-515" t="-9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36406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539552" y="1275606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altLang="cs-CZ" sz="3200" b="1" dirty="0"/>
              <a:t>Bezpečnostní podnikatelská rezerva</a:t>
            </a:r>
            <a:endParaRPr lang="cs-CZ" altLang="cs-CZ" sz="3200" b="1" dirty="0">
              <a:latin typeface="Arial" panose="020B060402020202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83568" y="1419622"/>
            <a:ext cx="828092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Bezpečnostní podnikatelská rezerva (BPR) znázorňuje, o kolik se mohou snížit výnosy, než se dosáhne bodu zvratu.</a:t>
            </a:r>
            <a:endParaRPr lang="en-US" dirty="0"/>
          </a:p>
          <a:p>
            <a:r>
              <a:rPr lang="cs-CZ" dirty="0"/>
              <a:t> </a:t>
            </a:r>
            <a:endParaRPr lang="en-US" dirty="0"/>
          </a:p>
          <a:p>
            <a:pPr lvl="0" algn="ctr"/>
            <a:endParaRPr lang="cs-CZ" sz="2000" dirty="0"/>
          </a:p>
          <a:p>
            <a:pPr lvl="0" algn="ctr"/>
            <a:r>
              <a:rPr lang="cs-CZ" sz="2400" b="1" i="1" dirty="0"/>
              <a:t>BPR = celkové výnosy – celkové výnosy v bodu zvratu</a:t>
            </a:r>
            <a:endParaRPr lang="en-US" sz="2000" b="1" i="1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45997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539552" y="1275606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altLang="cs-CZ" sz="3200" b="1" dirty="0"/>
              <a:t>Bezpečnostní koeficient</a:t>
            </a:r>
            <a:endParaRPr lang="cs-CZ" altLang="cs-CZ" sz="3200" b="1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683568" y="1419622"/>
                <a:ext cx="8280920" cy="18191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cs-CZ" dirty="0"/>
                  <a:t>bezpečnostní koeficient (BK) lze vyjádřit v % jako podíl bezpečnostní podnikatelské rezervy a celkových výnosů 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pPr lvl="0" algn="ctr"/>
                <a:endParaRPr lang="cs-CZ" sz="2000" dirty="0"/>
              </a:p>
              <a:p>
                <a:pPr lvl="0" algn="ctr"/>
                <a:r>
                  <a:rPr lang="cs-CZ" sz="2400" b="1" i="1" dirty="0"/>
                  <a:t>BK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𝒃𝒆𝒛𝒑𝒆</m:t>
                        </m:r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č</m:t>
                        </m:r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𝒏𝒐𝒔𝒕𝒏</m:t>
                        </m:r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í </m:t>
                        </m:r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𝒑𝒐𝒅𝒏𝒊𝒌𝒂𝒕𝒆𝒍𝒔𝒌</m:t>
                        </m:r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á </m:t>
                        </m:r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𝒓𝒆𝒛𝒆𝒓𝒗𝒂</m:t>
                        </m:r>
                      </m:num>
                      <m:den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𝒄𝒆𝒍𝒌𝒐𝒗</m:t>
                        </m:r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é </m:t>
                        </m:r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𝒗</m:t>
                        </m:r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ý</m:t>
                        </m:r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𝒏𝒐𝒔𝒚</m:t>
                        </m:r>
                      </m:den>
                    </m:f>
                  </m:oMath>
                </a14:m>
                <a:endParaRPr lang="cs-CZ" b="1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1419622"/>
                <a:ext cx="8280920" cy="1819152"/>
              </a:xfrm>
              <a:prstGeom prst="rect">
                <a:avLst/>
              </a:prstGeom>
              <a:blipFill rotWithShape="0">
                <a:blip r:embed="rId3"/>
                <a:stretch>
                  <a:fillRect l="-442" t="-2013" r="-6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4930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416824" cy="432048"/>
          </a:xfrm>
        </p:spPr>
        <p:txBody>
          <a:bodyPr/>
          <a:lstStyle/>
          <a:p>
            <a:r>
              <a:rPr lang="cs-CZ" altLang="cs-CZ" sz="3200" b="1" dirty="0"/>
              <a:t>Účelové členění nákladů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20891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je základem pro stanovení racionálního nákladového úkolu, se kterým se poměřuje skutečná výše spotřebovaných nákladů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z hlediska identifikace nositele, který vyvolává vznik nákladů, můžeme provést rozdělení nákladů na: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000" b="1" dirty="0"/>
              <a:t>náklady hlavní výroby – </a:t>
            </a:r>
            <a:r>
              <a:rPr lang="cs-CZ" sz="2000" dirty="0"/>
              <a:t>vytváří se hlavní vlastnosti výkonů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000" b="1" dirty="0"/>
              <a:t>náklady pomocné výroby - </a:t>
            </a:r>
            <a:r>
              <a:rPr lang="cs-CZ" sz="2000" dirty="0"/>
              <a:t>výrobek získává charakteristické znaky (barva)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000" b="1" dirty="0"/>
              <a:t>náklady vedlejší výroby - </a:t>
            </a:r>
            <a:r>
              <a:rPr lang="cs-CZ" sz="2000" dirty="0"/>
              <a:t>výroba náhradních dílů, součástek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000" b="1" dirty="0"/>
              <a:t>náklady přidružených činnosti</a:t>
            </a:r>
            <a:r>
              <a:rPr lang="cs-CZ" sz="2000" dirty="0"/>
              <a:t> – například zužitkování odpadu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0094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2067694"/>
            <a:ext cx="6696744" cy="1368152"/>
          </a:xfrm>
        </p:spPr>
        <p:txBody>
          <a:bodyPr/>
          <a:lstStyle/>
          <a:p>
            <a:pPr algn="ctr"/>
            <a:r>
              <a:rPr lang="cs-CZ" altLang="cs-CZ" sz="4000" b="1" dirty="0">
                <a:solidFill>
                  <a:srgbClr val="00544D"/>
                </a:solidFill>
              </a:rPr>
              <a:t>Děkuji za pozornost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394438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416824" cy="432048"/>
          </a:xfrm>
        </p:spPr>
        <p:txBody>
          <a:bodyPr/>
          <a:lstStyle/>
          <a:p>
            <a:r>
              <a:rPr lang="cs-CZ" altLang="cs-CZ" sz="3200" b="1" dirty="0"/>
              <a:t>Účelové členění nákladů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20891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400" dirty="0"/>
              <a:t>Základem účelového členění nákladů je jejich rozlišení na:</a:t>
            </a:r>
          </a:p>
          <a:p>
            <a:pPr algn="just"/>
            <a:endParaRPr lang="cs-CZ" sz="2400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náklady technologické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náklady na obsluhu a řízení 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9397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20880" cy="432047"/>
          </a:xfrm>
        </p:spPr>
        <p:txBody>
          <a:bodyPr/>
          <a:lstStyle/>
          <a:p>
            <a:r>
              <a:rPr lang="pl-PL" altLang="cs-CZ" sz="3200" b="1" dirty="0"/>
              <a:t>Náklady technologické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5"/>
            <a:ext cx="820891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vznikají v technologickém procesu dané činnosti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jedná se o náklady objektivní, které odpovídají reálnému průběhu aktivity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pokud se určitá výroba neuskuteční, technologické náklady nejsou vynaloženy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příkladem může být mzda pracovníků, odpisy výrobního zařízení aj.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009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20880" cy="432047"/>
          </a:xfrm>
        </p:spPr>
        <p:txBody>
          <a:bodyPr/>
          <a:lstStyle/>
          <a:p>
            <a:r>
              <a:rPr lang="pl-PL" altLang="cs-CZ" sz="3200" b="1" dirty="0"/>
              <a:t>Náklady na obsluhu a řízení 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65766" y="987575"/>
            <a:ext cx="852671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jedná se o náklady vynaložené na činnosti nebo operace vytvářející podmínky k průběhu dané činnosti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jsou obvykle vynakládány společně na zajištění více druhů výrobků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při zavedení nebo zastavení určitého výkonu se rozsah těchto nákladů mění jen částečně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9125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416824" cy="432048"/>
          </a:xfrm>
        </p:spPr>
        <p:txBody>
          <a:bodyPr/>
          <a:lstStyle/>
          <a:p>
            <a:r>
              <a:rPr lang="pl-PL" altLang="cs-CZ" sz="3200" b="1" dirty="0"/>
              <a:t>Náklady jednicové  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64096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souvisí nejen s technologickým procesem jako celkem, ale přímo s jednotkou dílčího výkonu</a:t>
            </a: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zpravidla se vypočítá vynásobením příslušné normy s předem stanoveným nebo skutečným počtem provedených výkonů (např. počtem vyrobených výrobků)</a:t>
            </a: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základním hodnotovým informačním nástrojem jejich řízení je </a:t>
            </a:r>
            <a:r>
              <a:rPr lang="cs-CZ" sz="2400" b="1" dirty="0"/>
              <a:t>kalkulace</a:t>
            </a:r>
            <a:endParaRPr lang="cs-CZ" sz="2400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009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413631" y="843558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416824" cy="432048"/>
          </a:xfrm>
        </p:spPr>
        <p:txBody>
          <a:bodyPr/>
          <a:lstStyle/>
          <a:p>
            <a:r>
              <a:rPr lang="pl-PL" altLang="cs-CZ" sz="3200" b="1" dirty="0"/>
              <a:t>Náklady režijní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56895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výše nákladů na obsluhu a řízení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výše části technologických nákladů, která souvisí s technologickým procesem jako celkem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neroste přímo úměrně s počtem provedených výkonů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příkladem těchto nákladů může být mzda mistra, náklady na otop, které vychází z harmonogramu topné sezóny a normativu založeného na vytápěných m3 a další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základním nástrojem řízení těchto nákladů je </a:t>
            </a:r>
            <a:r>
              <a:rPr lang="cs-CZ" sz="2000" b="1" dirty="0"/>
              <a:t>rozpočet</a:t>
            </a: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787991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23478"/>
            <a:ext cx="7920880" cy="576064"/>
          </a:xfrm>
        </p:spPr>
        <p:txBody>
          <a:bodyPr/>
          <a:lstStyle/>
          <a:p>
            <a:r>
              <a:rPr lang="pl-PL" altLang="cs-CZ" sz="2700" b="1" dirty="0"/>
              <a:t>Členění nákladů podle odpovědnosti za jejich vznik </a:t>
            </a:r>
            <a:endParaRPr lang="cs-CZ" altLang="cs-CZ" sz="27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20891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výchozím momentem členění nákladů ve vztahu k útvarům je rozčlenění podle </a:t>
            </a:r>
            <a:r>
              <a:rPr lang="cs-CZ" sz="2400" b="1" dirty="0"/>
              <a:t>místa vzniku nákladů</a:t>
            </a:r>
            <a:r>
              <a:rPr lang="cs-CZ" sz="2400" dirty="0"/>
              <a:t>, na to pak navazuje členění podle </a:t>
            </a:r>
            <a:r>
              <a:rPr lang="cs-CZ" sz="2400" b="1" dirty="0"/>
              <a:t>odpovědnosti za jejich vznik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vnitropodnikové útvary, kterým jsou náklady přiřazovány do odpovědnosti, se nazývají </a:t>
            </a:r>
            <a:r>
              <a:rPr lang="cs-CZ" sz="2400" b="1" dirty="0"/>
              <a:t>odpovědnostní střediska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4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400" dirty="0"/>
              <a:t>mezi tyto náklady lze zařadit </a:t>
            </a:r>
            <a:r>
              <a:rPr lang="cs-CZ" sz="2400" b="1" dirty="0"/>
              <a:t>interní náklady</a:t>
            </a:r>
            <a:endParaRPr lang="cs-CZ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7991965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3179</TotalTime>
  <Words>1297</Words>
  <Application>Microsoft Office PowerPoint</Application>
  <PresentationFormat>Předvádění na obrazovce (16:9)</PresentationFormat>
  <Paragraphs>243</Paragraphs>
  <Slides>30</Slides>
  <Notes>28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5" baseType="lpstr">
      <vt:lpstr>Arial</vt:lpstr>
      <vt:lpstr>Calibri</vt:lpstr>
      <vt:lpstr>Cambria Math</vt:lpstr>
      <vt:lpstr>Times New Roman</vt:lpstr>
      <vt:lpstr>SLU</vt:lpstr>
      <vt:lpstr>CHARAKTERISTIKA A ČLENĚNÍ NÁKLADŮ V NÁKLADOVÉM ÚČETNICTVÍ</vt:lpstr>
      <vt:lpstr>Druhové členění nákladů</vt:lpstr>
      <vt:lpstr>Účelové členění nákladů</vt:lpstr>
      <vt:lpstr>Účelové členění nákladů</vt:lpstr>
      <vt:lpstr>Náklady technologické</vt:lpstr>
      <vt:lpstr>Náklady na obsluhu a řízení </vt:lpstr>
      <vt:lpstr>Náklady jednicové  </vt:lpstr>
      <vt:lpstr>Náklady režijní</vt:lpstr>
      <vt:lpstr>Členění nákladů podle odpovědnosti za jejich vznik </vt:lpstr>
      <vt:lpstr> Kalkulační členění nákladů </vt:lpstr>
      <vt:lpstr>Přímé náklady</vt:lpstr>
      <vt:lpstr>Nepřímé náklady</vt:lpstr>
      <vt:lpstr>Náklad podle závislosti na objemu výroby</vt:lpstr>
      <vt:lpstr>Fixní náklady</vt:lpstr>
      <vt:lpstr>Fixní náklady</vt:lpstr>
      <vt:lpstr>Umrtvené (utopené) fixní náklady</vt:lpstr>
      <vt:lpstr>Vyhnutelné fixní náklady</vt:lpstr>
      <vt:lpstr>Variabilní náklady</vt:lpstr>
      <vt:lpstr>Nákladová funkce</vt:lpstr>
      <vt:lpstr>Proporcionální náklady</vt:lpstr>
      <vt:lpstr>Podproporcionální náklady </vt:lpstr>
      <vt:lpstr>Nadproporcionální náklady </vt:lpstr>
      <vt:lpstr>Bod zvratu</vt:lpstr>
      <vt:lpstr>Bod zvratu</vt:lpstr>
      <vt:lpstr>Příspěvková marže (krycí příspěvek)</vt:lpstr>
      <vt:lpstr>Příspěvek k tržbám</vt:lpstr>
      <vt:lpstr>Bezpečnostní marže</vt:lpstr>
      <vt:lpstr>Bezpečnostní podnikatelská rezerva</vt:lpstr>
      <vt:lpstr>Bezpečnostní koeficient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student</cp:lastModifiedBy>
  <cp:revision>147</cp:revision>
  <dcterms:created xsi:type="dcterms:W3CDTF">2016-07-06T15:42:34Z</dcterms:created>
  <dcterms:modified xsi:type="dcterms:W3CDTF">2024-02-06T12:34:03Z</dcterms:modified>
</cp:coreProperties>
</file>