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77" r:id="rId4"/>
    <p:sldId id="279" r:id="rId5"/>
    <p:sldId id="329" r:id="rId6"/>
    <p:sldId id="280" r:id="rId7"/>
    <p:sldId id="281" r:id="rId8"/>
    <p:sldId id="284" r:id="rId9"/>
    <p:sldId id="322" r:id="rId10"/>
    <p:sldId id="331" r:id="rId11"/>
    <p:sldId id="349" r:id="rId12"/>
    <p:sldId id="350" r:id="rId13"/>
    <p:sldId id="351" r:id="rId14"/>
    <p:sldId id="352" r:id="rId15"/>
    <p:sldId id="353" r:id="rId16"/>
    <p:sldId id="354" r:id="rId17"/>
    <p:sldId id="355" r:id="rId18"/>
    <p:sldId id="356" r:id="rId19"/>
    <p:sldId id="348" r:id="rId20"/>
    <p:sldId id="330" r:id="rId21"/>
    <p:sldId id="323" r:id="rId22"/>
    <p:sldId id="324" r:id="rId23"/>
    <p:sldId id="325" r:id="rId24"/>
    <p:sldId id="326" r:id="rId25"/>
    <p:sldId id="328" r:id="rId26"/>
    <p:sldId id="287" r:id="rId27"/>
    <p:sldId id="332" r:id="rId28"/>
    <p:sldId id="333" r:id="rId29"/>
    <p:sldId id="336" r:id="rId30"/>
    <p:sldId id="273" r:id="rId31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621" autoAdjust="0"/>
  </p:normalViewPr>
  <p:slideViewPr>
    <p:cSldViewPr>
      <p:cViewPr varScale="1">
        <p:scale>
          <a:sx n="144" d="100"/>
          <a:sy n="144" d="100"/>
        </p:scale>
        <p:origin x="654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C50FB-A48C-4F27-9EFA-E7DC8F3ED48B}" type="datetimeFigureOut">
              <a:rPr lang="cs-CZ" smtClean="0"/>
              <a:t>22.10.2019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15009F-C8C7-448A-A674-8EDE7987C8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650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22.10.2019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89526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65949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2614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0654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10003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80435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25271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76217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73236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6049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14049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85193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10262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01623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17411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54864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8182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950749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4692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2300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08556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55883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56655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57536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84521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088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9C4DA-80FF-45C8-AB54-E89B2420E2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559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2800" b="1" dirty="0">
                <a:solidFill>
                  <a:schemeClr val="bg1"/>
                </a:solidFill>
              </a:rPr>
              <a:t>INFORMAČNÍ NÁSTROJE PRO ŘÍZENÍ VÝKONŮ</a:t>
            </a:r>
            <a:r>
              <a:rPr lang="cs-CZ" sz="2800" dirty="0" smtClean="0">
                <a:solidFill>
                  <a:schemeClr val="bg1"/>
                </a:solidFill>
              </a:rPr>
              <a:t/>
            </a:r>
            <a:br>
              <a:rPr lang="cs-CZ" sz="2800" dirty="0" smtClean="0">
                <a:solidFill>
                  <a:schemeClr val="bg1"/>
                </a:solidFill>
              </a:rPr>
            </a:br>
            <a:endParaRPr lang="cs-CZ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463809" y="3651870"/>
            <a:ext cx="3680191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č. </a:t>
            </a:r>
            <a:r>
              <a:rPr lang="cs-CZ" altLang="cs-CZ" sz="12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cs-CZ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 smtClean="0"/>
              <a:t>Typový kalkulační vzorec 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</p:txBody>
      </p:sp>
      <p:pic>
        <p:nvPicPr>
          <p:cNvPr id="5" name="Obrázek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87574"/>
            <a:ext cx="7416824" cy="360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029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 smtClean="0"/>
              <a:t>Přímé náklady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208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979545"/>
            <a:ext cx="6012837" cy="3623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4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 smtClean="0"/>
              <a:t>Přímý materiál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2088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800" dirty="0" smtClean="0"/>
              <a:t>Základní materiál tvořící podstatu výrobku</a:t>
            </a:r>
          </a:p>
          <a:p>
            <a:pPr algn="just"/>
            <a:r>
              <a:rPr lang="cs-CZ" b="1" dirty="0"/>
              <a:t/>
            </a:r>
            <a:br>
              <a:rPr lang="cs-CZ" b="1" dirty="0"/>
            </a:b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58659"/>
              </p:ext>
            </p:extLst>
          </p:nvPr>
        </p:nvGraphicFramePr>
        <p:xfrm>
          <a:off x="971600" y="2003236"/>
          <a:ext cx="7200800" cy="172064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400">
                  <a:extLst>
                    <a:ext uri="{9D8B030D-6E8A-4147-A177-3AD203B41FA5}">
                      <a16:colId xmlns:a16="http://schemas.microsoft.com/office/drawing/2014/main" val="1839737031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2775557324"/>
                    </a:ext>
                  </a:extLst>
                </a:gridCol>
              </a:tblGrid>
              <a:tr h="670746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Výrobek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Přímý materiál</a:t>
                      </a:r>
                      <a:endParaRPr lang="cs-CZ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231646"/>
                  </a:ext>
                </a:extLst>
              </a:tr>
              <a:tr h="5249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 smtClean="0"/>
                        <a:t>Nábytek – masiv</a:t>
                      </a:r>
                    </a:p>
                  </a:txBody>
                  <a:tcPr marL="68580" marR="68580" marT="34294" marB="342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Dřevo</a:t>
                      </a:r>
                      <a:endParaRPr lang="cs-CZ" sz="2000" dirty="0"/>
                    </a:p>
                  </a:txBody>
                  <a:tcPr marL="68580" marR="68580" marT="34294" marB="34294"/>
                </a:tc>
                <a:extLst>
                  <a:ext uri="{0D108BD9-81ED-4DB2-BD59-A6C34878D82A}">
                    <a16:rowId xmlns:a16="http://schemas.microsoft.com/office/drawing/2014/main" val="3534324176"/>
                  </a:ext>
                </a:extLst>
              </a:tr>
              <a:tr h="5249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 smtClean="0"/>
                        <a:t>Košile</a:t>
                      </a:r>
                    </a:p>
                  </a:txBody>
                  <a:tcPr marL="68580" marR="68580" marT="34294" marB="342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Bavlněná látka</a:t>
                      </a:r>
                      <a:endParaRPr lang="cs-CZ" sz="2000" dirty="0"/>
                    </a:p>
                  </a:txBody>
                  <a:tcPr marL="68580" marR="68580" marT="34294" marB="34294"/>
                </a:tc>
                <a:extLst>
                  <a:ext uri="{0D108BD9-81ED-4DB2-BD59-A6C34878D82A}">
                    <a16:rowId xmlns:a16="http://schemas.microsoft.com/office/drawing/2014/main" val="3873295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87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 smtClean="0"/>
              <a:t>Přímé mzdy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2088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Mzdy výrobních dělníků placených úkolovou mzdou</a:t>
            </a:r>
          </a:p>
          <a:p>
            <a:pPr algn="just"/>
            <a:r>
              <a:rPr lang="cs-CZ" b="1" dirty="0"/>
              <a:t/>
            </a:r>
            <a:br>
              <a:rPr lang="cs-CZ" b="1" dirty="0"/>
            </a:b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577606"/>
              </p:ext>
            </p:extLst>
          </p:nvPr>
        </p:nvGraphicFramePr>
        <p:xfrm>
          <a:off x="971600" y="2003236"/>
          <a:ext cx="6912768" cy="157662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56384">
                  <a:extLst>
                    <a:ext uri="{9D8B030D-6E8A-4147-A177-3AD203B41FA5}">
                      <a16:colId xmlns:a16="http://schemas.microsoft.com/office/drawing/2014/main" val="1839737031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775557324"/>
                    </a:ext>
                  </a:extLst>
                </a:gridCol>
              </a:tblGrid>
              <a:tr h="630677"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Výrobek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Přímá</a:t>
                      </a:r>
                      <a:r>
                        <a:rPr lang="cs-CZ" sz="3200" baseline="0" dirty="0" smtClean="0"/>
                        <a:t> mzda</a:t>
                      </a:r>
                      <a:endParaRPr lang="cs-CZ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231646"/>
                  </a:ext>
                </a:extLst>
              </a:tr>
              <a:tr h="472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 smtClean="0"/>
                        <a:t>Nábytek – masiv</a:t>
                      </a:r>
                    </a:p>
                  </a:txBody>
                  <a:tcPr marL="68580" marR="68580" marT="34275" marB="342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truhlář</a:t>
                      </a:r>
                      <a:endParaRPr lang="cs-CZ" sz="2400" dirty="0"/>
                    </a:p>
                  </a:txBody>
                  <a:tcPr marL="68580" marR="68580" marT="34275" marB="34275"/>
                </a:tc>
                <a:extLst>
                  <a:ext uri="{0D108BD9-81ED-4DB2-BD59-A6C34878D82A}">
                    <a16:rowId xmlns:a16="http://schemas.microsoft.com/office/drawing/2014/main" val="3534324176"/>
                  </a:ext>
                </a:extLst>
              </a:tr>
              <a:tr h="472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 smtClean="0"/>
                        <a:t>Košile</a:t>
                      </a:r>
                    </a:p>
                  </a:txBody>
                  <a:tcPr marL="68580" marR="68580" marT="34275" marB="342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švadlena</a:t>
                      </a:r>
                      <a:endParaRPr lang="cs-CZ" sz="2400" dirty="0"/>
                    </a:p>
                  </a:txBody>
                  <a:tcPr marL="68580" marR="68580" marT="34275" marB="34275"/>
                </a:tc>
                <a:extLst>
                  <a:ext uri="{0D108BD9-81ED-4DB2-BD59-A6C34878D82A}">
                    <a16:rowId xmlns:a16="http://schemas.microsoft.com/office/drawing/2014/main" val="3873295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08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 smtClean="0"/>
              <a:t>Ostatní přímé náklady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2088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Náklady s přímým vztahem k jednotce výkonu (vyrobeného výrobku) kromě přímých mezd a přímého materiálu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Pojistné z přímých mezd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Energie do výrobních strojů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Odpisy (uvažujeme-li pouze fyzické opotřebení v důsledku činnosti)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03783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 smtClean="0"/>
              <a:t>Režijní náklady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208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843558"/>
            <a:ext cx="6624736" cy="3794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00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 smtClean="0"/>
              <a:t>Výrobní režie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2088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Náklady společné všem </a:t>
            </a:r>
            <a:r>
              <a:rPr lang="cs-CZ" sz="2800" dirty="0" smtClean="0"/>
              <a:t>výrobkům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Pomocný </a:t>
            </a:r>
            <a:r>
              <a:rPr lang="cs-CZ" sz="2400" dirty="0"/>
              <a:t>materiál, provozovací látky, čisticí </a:t>
            </a:r>
            <a:r>
              <a:rPr lang="cs-CZ" sz="2400" dirty="0" smtClean="0"/>
              <a:t>prostředky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Mzda </a:t>
            </a:r>
            <a:r>
              <a:rPr lang="cs-CZ" sz="2400" dirty="0"/>
              <a:t>mistra ve výrobě, vrátného, </a:t>
            </a:r>
            <a:r>
              <a:rPr lang="cs-CZ" sz="2400" dirty="0" smtClean="0"/>
              <a:t>uklízečky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Energie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Opravy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Nájemné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Odpisy </a:t>
            </a:r>
            <a:r>
              <a:rPr lang="cs-CZ" sz="2400" dirty="0"/>
              <a:t>dlouhodobého majetku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33425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 smtClean="0"/>
              <a:t>Správní režie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2088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 smtClean="0"/>
              <a:t>Náklady </a:t>
            </a:r>
            <a:r>
              <a:rPr lang="cs-CZ" sz="2800" dirty="0"/>
              <a:t>spojené s řízením </a:t>
            </a:r>
            <a:r>
              <a:rPr lang="cs-CZ" sz="2800" dirty="0" smtClean="0"/>
              <a:t>podniku: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Mzdy managementu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Cestovné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Telefon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Nájemné </a:t>
            </a:r>
            <a:r>
              <a:rPr lang="cs-CZ" sz="2400" dirty="0"/>
              <a:t>administrativní budovy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91941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 smtClean="0"/>
              <a:t>Odbytová režie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20880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/>
              <a:t>Náklady spojené s </a:t>
            </a:r>
            <a:r>
              <a:rPr lang="cs-CZ" sz="2800" dirty="0" smtClean="0"/>
              <a:t>odbytem: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Mzdy </a:t>
            </a:r>
            <a:r>
              <a:rPr lang="cs-CZ" sz="2400" dirty="0"/>
              <a:t>pracovníků </a:t>
            </a:r>
            <a:r>
              <a:rPr lang="cs-CZ" sz="2400" dirty="0" smtClean="0"/>
              <a:t>odbytu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Cestovné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Telefon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Nájemné </a:t>
            </a:r>
            <a:r>
              <a:rPr lang="cs-CZ" sz="2400" dirty="0"/>
              <a:t>skladu </a:t>
            </a:r>
            <a:r>
              <a:rPr lang="cs-CZ" sz="2400" dirty="0" smtClean="0"/>
              <a:t>výrobků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Náklady marketingu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Balení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0"/>
              <a:t>E</a:t>
            </a:r>
            <a:r>
              <a:rPr lang="cs-CZ" sz="2400" dirty="0" smtClean="0"/>
              <a:t>xpedice</a:t>
            </a: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9848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/>
              <a:t> </a:t>
            </a:r>
            <a:r>
              <a:rPr lang="cs-CZ" sz="2000" dirty="0" smtClean="0"/>
              <a:t>                    </a:t>
            </a:r>
          </a:p>
        </p:txBody>
      </p:sp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>
          <a:xfrm>
            <a:off x="1485900" y="195262"/>
            <a:ext cx="6974532" cy="4464719"/>
          </a:xfrm>
        </p:spPr>
        <p:txBody>
          <a:bodyPr/>
          <a:lstStyle/>
          <a:p>
            <a:pPr>
              <a:buNone/>
            </a:pPr>
            <a:r>
              <a:rPr lang="cs-CZ" b="1" dirty="0"/>
              <a:t>Výroba dámských kožených kabelek</a:t>
            </a:r>
            <a:endParaRPr lang="cs-CZ" b="1" dirty="0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720564"/>
              </p:ext>
            </p:extLst>
          </p:nvPr>
        </p:nvGraphicFramePr>
        <p:xfrm>
          <a:off x="323528" y="843559"/>
          <a:ext cx="8568952" cy="396043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543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14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8769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Položka</a:t>
                      </a:r>
                      <a:endParaRPr lang="cs-CZ" sz="2000" dirty="0"/>
                    </a:p>
                  </a:txBody>
                  <a:tcPr marL="68577" marR="68577" marT="34280" marB="342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Náklad</a:t>
                      </a:r>
                      <a:endParaRPr lang="cs-CZ" sz="2000" dirty="0"/>
                    </a:p>
                  </a:txBody>
                  <a:tcPr marL="68577" marR="68577" marT="34280" marB="3428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769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Přímý materiál</a:t>
                      </a:r>
                      <a:endParaRPr lang="cs-CZ" sz="2000" dirty="0"/>
                    </a:p>
                  </a:txBody>
                  <a:tcPr marL="68577" marR="68577" marT="34280" marB="3428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dirty="0" smtClean="0"/>
                        <a:t>kůže</a:t>
                      </a:r>
                      <a:endParaRPr lang="cs-CZ" sz="2000" dirty="0"/>
                    </a:p>
                  </a:txBody>
                  <a:tcPr marL="68577" marR="68577" marT="34280" marB="3428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769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Přímé mzdy</a:t>
                      </a:r>
                      <a:endParaRPr lang="cs-CZ" sz="2000" dirty="0"/>
                    </a:p>
                  </a:txBody>
                  <a:tcPr marL="68577" marR="68577" marT="34280" marB="3428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dirty="0" smtClean="0"/>
                        <a:t>mzda dělníka, který</a:t>
                      </a:r>
                      <a:r>
                        <a:rPr lang="cs-CZ" sz="2000" baseline="0" dirty="0" smtClean="0"/>
                        <a:t> řeže kůži a šije kabelky</a:t>
                      </a:r>
                      <a:endParaRPr lang="cs-CZ" sz="2000" dirty="0"/>
                    </a:p>
                  </a:txBody>
                  <a:tcPr marL="68577" marR="68577" marT="34280" marB="3428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3296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Ostatní přímé náklady</a:t>
                      </a:r>
                      <a:endParaRPr lang="cs-CZ" sz="2000" dirty="0"/>
                    </a:p>
                  </a:txBody>
                  <a:tcPr marL="68577" marR="68577" marT="34280" marB="3428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dirty="0" smtClean="0"/>
                        <a:t>sociální</a:t>
                      </a:r>
                      <a:r>
                        <a:rPr lang="cs-CZ" sz="2000" baseline="0" dirty="0" smtClean="0"/>
                        <a:t> a zdravotní pojištění z přímých mezd placené zaměstnavatelem za zaměstnance</a:t>
                      </a:r>
                      <a:endParaRPr lang="cs-CZ" sz="2000" dirty="0"/>
                    </a:p>
                  </a:txBody>
                  <a:tcPr marL="68577" marR="68577" marT="34280" marB="3428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8769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Výrobní režie</a:t>
                      </a:r>
                      <a:endParaRPr lang="cs-CZ" sz="2000" dirty="0"/>
                    </a:p>
                  </a:txBody>
                  <a:tcPr marL="68577" marR="68577" marT="34280" marB="3428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dirty="0" smtClean="0"/>
                        <a:t>mzda mistra ve výrobě, uklízečky,</a:t>
                      </a:r>
                      <a:r>
                        <a:rPr lang="cs-CZ" sz="2000" baseline="0" dirty="0" smtClean="0"/>
                        <a:t> vrátného</a:t>
                      </a:r>
                      <a:endParaRPr lang="cs-CZ" sz="2000" dirty="0"/>
                    </a:p>
                  </a:txBody>
                  <a:tcPr marL="68577" marR="68577" marT="34280" marB="3428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8769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Správní režie</a:t>
                      </a:r>
                      <a:endParaRPr lang="cs-CZ" sz="2000" dirty="0"/>
                    </a:p>
                  </a:txBody>
                  <a:tcPr marL="68577" marR="68577" marT="34280" marB="3428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dirty="0" smtClean="0"/>
                        <a:t>mzda ředitele firmy</a:t>
                      </a:r>
                      <a:r>
                        <a:rPr lang="cs-CZ" sz="2000" baseline="0" dirty="0" smtClean="0"/>
                        <a:t> a jeho sekretářky</a:t>
                      </a:r>
                      <a:endParaRPr lang="cs-CZ" sz="2000" dirty="0"/>
                    </a:p>
                  </a:txBody>
                  <a:tcPr marL="68577" marR="68577" marT="34280" marB="3428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3296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Odbytová režie</a:t>
                      </a:r>
                      <a:endParaRPr lang="cs-CZ" sz="2000" dirty="0"/>
                    </a:p>
                  </a:txBody>
                  <a:tcPr marL="68577" marR="68577" marT="34280" marB="3428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dirty="0" smtClean="0"/>
                        <a:t>mzda pracovníka v marketingu, prodejce, náklady na balení výrobků </a:t>
                      </a:r>
                      <a:endParaRPr lang="cs-CZ" sz="2000" dirty="0"/>
                    </a:p>
                  </a:txBody>
                  <a:tcPr marL="68577" marR="68577" marT="34280" marB="3428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937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23478"/>
            <a:ext cx="8064896" cy="720080"/>
          </a:xfrm>
        </p:spPr>
        <p:txBody>
          <a:bodyPr/>
          <a:lstStyle/>
          <a:p>
            <a:r>
              <a:rPr lang="cs-CZ" altLang="cs-CZ" sz="3200" b="1" dirty="0"/>
              <a:t>Úloha kalkulace v řízení nákladů 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704856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b="1" dirty="0" smtClean="0"/>
              <a:t>informace </a:t>
            </a:r>
            <a:r>
              <a:rPr lang="cs-CZ" sz="2400" b="1" dirty="0"/>
              <a:t>o </a:t>
            </a:r>
            <a:r>
              <a:rPr lang="cs-CZ" sz="2400" b="1" dirty="0" smtClean="0"/>
              <a:t>vlastních nákladech </a:t>
            </a:r>
            <a:r>
              <a:rPr lang="cs-CZ" sz="2400" b="1" dirty="0"/>
              <a:t>účetní </a:t>
            </a:r>
            <a:r>
              <a:rPr lang="cs-CZ" sz="2400" b="1" dirty="0" smtClean="0"/>
              <a:t>jednotky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konjunktura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recese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2606"/>
            <a:ext cx="7920880" cy="576063"/>
          </a:xfrm>
        </p:spPr>
        <p:txBody>
          <a:bodyPr/>
          <a:lstStyle/>
          <a:p>
            <a:r>
              <a:rPr lang="cs-CZ" altLang="cs-CZ" sz="2300" b="1" dirty="0"/>
              <a:t>Struktura kalkulačních vzorců orientovaných na řízení a rozhodování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odlišné </a:t>
            </a:r>
            <a:r>
              <a:rPr lang="cs-CZ" dirty="0"/>
              <a:t>vyjádření vztahu nákladů výkonu k </a:t>
            </a:r>
            <a:r>
              <a:rPr lang="cs-CZ" dirty="0" smtClean="0"/>
              <a:t>ceně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u="sng" dirty="0" smtClean="0"/>
              <a:t>Rozlišujeme:</a:t>
            </a:r>
          </a:p>
          <a:p>
            <a:pPr algn="just"/>
            <a:endParaRPr lang="cs-CZ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Retrográdní </a:t>
            </a:r>
            <a:r>
              <a:rPr lang="cs-CZ" dirty="0"/>
              <a:t>kalkulační vzorec</a:t>
            </a:r>
            <a:endParaRPr lang="en-GB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Kalkulační </a:t>
            </a:r>
            <a:r>
              <a:rPr lang="cs-CZ" dirty="0"/>
              <a:t>vzorec oddělující fixní a variabilní náklady </a:t>
            </a:r>
            <a:endParaRPr lang="en-GB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Dynamická kalkulace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Kalkulace </a:t>
            </a:r>
            <a:r>
              <a:rPr lang="cs-CZ" dirty="0"/>
              <a:t>se stupňovitým rozvrstvením fixních nákladů </a:t>
            </a:r>
            <a:endParaRPr lang="en-GB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Kalkulace </a:t>
            </a:r>
            <a:r>
              <a:rPr lang="cs-CZ" dirty="0"/>
              <a:t>relevantních nákladů </a:t>
            </a: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73551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23479"/>
            <a:ext cx="7632848" cy="576064"/>
          </a:xfrm>
        </p:spPr>
        <p:txBody>
          <a:bodyPr/>
          <a:lstStyle/>
          <a:p>
            <a:r>
              <a:rPr lang="cs-CZ" sz="3600" b="1" dirty="0"/>
              <a:t>Retrográdní kalkulační vzorec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7768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cenová </a:t>
            </a:r>
            <a:r>
              <a:rPr lang="cs-CZ" dirty="0"/>
              <a:t>kalkulace</a:t>
            </a:r>
            <a:r>
              <a:rPr lang="cs-CZ" b="1" dirty="0"/>
              <a:t> </a:t>
            </a:r>
            <a:r>
              <a:rPr lang="cs-CZ" dirty="0"/>
              <a:t>vychází zejména z úrovně zisku (případně marže, příspěvku na úhradu fixních nákladů), kterou výkony musí zabezpečit, aby mohl být zajištěn další rozvoj </a:t>
            </a:r>
            <a:r>
              <a:rPr lang="cs-CZ" dirty="0" smtClean="0"/>
              <a:t>podniku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  <p:pic>
        <p:nvPicPr>
          <p:cNvPr id="5" name="Obrázek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51670"/>
            <a:ext cx="7560840" cy="28083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03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776864" cy="576064"/>
          </a:xfrm>
        </p:spPr>
        <p:txBody>
          <a:bodyPr/>
          <a:lstStyle/>
          <a:p>
            <a:r>
              <a:rPr lang="cs-CZ" b="1" dirty="0" smtClean="0"/>
              <a:t>Kalkulační </a:t>
            </a:r>
            <a:r>
              <a:rPr lang="cs-CZ" b="1" dirty="0"/>
              <a:t>vzorec oddělující fixní a variabilní náklady </a:t>
            </a:r>
            <a:endParaRPr lang="cs-CZ" altLang="cs-CZ" b="1" dirty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208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fixní </a:t>
            </a:r>
            <a:r>
              <a:rPr lang="cs-CZ" dirty="0"/>
              <a:t>náklady příčinně nesouvisí s kalkulační jednicí, je třeba je jednoznačně oddělit od nákladů </a:t>
            </a:r>
            <a:r>
              <a:rPr lang="cs-CZ" dirty="0" smtClean="0"/>
              <a:t>variabilních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ne tradiční kalkulační </a:t>
            </a:r>
            <a:r>
              <a:rPr lang="cs-CZ" dirty="0"/>
              <a:t>členění nákladů na přímé a nepřímé </a:t>
            </a: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členění </a:t>
            </a:r>
            <a:r>
              <a:rPr lang="cs-CZ" b="1" dirty="0"/>
              <a:t>na náklady fixní a variabilní</a:t>
            </a:r>
            <a:r>
              <a:rPr lang="cs-CZ" dirty="0"/>
              <a:t>, které je pak určující i pro řazení nákladových položek ve struktuře kalkulačního </a:t>
            </a:r>
            <a:r>
              <a:rPr lang="cs-CZ" dirty="0" smtClean="0"/>
              <a:t>vzorce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40013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b="1" dirty="0"/>
              <a:t>Kalkulační vzorec oddělující fixní a variabilní náklady </a:t>
            </a:r>
            <a:endParaRPr lang="cs-CZ" altLang="cs-CZ" b="1" dirty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  <p:pic>
        <p:nvPicPr>
          <p:cNvPr id="5" name="Obrázek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31590"/>
            <a:ext cx="6984776" cy="31683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750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sz="3200" b="1" dirty="0" smtClean="0"/>
              <a:t>Dynamická kalkulace</a:t>
            </a:r>
            <a:endParaRPr lang="cs-CZ" altLang="cs-CZ" sz="3200" b="1" dirty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8136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/>
              <a:t>v</a:t>
            </a:r>
            <a:r>
              <a:rPr lang="cs-CZ" b="1" dirty="0" smtClean="0"/>
              <a:t>ychází </a:t>
            </a:r>
            <a:r>
              <a:rPr lang="cs-CZ" b="1" dirty="0"/>
              <a:t>ze základního kalkulačního členění nákladů na přímé a nepřímé a ze členění nákladů podle fází reprodukčního </a:t>
            </a:r>
            <a:r>
              <a:rPr lang="cs-CZ" b="1" dirty="0" smtClean="0"/>
              <a:t>procesu</a:t>
            </a: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zachovává informační </a:t>
            </a:r>
            <a:r>
              <a:rPr lang="cs-CZ" dirty="0"/>
              <a:t>základ typového kalkulačního vzorce, </a:t>
            </a: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jeho </a:t>
            </a:r>
            <a:r>
              <a:rPr lang="cs-CZ" dirty="0"/>
              <a:t>vypovídací schopnost je rozšířena o odpověď na otázku, jak budou náklady v jednotlivých fázích výroby ovlivněny změnami v objemu prováděných </a:t>
            </a:r>
            <a:r>
              <a:rPr lang="cs-CZ" dirty="0" smtClean="0"/>
              <a:t>výkonů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slouží </a:t>
            </a:r>
            <a:r>
              <a:rPr lang="cs-CZ" dirty="0"/>
              <a:t>jako podklad pro ocenění vnitropodnikových výkonů, které jsou předávány na různé úrovně podnikové </a:t>
            </a:r>
            <a:r>
              <a:rPr lang="cs-CZ" dirty="0" smtClean="0"/>
              <a:t>struktury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44048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sz="3200" b="1" dirty="0"/>
              <a:t>Dynamická kalkulace</a:t>
            </a:r>
            <a:endParaRPr lang="cs-CZ" altLang="cs-CZ" sz="3200" b="1" dirty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  <p:pic>
        <p:nvPicPr>
          <p:cNvPr id="7" name="Obrázek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771550"/>
            <a:ext cx="5904656" cy="39574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719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20880" cy="504055"/>
          </a:xfrm>
        </p:spPr>
        <p:txBody>
          <a:bodyPr/>
          <a:lstStyle/>
          <a:p>
            <a:r>
              <a:rPr lang="cs-CZ" b="1" dirty="0"/>
              <a:t>Kalkulace se stupňovitým rozvrstvením fixních nákladů </a:t>
            </a:r>
            <a:endParaRPr lang="cs-CZ" altLang="cs-CZ" b="1" dirty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7048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fixní </a:t>
            </a:r>
            <a:r>
              <a:rPr lang="cs-CZ" b="1" dirty="0"/>
              <a:t>náklady se neposuzují jako nedělitelný </a:t>
            </a:r>
            <a:r>
              <a:rPr lang="cs-CZ" b="1" dirty="0" smtClean="0"/>
              <a:t>celek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jejich </a:t>
            </a:r>
            <a:r>
              <a:rPr lang="cs-CZ" dirty="0"/>
              <a:t>rozčlenění vychází ze snahy, </a:t>
            </a:r>
            <a:r>
              <a:rPr lang="cs-CZ" dirty="0" smtClean="0"/>
              <a:t>aby fixní </a:t>
            </a:r>
            <a:r>
              <a:rPr lang="cs-CZ" dirty="0"/>
              <a:t>náklady přiřazované podle principu příčinné souvislosti byly odděleny od nákladů přiřazovaných podle jiných </a:t>
            </a:r>
            <a:r>
              <a:rPr lang="cs-CZ" dirty="0" smtClean="0"/>
              <a:t>principů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59964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88832" cy="432047"/>
          </a:xfrm>
        </p:spPr>
        <p:txBody>
          <a:bodyPr/>
          <a:lstStyle/>
          <a:p>
            <a:r>
              <a:rPr lang="cs-CZ" b="1" dirty="0"/>
              <a:t>Kalkulace se stupňovitým rozvrstvením fixních nákladů </a:t>
            </a:r>
            <a:endParaRPr lang="cs-CZ" altLang="cs-CZ" b="1" dirty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  <p:pic>
        <p:nvPicPr>
          <p:cNvPr id="5" name="Obrázek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843558"/>
            <a:ext cx="6696744" cy="37444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918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sz="3200" b="1" dirty="0"/>
              <a:t>Kalkulace relevantních nákladů </a:t>
            </a:r>
            <a:endParaRPr lang="cs-CZ" altLang="cs-CZ" sz="3200" b="1" dirty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928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je </a:t>
            </a:r>
            <a:r>
              <a:rPr lang="cs-CZ" b="1" dirty="0"/>
              <a:t>využívána v rozhodovacích úlohách založených na analýze vzájemného vztahu nákladů, výdajů, tržeb </a:t>
            </a:r>
            <a:r>
              <a:rPr lang="cs-CZ" b="1" dirty="0" smtClean="0"/>
              <a:t>a příjmů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analyzuje </a:t>
            </a:r>
            <a:r>
              <a:rPr lang="cs-CZ" b="1" dirty="0"/>
              <a:t>náklady z hlediska jejich dopadu na řízení peněžních </a:t>
            </a:r>
            <a:r>
              <a:rPr lang="cs-CZ" b="1" dirty="0" smtClean="0"/>
              <a:t>toků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praxi </a:t>
            </a:r>
            <a:r>
              <a:rPr lang="cs-CZ" dirty="0" smtClean="0"/>
              <a:t>je nazývána kalkulací relevantních nákladů</a:t>
            </a:r>
          </a:p>
          <a:p>
            <a:pPr algn="just"/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její </a:t>
            </a:r>
            <a:r>
              <a:rPr lang="cs-CZ" dirty="0"/>
              <a:t>použití má význam zejména tehdy, kdy komplikovaná struktura fixních nákladů je nestejnorodá také z hlediska jejich nároků na peněžní výdaje. </a:t>
            </a:r>
          </a:p>
        </p:txBody>
      </p:sp>
    </p:spTree>
    <p:extLst>
      <p:ext uri="{BB962C8B-B14F-4D97-AF65-F5344CB8AC3E}">
        <p14:creationId xmlns:p14="http://schemas.microsoft.com/office/powerpoint/2010/main" val="309997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sz="3200" b="1" dirty="0"/>
              <a:t>Kalkulace relevantních nákladů </a:t>
            </a:r>
            <a:endParaRPr lang="cs-CZ" altLang="cs-CZ" sz="3200" b="1" dirty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struktura kalkulačního vzorce tohoto typu je podobná jako struktura kalkulace se stupňovitým rozvrstvením fixních nákladů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jediným </a:t>
            </a:r>
            <a:r>
              <a:rPr lang="cs-CZ" dirty="0"/>
              <a:t>rozdílem je skutečnost, že </a:t>
            </a:r>
            <a:r>
              <a:rPr lang="cs-CZ" b="1" dirty="0"/>
              <a:t>položky nákladů jsou rozděleny podrobněji na náklady, které ve sledovaném období mají vliv na peněžní toky (např. časová mzda) a které nikoliv (např. odpisy licence</a:t>
            </a:r>
            <a:r>
              <a:rPr lang="cs-CZ" b="1" dirty="0" smtClean="0"/>
              <a:t>)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39502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23479"/>
            <a:ext cx="7776864" cy="576064"/>
          </a:xfrm>
        </p:spPr>
        <p:txBody>
          <a:bodyPr/>
          <a:lstStyle/>
          <a:p>
            <a:r>
              <a:rPr lang="cs-CZ" altLang="cs-CZ" sz="3200" b="1" dirty="0"/>
              <a:t>Úloha kalkulace v řízení nákladů </a:t>
            </a:r>
            <a:endParaRPr lang="cs-CZ" altLang="cs-CZ" sz="36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8424936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700" b="1" dirty="0" smtClean="0"/>
              <a:t>je </a:t>
            </a:r>
            <a:r>
              <a:rPr lang="cs-CZ" sz="1700" b="1" dirty="0"/>
              <a:t>podkladem pro vytvoření cen</a:t>
            </a:r>
            <a:r>
              <a:rPr lang="cs-CZ" sz="1700" dirty="0"/>
              <a:t> výrobků, služeb a prací (vč. vnitropodnikových cen</a:t>
            </a:r>
            <a:r>
              <a:rPr lang="cs-CZ" sz="1700" dirty="0" smtClean="0"/>
              <a:t>)</a:t>
            </a:r>
            <a:endParaRPr lang="cs-CZ" sz="17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7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700" dirty="0" smtClean="0"/>
              <a:t>používá </a:t>
            </a:r>
            <a:r>
              <a:rPr lang="cs-CZ" sz="1700" dirty="0"/>
              <a:t>se </a:t>
            </a:r>
            <a:r>
              <a:rPr lang="cs-CZ" sz="1700" b="1" dirty="0"/>
              <a:t>při sestavování rozpočtů nákladů hospodářských </a:t>
            </a:r>
            <a:r>
              <a:rPr lang="cs-CZ" sz="1700" b="1" dirty="0" smtClean="0"/>
              <a:t>středisek</a:t>
            </a:r>
            <a:endParaRPr lang="cs-CZ" sz="17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7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700" dirty="0" smtClean="0"/>
              <a:t>slouží pro </a:t>
            </a:r>
            <a:r>
              <a:rPr lang="cs-CZ" sz="1700" b="1" dirty="0" smtClean="0"/>
              <a:t>kontrolu </a:t>
            </a:r>
            <a:r>
              <a:rPr lang="cs-CZ" sz="1700" b="1" dirty="0"/>
              <a:t>a rozbor hospodárnosti</a:t>
            </a:r>
            <a:r>
              <a:rPr lang="cs-CZ" sz="1700" dirty="0"/>
              <a:t> </a:t>
            </a:r>
            <a:r>
              <a:rPr lang="cs-CZ" sz="1700" dirty="0" smtClean="0"/>
              <a:t>výroby </a:t>
            </a:r>
            <a:endParaRPr lang="cs-CZ" sz="17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7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700" dirty="0"/>
              <a:t>slouží pro </a:t>
            </a:r>
            <a:r>
              <a:rPr lang="cs-CZ" sz="1700" b="1" dirty="0"/>
              <a:t>porovnání a zhodnocení vývoje nákladů</a:t>
            </a:r>
            <a:r>
              <a:rPr lang="cs-CZ" sz="1700" dirty="0"/>
              <a:t> v časové </a:t>
            </a:r>
            <a:r>
              <a:rPr lang="cs-CZ" sz="1700" dirty="0" smtClean="0"/>
              <a:t>řadě</a:t>
            </a:r>
            <a:endParaRPr lang="cs-CZ" sz="17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7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700" dirty="0"/>
              <a:t>slouží pro </a:t>
            </a:r>
            <a:r>
              <a:rPr lang="cs-CZ" sz="1700" b="1" dirty="0"/>
              <a:t>stanovení a kontrolu rentability</a:t>
            </a:r>
            <a:r>
              <a:rPr lang="cs-CZ" sz="1700" dirty="0"/>
              <a:t> jednotlivých výrobků, prací a </a:t>
            </a:r>
            <a:r>
              <a:rPr lang="cs-CZ" sz="1700" dirty="0" smtClean="0"/>
              <a:t>služeb</a:t>
            </a:r>
            <a:endParaRPr lang="cs-CZ" sz="17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7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700" dirty="0"/>
              <a:t>slouží pro </a:t>
            </a:r>
            <a:r>
              <a:rPr lang="cs-CZ" sz="1700" b="1" dirty="0"/>
              <a:t>hodnocení ekonomické efektivnosti</a:t>
            </a:r>
            <a:r>
              <a:rPr lang="cs-CZ" sz="1700" dirty="0"/>
              <a:t> investičních a racionalizačních </a:t>
            </a:r>
            <a:r>
              <a:rPr lang="cs-CZ" sz="1700" dirty="0" smtClean="0"/>
              <a:t>záměrů</a:t>
            </a:r>
            <a:endParaRPr lang="cs-CZ" sz="17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700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700" dirty="0"/>
              <a:t>slouží </a:t>
            </a:r>
            <a:r>
              <a:rPr lang="cs-CZ" sz="1700" b="1" dirty="0" smtClean="0"/>
              <a:t>pro </a:t>
            </a:r>
            <a:r>
              <a:rPr lang="cs-CZ" sz="1700" b="1" dirty="0"/>
              <a:t>optimalizační úlohy</a:t>
            </a:r>
            <a:r>
              <a:rPr lang="cs-CZ" sz="1700" dirty="0"/>
              <a:t>, tj. stanovení optimální sortimentu výroby při minimalizaci nákladů, maximalizaci zisku apod. </a:t>
            </a:r>
            <a:endParaRPr lang="en-GB" sz="17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9792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2067694"/>
            <a:ext cx="6696744" cy="1368152"/>
          </a:xfrm>
        </p:spPr>
        <p:txBody>
          <a:bodyPr/>
          <a:lstStyle/>
          <a:p>
            <a:pPr algn="ctr"/>
            <a:r>
              <a:rPr lang="cs-CZ" altLang="cs-CZ" sz="4000" b="1" dirty="0" smtClean="0">
                <a:solidFill>
                  <a:srgbClr val="00544D"/>
                </a:solidFill>
              </a:rPr>
              <a:t>Děkuji za pozornost </a:t>
            </a:r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139443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20880" cy="360040"/>
          </a:xfrm>
        </p:spPr>
        <p:txBody>
          <a:bodyPr/>
          <a:lstStyle/>
          <a:p>
            <a:r>
              <a:rPr lang="cs-CZ" sz="3200" b="1" dirty="0" smtClean="0"/>
              <a:t>Kalkulace nákladů</a:t>
            </a:r>
            <a:endParaRPr lang="en-GB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Lze </a:t>
            </a:r>
            <a:r>
              <a:rPr lang="cs-CZ" dirty="0" smtClean="0"/>
              <a:t>chápat ve 3 významech: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/>
              <a:t>j</a:t>
            </a:r>
            <a:r>
              <a:rPr lang="cs-CZ" dirty="0" smtClean="0"/>
              <a:t>ako </a:t>
            </a:r>
            <a:r>
              <a:rPr lang="cs-CZ" dirty="0"/>
              <a:t>činnost, která vede ke zjištění nebo stanovení nákladů na konkrétní výkon </a:t>
            </a:r>
            <a:r>
              <a:rPr lang="cs-CZ" dirty="0" smtClean="0"/>
              <a:t>podniku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jako </a:t>
            </a:r>
            <a:r>
              <a:rPr lang="cs-CZ" dirty="0"/>
              <a:t>výsledek této </a:t>
            </a:r>
            <a:r>
              <a:rPr lang="cs-CZ" dirty="0" smtClean="0"/>
              <a:t>činnosti = propočet </a:t>
            </a:r>
            <a:r>
              <a:rPr lang="cs-CZ" dirty="0"/>
              <a:t>celkových nebo dílčích nákladů na kalkulační jednici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jako </a:t>
            </a:r>
            <a:r>
              <a:rPr lang="cs-CZ" dirty="0"/>
              <a:t>část informačního systému podniku, která je úzce spojena s nákladovým účetnictvím a s rozpočty </a:t>
            </a:r>
            <a:r>
              <a:rPr lang="cs-CZ" dirty="0" smtClean="0"/>
              <a:t>nákladů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984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85608"/>
            <a:ext cx="7920880" cy="360040"/>
          </a:xfrm>
        </p:spPr>
        <p:txBody>
          <a:bodyPr/>
          <a:lstStyle/>
          <a:p>
            <a:r>
              <a:rPr lang="cs-CZ" sz="3200" b="1" dirty="0" smtClean="0"/>
              <a:t>Metoda kalkulace</a:t>
            </a:r>
            <a:endParaRPr lang="en-GB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j</a:t>
            </a:r>
            <a:r>
              <a:rPr lang="cs-CZ" sz="2000" dirty="0" smtClean="0"/>
              <a:t>e </a:t>
            </a:r>
            <a:r>
              <a:rPr lang="cs-CZ" sz="2000" dirty="0"/>
              <a:t>způsob stanovení předpokládané výše </a:t>
            </a:r>
            <a:r>
              <a:rPr lang="cs-CZ" sz="2000" dirty="0" smtClean="0"/>
              <a:t>nákladů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algn="just"/>
            <a:r>
              <a:rPr lang="cs-CZ" sz="2000" b="1" u="sng" dirty="0" smtClean="0"/>
              <a:t>Je závislá na:</a:t>
            </a:r>
          </a:p>
          <a:p>
            <a:pPr algn="just"/>
            <a:endParaRPr lang="cs-CZ" sz="20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vymezení </a:t>
            </a:r>
            <a:r>
              <a:rPr lang="cs-CZ" sz="2000" dirty="0"/>
              <a:t>předmětu </a:t>
            </a:r>
            <a:r>
              <a:rPr lang="cs-CZ" sz="2000" dirty="0" smtClean="0"/>
              <a:t>kalkulace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na </a:t>
            </a:r>
            <a:r>
              <a:rPr lang="cs-CZ" sz="2000" dirty="0"/>
              <a:t>způsobu přiřazování nákladů předmětu </a:t>
            </a:r>
            <a:r>
              <a:rPr lang="cs-CZ" sz="2000" dirty="0" smtClean="0"/>
              <a:t>kalkulace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na </a:t>
            </a:r>
            <a:r>
              <a:rPr lang="cs-CZ" sz="2000" dirty="0"/>
              <a:t>struktuře nákladů, ve které se zjišťují nebo stanovují náklady na kalkulační </a:t>
            </a:r>
            <a:r>
              <a:rPr lang="cs-CZ" sz="2000" dirty="0" smtClean="0"/>
              <a:t>jednici</a:t>
            </a:r>
            <a:endParaRPr lang="en-GB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995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6624736" cy="432048"/>
          </a:xfrm>
        </p:spPr>
        <p:txBody>
          <a:bodyPr/>
          <a:lstStyle/>
          <a:p>
            <a:r>
              <a:rPr lang="cs-CZ" altLang="cs-CZ" sz="3200" b="1" dirty="0" smtClean="0"/>
              <a:t>Předmět kalkulace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4249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je </a:t>
            </a:r>
            <a:r>
              <a:rPr lang="cs-CZ" dirty="0"/>
              <a:t>vymezen kalkulační jednicí nebo kalkulovaným </a:t>
            </a:r>
            <a:r>
              <a:rPr lang="cs-CZ" dirty="0" smtClean="0"/>
              <a:t>množstvím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předmětem </a:t>
            </a:r>
            <a:r>
              <a:rPr lang="cs-CZ" dirty="0"/>
              <a:t>by měly být všechny druhy dílčích i finálních </a:t>
            </a:r>
            <a:r>
              <a:rPr lang="cs-CZ" dirty="0" smtClean="0"/>
              <a:t>výkonů</a:t>
            </a: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zákaznicky </a:t>
            </a:r>
            <a:r>
              <a:rPr lang="cs-CZ" dirty="0"/>
              <a:t>orientovaná </a:t>
            </a:r>
            <a:r>
              <a:rPr lang="cs-CZ" dirty="0" smtClean="0"/>
              <a:t>kalkulace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64506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 smtClean="0"/>
              <a:t>Kalkulační jednice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3529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konkrétní </a:t>
            </a:r>
            <a:r>
              <a:rPr lang="cs-CZ" dirty="0"/>
              <a:t>výkon, vymezený měrnou jednotkou a druhem, na který se stanovují nebo zjišťují </a:t>
            </a:r>
            <a:r>
              <a:rPr lang="cs-CZ" dirty="0" smtClean="0"/>
              <a:t>náklady</a:t>
            </a:r>
          </a:p>
          <a:p>
            <a:endParaRPr lang="cs-CZ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Příklad</a:t>
            </a:r>
            <a:r>
              <a:rPr lang="cs-CZ" dirty="0" smtClean="0"/>
              <a:t>:</a:t>
            </a:r>
            <a:endParaRPr lang="cs-CZ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dirty="0" smtClean="0"/>
              <a:t>vyráběný </a:t>
            </a:r>
            <a:r>
              <a:rPr lang="cs-CZ" dirty="0"/>
              <a:t>jeden kus </a:t>
            </a:r>
            <a:r>
              <a:rPr lang="cs-CZ" dirty="0" smtClean="0"/>
              <a:t>prošívané </a:t>
            </a:r>
            <a:r>
              <a:rPr lang="cs-CZ" dirty="0"/>
              <a:t>přikrývky v textilním </a:t>
            </a:r>
            <a:r>
              <a:rPr lang="cs-CZ" dirty="0" smtClean="0"/>
              <a:t>průmyslu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dirty="0" smtClean="0"/>
              <a:t>letecká linka realizovaná </a:t>
            </a:r>
            <a:r>
              <a:rPr lang="cs-CZ" dirty="0"/>
              <a:t>určitým typem letadla v cestovním ruchu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21531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 smtClean="0"/>
              <a:t>Kalkulované množství</a:t>
            </a:r>
            <a:endParaRPr lang="cs-CZ" altLang="cs-CZ" sz="3200" b="1" dirty="0" smtClean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0648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vyjadřuje </a:t>
            </a:r>
            <a:r>
              <a:rPr lang="cs-CZ" dirty="0"/>
              <a:t>počet kalkulačních jednic, pro který se zjišťují celkové </a:t>
            </a:r>
            <a:r>
              <a:rPr lang="cs-CZ" dirty="0" smtClean="0"/>
              <a:t>náklady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podniky </a:t>
            </a:r>
            <a:r>
              <a:rPr lang="cs-CZ" dirty="0"/>
              <a:t>používají podle charakteru své činnosti individuální strukturu nákladů výkonů, ze které vychází zpracování tzv. </a:t>
            </a:r>
            <a:r>
              <a:rPr lang="cs-CZ" b="1" dirty="0"/>
              <a:t>kalkulačního </a:t>
            </a:r>
            <a:r>
              <a:rPr lang="cs-CZ" b="1" dirty="0" smtClean="0"/>
              <a:t>vzorce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77761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 smtClean="0"/>
              <a:t>Typový kalkulační vzorec 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208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typový </a:t>
            </a:r>
            <a:r>
              <a:rPr lang="cs-CZ" dirty="0"/>
              <a:t>kalkulační vzorec používá tradiční kalkulační členění nákladů na přímé a </a:t>
            </a:r>
            <a:r>
              <a:rPr lang="cs-CZ" dirty="0" smtClean="0"/>
              <a:t>nepřímé (popř. plné náklady)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b="1" dirty="0" smtClean="0"/>
          </a:p>
          <a:p>
            <a:pPr algn="just"/>
            <a:endParaRPr lang="cs-CZ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/>
              <a:t>k</a:t>
            </a:r>
            <a:r>
              <a:rPr lang="cs-CZ" b="1" dirty="0" smtClean="0"/>
              <a:t>alkulace </a:t>
            </a:r>
            <a:r>
              <a:rPr lang="cs-CZ" b="1" dirty="0"/>
              <a:t>plných nákladů</a:t>
            </a:r>
            <a:r>
              <a:rPr lang="cs-CZ" dirty="0"/>
              <a:t> </a:t>
            </a:r>
            <a:r>
              <a:rPr lang="cs-CZ" dirty="0" smtClean="0"/>
              <a:t>vyjadřuje </a:t>
            </a:r>
            <a:r>
              <a:rPr lang="cs-CZ" dirty="0"/>
              <a:t>výši nákladů, která v průměru připadá na jednotku výkonu, avšak pouze za předpokladu, že se nezmění objem a sortiment výkonů, který byl předmětem </a:t>
            </a:r>
            <a:r>
              <a:rPr lang="cs-CZ" dirty="0" smtClean="0"/>
              <a:t>propočtu</a:t>
            </a: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89980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4177</TotalTime>
  <Words>955</Words>
  <Application>Microsoft Office PowerPoint</Application>
  <PresentationFormat>Předvádění na obrazovce (16:9)</PresentationFormat>
  <Paragraphs>305</Paragraphs>
  <Slides>30</Slides>
  <Notes>27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4" baseType="lpstr">
      <vt:lpstr>Arial</vt:lpstr>
      <vt:lpstr>Calibri</vt:lpstr>
      <vt:lpstr>Times New Roman</vt:lpstr>
      <vt:lpstr>SLU</vt:lpstr>
      <vt:lpstr>INFORMAČNÍ NÁSTROJE PRO ŘÍZENÍ VÝKONŮ </vt:lpstr>
      <vt:lpstr>Úloha kalkulace v řízení nákladů </vt:lpstr>
      <vt:lpstr>Úloha kalkulace v řízení nákladů </vt:lpstr>
      <vt:lpstr>Kalkulace nákladů</vt:lpstr>
      <vt:lpstr>Metoda kalkulace</vt:lpstr>
      <vt:lpstr>Předmět kalkulace</vt:lpstr>
      <vt:lpstr>Kalkulační jednice</vt:lpstr>
      <vt:lpstr>Kalkulované množství</vt:lpstr>
      <vt:lpstr>Typový kalkulační vzorec </vt:lpstr>
      <vt:lpstr>Typový kalkulační vzorec </vt:lpstr>
      <vt:lpstr>Přímé náklady</vt:lpstr>
      <vt:lpstr>Přímý materiál</vt:lpstr>
      <vt:lpstr>Přímé mzdy</vt:lpstr>
      <vt:lpstr>Ostatní přímé náklady</vt:lpstr>
      <vt:lpstr>Režijní náklady</vt:lpstr>
      <vt:lpstr>Výrobní režie</vt:lpstr>
      <vt:lpstr>Správní režie</vt:lpstr>
      <vt:lpstr>Odbytová režie</vt:lpstr>
      <vt:lpstr>                      </vt:lpstr>
      <vt:lpstr>Struktura kalkulačních vzorců orientovaných na řízení a rozhodování</vt:lpstr>
      <vt:lpstr>Retrográdní kalkulační vzorec</vt:lpstr>
      <vt:lpstr>Kalkulační vzorec oddělující fixní a variabilní náklady </vt:lpstr>
      <vt:lpstr>Kalkulační vzorec oddělující fixní a variabilní náklady </vt:lpstr>
      <vt:lpstr>Dynamická kalkulace</vt:lpstr>
      <vt:lpstr>Dynamická kalkulace</vt:lpstr>
      <vt:lpstr>Kalkulace se stupňovitým rozvrstvením fixních nákladů </vt:lpstr>
      <vt:lpstr>Kalkulace se stupňovitým rozvrstvením fixních nákladů </vt:lpstr>
      <vt:lpstr>Kalkulace relevantních nákladů </vt:lpstr>
      <vt:lpstr>Kalkulace relevantních nákladů </vt:lpstr>
      <vt:lpstr>Děkuji za pozornost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sel0010</cp:lastModifiedBy>
  <cp:revision>238</cp:revision>
  <cp:lastPrinted>2019-03-25T07:47:47Z</cp:lastPrinted>
  <dcterms:created xsi:type="dcterms:W3CDTF">2016-07-06T15:42:34Z</dcterms:created>
  <dcterms:modified xsi:type="dcterms:W3CDTF">2019-10-22T06:08:59Z</dcterms:modified>
</cp:coreProperties>
</file>