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38" r:id="rId4"/>
    <p:sldId id="408" r:id="rId5"/>
    <p:sldId id="277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21" r:id="rId26"/>
    <p:sldId id="422" r:id="rId27"/>
    <p:sldId id="423" r:id="rId28"/>
    <p:sldId id="407" r:id="rId29"/>
    <p:sldId id="403" r:id="rId30"/>
    <p:sldId id="273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1" autoAdjust="0"/>
  </p:normalViewPr>
  <p:slideViewPr>
    <p:cSldViewPr>
      <p:cViewPr varScale="1">
        <p:scale>
          <a:sx n="93" d="100"/>
          <a:sy n="93" d="100"/>
        </p:scale>
        <p:origin x="54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10. 11. 2020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161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1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72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70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4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8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7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932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1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412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144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258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25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8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8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326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49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90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22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0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5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8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4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87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2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</a:rPr>
              <a:t>POSTAVENÍ ROZPOČTU NÁKLADŮ V SYSTÉMU PLÁNŮ A ROZPOČTŮ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</a:t>
            </a:r>
            <a:r>
              <a:rPr lang="cs-CZ" altLang="cs-CZ" sz="12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Typy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Dle rozsahu zobrazování a zachycování nákladů a výnosů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rozpočty zahrnující veškeré podnikové náklady a </a:t>
            </a:r>
            <a:r>
              <a:rPr lang="cs-CZ" sz="2000" dirty="0" smtClean="0"/>
              <a:t>výnosy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rozpočty zahrnující pouze část podnikových nákladů a </a:t>
            </a:r>
            <a:r>
              <a:rPr lang="cs-CZ" sz="2000" dirty="0" smtClean="0"/>
              <a:t>výnosů</a:t>
            </a:r>
            <a:endParaRPr lang="cs-CZ" sz="2000" dirty="0"/>
          </a:p>
          <a:p>
            <a:pPr lvl="0"/>
            <a:endParaRPr lang="cs-CZ" sz="2000" dirty="0" smtClean="0"/>
          </a:p>
          <a:p>
            <a:r>
              <a:rPr lang="cs-CZ" sz="2000" u="sng" dirty="0" smtClean="0"/>
              <a:t>Dle </a:t>
            </a:r>
            <a:r>
              <a:rPr lang="cs-CZ" sz="2000" u="sng" dirty="0"/>
              <a:t>počtu variant plánu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pevný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variantní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Krátkodobý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estavuje se </a:t>
            </a:r>
            <a:r>
              <a:rPr lang="cs-CZ" dirty="0"/>
              <a:t>na období kratší než jeden rok a je primárně zaměřen na režijní náklady jednotlivých útvarů uvnitř podniku (vnitropodnikové útvary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zabývá se zejména </a:t>
            </a:r>
            <a:r>
              <a:rPr lang="cs-CZ" dirty="0"/>
              <a:t>tokovými veličinami (například náklady a výnosy zobrazené ve výkazu zisku a ztrát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stavové </a:t>
            </a:r>
            <a:r>
              <a:rPr lang="cs-CZ" dirty="0"/>
              <a:t>veličiny (například aktiva a pasiva zobrazená v rozvaze) jsou pouze doplňkovými </a:t>
            </a:r>
            <a:r>
              <a:rPr lang="cs-CZ" dirty="0" smtClean="0"/>
              <a:t>veličinami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rámci krátkodobých rozpočtů rozeznáváme dva typy </a:t>
            </a:r>
            <a:r>
              <a:rPr lang="cs-CZ" dirty="0" smtClean="0"/>
              <a:t>rozpočtů: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 </a:t>
            </a:r>
            <a:r>
              <a:rPr lang="cs-CZ" b="1" dirty="0"/>
              <a:t>to vnitropodnikový rozpočet a 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podnikový </a:t>
            </a:r>
            <a:r>
              <a:rPr lang="cs-CZ" b="1" dirty="0"/>
              <a:t>rozpočet.</a:t>
            </a:r>
            <a:endParaRPr lang="en-US" b="1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7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Vnitropodnikový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9459" y="127560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 zaměřen na vnitropodnikové útvary, jejich činnosti a </a:t>
            </a:r>
            <a:r>
              <a:rPr lang="cs-CZ" sz="2000" dirty="0" smtClean="0"/>
              <a:t>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jde </a:t>
            </a:r>
            <a:r>
              <a:rPr lang="cs-CZ" sz="2000" dirty="0"/>
              <a:t>převážně o vymezení a stanovení úkolů dle odpovědnosti za náklady, výnosy a další hodnotové </a:t>
            </a:r>
            <a:r>
              <a:rPr lang="cs-CZ" sz="2000" dirty="0" smtClean="0"/>
              <a:t>veličiny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týká se </a:t>
            </a:r>
            <a:r>
              <a:rPr lang="cs-CZ" sz="2000" dirty="0"/>
              <a:t>zejména jednicových nákladů (dle kalkulace či norem) a nákladů </a:t>
            </a:r>
            <a:r>
              <a:rPr lang="cs-CZ" sz="2000" dirty="0" smtClean="0"/>
              <a:t>režijních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zahrnuje </a:t>
            </a:r>
            <a:r>
              <a:rPr lang="cs-CZ" sz="2000" dirty="0"/>
              <a:t>v sobě rozpočet výkonů, peněžních příjmů a výdajů, výnosů a nákladů, aktiv a pasiv a režijních </a:t>
            </a:r>
            <a:r>
              <a:rPr lang="cs-CZ" sz="2000" dirty="0" smtClean="0"/>
              <a:t>nákladů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22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Vnitropodnikové rozpočty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1169662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rozpočty jednotlivých podnikových výkonů (výrobků, služeb apod.),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peněžních příjmů,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peněžních výdajů,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tokových veličin,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stavových veličin,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režijních nákladů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93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Podnikový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není </a:t>
            </a:r>
            <a:r>
              <a:rPr lang="cs-CZ" sz="2000" dirty="0"/>
              <a:t>zaměřen na jednotlivé vnitropodnikové útvary podniku, ale na podnik jako </a:t>
            </a:r>
            <a:r>
              <a:rPr lang="cs-CZ" sz="2000" dirty="0" smtClean="0"/>
              <a:t>celek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 smtClean="0"/>
              <a:t>podnikový </a:t>
            </a:r>
            <a:r>
              <a:rPr lang="cs-CZ" sz="2000" u="sng" dirty="0"/>
              <a:t>rozpočet je složen z</a:t>
            </a:r>
            <a:r>
              <a:rPr lang="cs-CZ" sz="2000" u="sng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rozpočtové výsledovky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rozpočtové </a:t>
            </a:r>
            <a:r>
              <a:rPr lang="cs-CZ" sz="2000" dirty="0" smtClean="0"/>
              <a:t>rozvahy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rozpočtu peněžních toků (rozpočet cash </a:t>
            </a:r>
            <a:r>
              <a:rPr lang="cs-CZ" sz="2000" dirty="0" err="1"/>
              <a:t>flow</a:t>
            </a:r>
            <a:r>
              <a:rPr lang="cs-CZ" sz="2000" dirty="0" smtClean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Rozpočtová výsledovka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hlavním </a:t>
            </a:r>
            <a:r>
              <a:rPr lang="cs-CZ" dirty="0"/>
              <a:t>ukazatelem je hospodářský </a:t>
            </a:r>
            <a:r>
              <a:rPr lang="cs-CZ" dirty="0" smtClean="0"/>
              <a:t>výsledek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primární </a:t>
            </a:r>
            <a:r>
              <a:rPr lang="cs-CZ" dirty="0"/>
              <a:t>pozornost je věnována výsledku hospodaření z hlavní výdělečné </a:t>
            </a:r>
            <a:r>
              <a:rPr lang="cs-CZ" dirty="0" smtClean="0"/>
              <a:t>činnosti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 smtClean="0"/>
              <a:t>nejvýznamnější </a:t>
            </a:r>
            <a:r>
              <a:rPr lang="cs-CZ" u="sng" dirty="0"/>
              <a:t>část rozpočtové </a:t>
            </a:r>
            <a:r>
              <a:rPr lang="cs-CZ" u="sng" dirty="0" smtClean="0"/>
              <a:t>výsledovky </a:t>
            </a:r>
            <a:r>
              <a:rPr lang="cs-CZ" u="sng" dirty="0"/>
              <a:t>je </a:t>
            </a:r>
            <a:r>
              <a:rPr lang="cs-CZ" u="sng" dirty="0" smtClean="0"/>
              <a:t>tvořena: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u="sng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rozpočtem </a:t>
            </a:r>
            <a:r>
              <a:rPr lang="cs-CZ" dirty="0"/>
              <a:t>výnosů (vycházející z plánu prodeje)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následně </a:t>
            </a:r>
            <a:r>
              <a:rPr lang="cs-CZ" dirty="0"/>
              <a:t>z rozpočtu jednicových nákladů (vycházející z plánu výroby</a:t>
            </a:r>
            <a:r>
              <a:rPr lang="cs-CZ" dirty="0" smtClean="0"/>
              <a:t>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rozpočtu </a:t>
            </a:r>
            <a:r>
              <a:rPr lang="cs-CZ" dirty="0"/>
              <a:t>přímých nákladů na konkrétní druh výkonu a rozpočtu režijních nákladů.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Rozpočtová rozvaha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zaměřuje se </a:t>
            </a:r>
            <a:r>
              <a:rPr lang="cs-CZ" sz="2000" dirty="0"/>
              <a:t>na změnu stavu aktiv a </a:t>
            </a:r>
            <a:r>
              <a:rPr lang="cs-CZ" sz="2000" dirty="0" smtClean="0"/>
              <a:t>pasiv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krátkodobých a takticky orientovaných rozpočtech se sestavuje </a:t>
            </a:r>
            <a:r>
              <a:rPr lang="cs-CZ" sz="2000" b="1" dirty="0"/>
              <a:t>rozvaha, která je méně podrobná než příslušný účetní výkaz finančního účetnictví</a:t>
            </a:r>
            <a:endParaRPr lang="cs-CZ" sz="2000" dirty="0"/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rámci oběžných aktiv a krátkodobých závazků je zpracováván na základě rozpočtu peněžních toků s cílem zjištění tzv. pracovního kapitálu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rozpočet pracovního kapitálu spojuje rozvahu s rozpočtem peněžních toků</a:t>
            </a: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000" b="1" dirty="0" smtClean="0"/>
              <a:t>Rozpočet peněžních toků (rozpočet cash flow)</a:t>
            </a:r>
            <a:endParaRPr lang="en-GB" sz="3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 </a:t>
            </a:r>
            <a:r>
              <a:rPr lang="cs-CZ" sz="2000" dirty="0"/>
              <a:t>zaměřen na koordinaci vztahů mezi jednotlivými činnostmi v podniku, jež jsou hlavním zdrojem či nositelem peněžních popř. finančních </a:t>
            </a:r>
            <a:r>
              <a:rPr lang="cs-CZ" sz="2000" dirty="0" smtClean="0"/>
              <a:t>prostředků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jeho </a:t>
            </a:r>
            <a:r>
              <a:rPr lang="cs-CZ" sz="2000" dirty="0"/>
              <a:t>hlavní funkcí je zajišťování likvidity podniku a platební schopnosti </a:t>
            </a:r>
            <a:r>
              <a:rPr lang="cs-CZ" sz="2000" dirty="0" smtClean="0"/>
              <a:t>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rozpočet </a:t>
            </a:r>
            <a:r>
              <a:rPr lang="cs-CZ" sz="2000" dirty="0"/>
              <a:t>peněžních toků se člení na </a:t>
            </a:r>
            <a:r>
              <a:rPr lang="cs-CZ" sz="2000" b="1" dirty="0"/>
              <a:t>provozní činnost, investiční činnost a finanční </a:t>
            </a:r>
            <a:r>
              <a:rPr lang="cs-CZ" sz="2000" b="1" dirty="0" smtClean="0"/>
              <a:t>činnost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80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3498"/>
            <a:ext cx="7304985" cy="45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49" y="123478"/>
            <a:ext cx="6840760" cy="4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200" b="1" dirty="0" smtClean="0"/>
              <a:t>Plánování (plán)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10711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/>
              <a:t>jednotlivých jazykových oblastech se setkáváme s tím, že není zcela rozlišen pojem rozpočet a </a:t>
            </a:r>
            <a:r>
              <a:rPr lang="cs-CZ" dirty="0" smtClean="0"/>
              <a:t>plán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plánování </a:t>
            </a:r>
            <a:r>
              <a:rPr lang="cs-CZ" b="1" dirty="0"/>
              <a:t>pojímá šířeji než rozpočetnictví</a:t>
            </a:r>
            <a:r>
              <a:rPr lang="cs-CZ" dirty="0"/>
              <a:t>, zejména z těchto důvodů</a:t>
            </a:r>
            <a:r>
              <a:rPr lang="cs-CZ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je </a:t>
            </a:r>
            <a:r>
              <a:rPr lang="cs-CZ" b="1" dirty="0"/>
              <a:t>nástrojem prosazování tzv. podnikových politik</a:t>
            </a:r>
            <a:r>
              <a:rPr lang="cs-CZ" dirty="0"/>
              <a:t> nebo jinak vymezených strategických a taktických cílů a </a:t>
            </a:r>
            <a:r>
              <a:rPr lang="cs-CZ" dirty="0" smtClean="0"/>
              <a:t>koncepcí</a:t>
            </a: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někdy </a:t>
            </a:r>
            <a:r>
              <a:rPr lang="cs-CZ" dirty="0"/>
              <a:t>vymezuje pouze věcné úkoly, například pouze pomocí kvantitativních </a:t>
            </a:r>
            <a:r>
              <a:rPr lang="cs-CZ" dirty="0" smtClean="0"/>
              <a:t>ukazatelů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4553"/>
            <a:ext cx="6912768" cy="4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5488"/>
            <a:ext cx="6264695" cy="4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5487"/>
            <a:ext cx="6843269" cy="45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8" y="293028"/>
            <a:ext cx="5003996" cy="44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7615"/>
            <a:ext cx="5472608" cy="45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04962" y="1131590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4962" y="1163513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Dlouhodobé rozpočty jsou v podniku sestavovány na období delší než jeden rok a vychází z dlouhodobých cílů podniku.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Rozpočty </a:t>
            </a:r>
            <a:r>
              <a:rPr lang="cs-CZ" b="1" dirty="0"/>
              <a:t>dlouhodobého </a:t>
            </a:r>
            <a:r>
              <a:rPr lang="cs-CZ" b="1" dirty="0" smtClean="0"/>
              <a:t>charakteru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jež jsou zaměřeny pouze </a:t>
            </a:r>
            <a:r>
              <a:rPr lang="cs-CZ" dirty="0"/>
              <a:t>na oblasti, popř. činnosti, které mohou ovlivnit chod celého podniku v delším časovém </a:t>
            </a:r>
            <a:r>
              <a:rPr lang="cs-CZ" dirty="0" smtClean="0"/>
              <a:t>období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zaměřeny především na investiční rozpočty, kapitálové rozpočty a rozpočty výdajů na vědu a </a:t>
            </a:r>
            <a:r>
              <a:rPr lang="cs-CZ" dirty="0" smtClean="0"/>
              <a:t>výzkum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405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1322" y="1022027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Velitelský </a:t>
            </a:r>
            <a:r>
              <a:rPr lang="cs-CZ" b="1" dirty="0"/>
              <a:t>rozpočet (tzv. Master </a:t>
            </a:r>
            <a:r>
              <a:rPr lang="cs-CZ" b="1" dirty="0" smtClean="0"/>
              <a:t>Budget)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sestavován </a:t>
            </a:r>
            <a:r>
              <a:rPr lang="cs-CZ" dirty="0"/>
              <a:t>jako obecný rozpočet, který v sobě zahrnuje rozpočtovou výsledovku, rozpočtovou rozvahu a rozpočet peněžních toků v dlouhodobém </a:t>
            </a:r>
            <a:r>
              <a:rPr lang="cs-CZ" dirty="0" smtClean="0"/>
              <a:t>horizontu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Rozpočet </a:t>
            </a:r>
            <a:r>
              <a:rPr lang="cs-CZ" b="1" dirty="0"/>
              <a:t>vývoje </a:t>
            </a:r>
            <a:r>
              <a:rPr lang="cs-CZ" b="1" dirty="0" smtClean="0"/>
              <a:t>nákladů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sledující řízení nákladů z dlouhodobého </a:t>
            </a:r>
            <a:r>
              <a:rPr lang="cs-CZ" dirty="0" smtClean="0"/>
              <a:t>hlediska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je </a:t>
            </a:r>
            <a:r>
              <a:rPr lang="cs-CZ" dirty="0"/>
              <a:t>zaměřen na možnosti ovlivňování vývoje jednotlivých nákladů v podniku. 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68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Další 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1322" y="1022027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Klouzavý </a:t>
            </a:r>
            <a:r>
              <a:rPr lang="cs-CZ" b="1" dirty="0" smtClean="0"/>
              <a:t>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jehož rámci je sestavován detailní rozpočet na nejbližší časové období a pouze okrajový či rámcový rozpočet pro další časová období. </a:t>
            </a:r>
            <a:endParaRPr lang="en-US" dirty="0"/>
          </a:p>
          <a:p>
            <a:pPr lvl="0"/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Pevný 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který </a:t>
            </a:r>
            <a:r>
              <a:rPr lang="cs-CZ" dirty="0"/>
              <a:t>je využíván ve výrobě se stálým využitím výrobní kapacity a kde je velmi náročné měření výkonů.</a:t>
            </a:r>
            <a:endParaRPr lang="en-US" dirty="0"/>
          </a:p>
          <a:p>
            <a:pPr lvl="0"/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Pružný </a:t>
            </a:r>
            <a:r>
              <a:rPr lang="cs-CZ" b="1" dirty="0"/>
              <a:t>(variantní) </a:t>
            </a:r>
            <a:r>
              <a:rPr lang="cs-CZ" b="1" dirty="0" smtClean="0"/>
              <a:t>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který </a:t>
            </a:r>
            <a:r>
              <a:rPr lang="cs-CZ" dirty="0"/>
              <a:t>je sestavován pro různé úrovně výkonů útvarů. Hlavní myšlenka spočívá v rozdělení nákladů na variabilní a fixní složku.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25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208912" cy="504055"/>
          </a:xfrm>
        </p:spPr>
        <p:txBody>
          <a:bodyPr/>
          <a:lstStyle/>
          <a:p>
            <a:r>
              <a:rPr lang="cs-CZ" b="1" dirty="0" smtClean="0"/>
              <a:t>Rozpočtování </a:t>
            </a:r>
            <a:r>
              <a:rPr lang="cs-CZ" b="1" dirty="0"/>
              <a:t>režijních nákladů </a:t>
            </a:r>
            <a:r>
              <a:rPr lang="cs-CZ" b="1" dirty="0" smtClean="0"/>
              <a:t>průběhu </a:t>
            </a:r>
            <a:r>
              <a:rPr lang="cs-CZ" b="1" dirty="0"/>
              <a:t>v minulosti 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praxi se </a:t>
            </a:r>
            <a:r>
              <a:rPr lang="cs-CZ" dirty="0" smtClean="0"/>
              <a:t>využívá </a:t>
            </a:r>
            <a:r>
              <a:rPr lang="cs-CZ" dirty="0" smtClean="0"/>
              <a:t>několik metod pro rozpočtování režie, mezi které lze zařadit:</a:t>
            </a:r>
            <a:endParaRPr lang="cs-CZ" dirty="0" smtClean="0"/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grafické </a:t>
            </a:r>
            <a:r>
              <a:rPr lang="cs-CZ" dirty="0"/>
              <a:t>zjištění přímky odhadem,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extrapolace </a:t>
            </a:r>
            <a:r>
              <a:rPr lang="cs-CZ" dirty="0"/>
              <a:t>(interpolace) na základě dvou reprezentativních údajů o skutečnosti,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statistické </a:t>
            </a:r>
            <a:r>
              <a:rPr lang="cs-CZ" dirty="0"/>
              <a:t>metody,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metoda </a:t>
            </a:r>
            <a:r>
              <a:rPr lang="cs-CZ" dirty="0"/>
              <a:t>variátorů.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135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b="1" dirty="0"/>
              <a:t>Rozpočet podle zdůvodněného odhadu budoucího vývoje 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metoda </a:t>
            </a:r>
            <a:r>
              <a:rPr lang="cs-CZ" dirty="0"/>
              <a:t>je založena na odhadu budoucího vývoje a příčin vzniku jednotlivých </a:t>
            </a:r>
            <a:r>
              <a:rPr lang="cs-CZ" dirty="0" smtClean="0"/>
              <a:t>položek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jsou využity ke zdůvodnění a propočtu odpovídající výše režijní </a:t>
            </a:r>
            <a:r>
              <a:rPr lang="cs-CZ" dirty="0" smtClean="0"/>
              <a:t>položky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vhodná </a:t>
            </a:r>
            <a:r>
              <a:rPr lang="cs-CZ" dirty="0"/>
              <a:t>zejména tehdy, když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dochází </a:t>
            </a:r>
            <a:r>
              <a:rPr lang="cs-CZ" dirty="0"/>
              <a:t>k nepravidelnostem při vzniku režijní položky,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útvar </a:t>
            </a:r>
            <a:r>
              <a:rPr lang="cs-CZ" dirty="0"/>
              <a:t>nemůže vznik režijního nákladu ovlivnit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mtClean="0"/>
              <a:t>anebo </a:t>
            </a:r>
            <a:r>
              <a:rPr lang="cs-CZ" dirty="0"/>
              <a:t>výše nákladů není podle útvaru měřitelná</a:t>
            </a:r>
            <a:r>
              <a:rPr lang="cs-CZ"/>
              <a:t>, </a:t>
            </a:r>
            <a:endParaRPr lang="cs-CZ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mtClean="0"/>
              <a:t>případně </a:t>
            </a:r>
            <a:r>
              <a:rPr lang="cs-CZ" dirty="0"/>
              <a:t>by měření bylo </a:t>
            </a:r>
            <a:r>
              <a:rPr lang="cs-CZ" dirty="0" smtClean="0"/>
              <a:t>nehospodárné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37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200" b="1" dirty="0" smtClean="0"/>
              <a:t>Rozpočet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Rozpočet </a:t>
            </a:r>
            <a:r>
              <a:rPr lang="cs-CZ" dirty="0"/>
              <a:t>má přímou nebo nepřímou vazbu na podnikové politiky, a to pomocí plánových úkolů. </a:t>
            </a:r>
            <a:endParaRPr lang="cs-CZ" dirty="0" smtClean="0"/>
          </a:p>
          <a:p>
            <a:endParaRPr lang="cs-CZ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stanovují </a:t>
            </a:r>
            <a:r>
              <a:rPr lang="cs-CZ" b="1" dirty="0"/>
              <a:t>se jím hodnotové ukazatele v peněžních </a:t>
            </a:r>
            <a:r>
              <a:rPr lang="cs-CZ" b="1" dirty="0" smtClean="0"/>
              <a:t>jednotkách,</a:t>
            </a: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musí </a:t>
            </a:r>
            <a:r>
              <a:rPr lang="cs-CZ" dirty="0"/>
              <a:t>stanovit určité </a:t>
            </a:r>
            <a:r>
              <a:rPr lang="cs-CZ" dirty="0" smtClean="0"/>
              <a:t>úkoly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sestavuje </a:t>
            </a:r>
            <a:r>
              <a:rPr lang="cs-CZ" dirty="0"/>
              <a:t>se </a:t>
            </a:r>
            <a:r>
              <a:rPr lang="cs-CZ" b="1" dirty="0"/>
              <a:t>na určité časové období</a:t>
            </a:r>
            <a:r>
              <a:rPr lang="cs-CZ" dirty="0"/>
              <a:t>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nepoužívá </a:t>
            </a:r>
            <a:r>
              <a:rPr lang="cs-CZ" dirty="0"/>
              <a:t>pouze skutečné propočtené veličiny (např. normy přímých nákladů pro sestavení kalkulací), ale někdy i veličiny odhadované. </a:t>
            </a:r>
            <a:endParaRPr lang="en-GB" dirty="0"/>
          </a:p>
          <a:p>
            <a:endParaRPr lang="en-GB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27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67694"/>
            <a:ext cx="6696744" cy="1368152"/>
          </a:xfrm>
        </p:spPr>
        <p:txBody>
          <a:bodyPr/>
          <a:lstStyle/>
          <a:p>
            <a:pPr algn="ctr"/>
            <a:r>
              <a:rPr lang="cs-CZ" altLang="cs-CZ" sz="4000" b="1" dirty="0" smtClean="0">
                <a:solidFill>
                  <a:srgbClr val="00544D"/>
                </a:solidFill>
              </a:rPr>
              <a:t>Děkuji za pozornost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3944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Funkce rozpočtu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Rozpočet zajišťuje v podniku tyto funkce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stanovuje a vymezuje nákladové úkoly vnitropodnikových </a:t>
            </a:r>
            <a:r>
              <a:rPr lang="cs-CZ" sz="2000" dirty="0" smtClean="0"/>
              <a:t>útvarů,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kontroluje </a:t>
            </a:r>
            <a:r>
              <a:rPr lang="cs-CZ" sz="2000" dirty="0"/>
              <a:t>úroveň hospodárnosti vnitropodnikových </a:t>
            </a:r>
            <a:r>
              <a:rPr lang="cs-CZ" sz="2000" dirty="0" smtClean="0"/>
              <a:t>útvarů,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umožňuje </a:t>
            </a:r>
            <a:r>
              <a:rPr lang="cs-CZ" sz="2000" dirty="0"/>
              <a:t>poskytnout informace o určování režijních sazeb potřebných při sestavování předběžných kalkulací.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516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Normy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946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ve většině případů </a:t>
            </a:r>
            <a:r>
              <a:rPr lang="cs-CZ" sz="2000" dirty="0" smtClean="0"/>
              <a:t>se používá </a:t>
            </a:r>
            <a:r>
              <a:rPr lang="cs-CZ" sz="2000" dirty="0"/>
              <a:t>u rozpočtování přímých </a:t>
            </a:r>
            <a:r>
              <a:rPr lang="cs-CZ" sz="2000" dirty="0" smtClean="0"/>
              <a:t>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jedná </a:t>
            </a:r>
            <a:r>
              <a:rPr lang="cs-CZ" sz="2000" dirty="0"/>
              <a:t>se o vztahovou či směrnou veličinu týkající se například spotřeby materiálu, práce apod., která je vyjádřena v naturálních </a:t>
            </a:r>
            <a:r>
              <a:rPr lang="cs-CZ" sz="2000" dirty="0" smtClean="0"/>
              <a:t>jednotkách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následně </a:t>
            </a:r>
            <a:r>
              <a:rPr lang="cs-CZ" sz="2000" dirty="0"/>
              <a:t>je skrze vztahovou veličinu převedena na peněžní </a:t>
            </a:r>
            <a:r>
              <a:rPr lang="cs-CZ" sz="2000" dirty="0" smtClean="0"/>
              <a:t>jednotky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příkladem </a:t>
            </a:r>
            <a:r>
              <a:rPr lang="cs-CZ" sz="2000" dirty="0"/>
              <a:t>může být například hodina, kg, </a:t>
            </a:r>
            <a:r>
              <a:rPr lang="cs-CZ" sz="2000" dirty="0" smtClean="0"/>
              <a:t>kWh</a:t>
            </a:r>
            <a:r>
              <a:rPr lang="cs-CZ" sz="2000" dirty="0"/>
              <a:t> </a:t>
            </a:r>
            <a:r>
              <a:rPr lang="cs-CZ" sz="2000" dirty="0" smtClean="0"/>
              <a:t>apod.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9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Limit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7969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 využíván </a:t>
            </a:r>
            <a:r>
              <a:rPr lang="cs-CZ" sz="2000" dirty="0"/>
              <a:t>ve vztahu k rozpočtování nepřímých či režijních </a:t>
            </a:r>
            <a:r>
              <a:rPr lang="cs-CZ" sz="2000" dirty="0" smtClean="0"/>
              <a:t>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vyjadřuje </a:t>
            </a:r>
            <a:r>
              <a:rPr lang="cs-CZ" sz="2000" dirty="0"/>
              <a:t>horní nebo dolní mez či hranici, která je stanovena v hodnotových i v naturálních </a:t>
            </a:r>
            <a:r>
              <a:rPr lang="cs-CZ" sz="2000" dirty="0" smtClean="0"/>
              <a:t>jednotkách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jedná-li </a:t>
            </a:r>
            <a:r>
              <a:rPr lang="cs-CZ" sz="2000" dirty="0"/>
              <a:t>se o limit </a:t>
            </a:r>
            <a:r>
              <a:rPr lang="cs-CZ" sz="2000" b="1" dirty="0"/>
              <a:t>nákladů</a:t>
            </a:r>
            <a:r>
              <a:rPr lang="cs-CZ" sz="2000" dirty="0"/>
              <a:t>, hovoříme o </a:t>
            </a:r>
            <a:r>
              <a:rPr lang="cs-CZ" sz="2000" b="1" dirty="0"/>
              <a:t>horním omezení </a:t>
            </a:r>
            <a:r>
              <a:rPr lang="cs-CZ" sz="2000" b="1" dirty="0" smtClean="0"/>
              <a:t>nákladů</a:t>
            </a:r>
            <a:endParaRPr lang="cs-CZ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 limitu </a:t>
            </a:r>
            <a:r>
              <a:rPr lang="cs-CZ" sz="2000" b="1" dirty="0"/>
              <a:t>výnosů</a:t>
            </a:r>
            <a:r>
              <a:rPr lang="cs-CZ" sz="2000" dirty="0"/>
              <a:t> hovoříme o </a:t>
            </a:r>
            <a:r>
              <a:rPr lang="cs-CZ" sz="2000" b="1" dirty="0"/>
              <a:t>dolním omezení </a:t>
            </a:r>
            <a:r>
              <a:rPr lang="cs-CZ" sz="2000" b="1" dirty="0" smtClean="0"/>
              <a:t>výnosů</a:t>
            </a:r>
            <a:r>
              <a:rPr lang="cs-CZ" sz="20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určujeme</a:t>
            </a:r>
            <a:r>
              <a:rPr lang="cs-CZ" sz="2000" dirty="0"/>
              <a:t>, kolik by měly činit maximálně náklady a kolik by měly činit minimálně </a:t>
            </a:r>
            <a:r>
              <a:rPr lang="cs-CZ" sz="2000" dirty="0" smtClean="0"/>
              <a:t>výnosy </a:t>
            </a:r>
            <a:r>
              <a:rPr lang="cs-CZ" dirty="0" smtClean="0"/>
              <a:t>(snahou </a:t>
            </a:r>
            <a:r>
              <a:rPr lang="cs-CZ" dirty="0"/>
              <a:t>každého podniku </a:t>
            </a:r>
            <a:r>
              <a:rPr lang="cs-CZ" dirty="0" smtClean="0"/>
              <a:t>o minimalizaci nákladů a maximalizaci výnosů)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533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Fáze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059582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Rozpočtovací</a:t>
            </a:r>
            <a:r>
              <a:rPr lang="cs-CZ" sz="2000" dirty="0"/>
              <a:t> proces v sobě zahrnuje několik fází, a to</a:t>
            </a:r>
            <a:r>
              <a:rPr lang="cs-CZ" sz="2000" dirty="0" smtClean="0"/>
              <a:t>:</a:t>
            </a:r>
          </a:p>
          <a:p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přípravu </a:t>
            </a:r>
            <a:r>
              <a:rPr lang="cs-CZ" sz="2000" dirty="0" smtClean="0"/>
              <a:t>rozpočtů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tvorbu </a:t>
            </a:r>
            <a:r>
              <a:rPr lang="cs-CZ" sz="2000" dirty="0" smtClean="0"/>
              <a:t>rozpočtů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kontrolu plnění rozpočtů včetně jeho průběhu </a:t>
            </a:r>
            <a:r>
              <a:rPr lang="cs-CZ" sz="2000" dirty="0" smtClean="0"/>
              <a:t>a identifikace odchylek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odstranění </a:t>
            </a:r>
            <a:r>
              <a:rPr lang="cs-CZ" sz="2000" dirty="0" smtClean="0"/>
              <a:t>odchylek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8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Kontrola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Aby byl zajištěn účel rozpočetnictví, nelze pouze rozpočet sestavit, ale musí dojít také k jeho následné kontrole. Ta může být v podniku zajištěna 4 způsoby, a to</a:t>
            </a:r>
            <a:r>
              <a:rPr lang="cs-CZ" sz="2000" dirty="0" smtClean="0"/>
              <a:t>:</a:t>
            </a:r>
          </a:p>
          <a:p>
            <a:pPr algn="just"/>
            <a:endParaRPr lang="en-U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porovnáním skutečného stavu s absolutním </a:t>
            </a:r>
            <a:r>
              <a:rPr lang="cs-CZ" sz="2000" dirty="0" smtClean="0"/>
              <a:t>rozpočtem,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porovnáním </a:t>
            </a:r>
            <a:r>
              <a:rPr lang="cs-CZ" sz="2000" dirty="0"/>
              <a:t>skutečného stavu s rozpočtem přepočteným na skutečný objem </a:t>
            </a:r>
            <a:r>
              <a:rPr lang="cs-CZ" sz="2000" dirty="0" smtClean="0"/>
              <a:t>výkonů,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porovnáním </a:t>
            </a:r>
            <a:r>
              <a:rPr lang="cs-CZ" sz="2000" dirty="0"/>
              <a:t>skutečného stavu s rozpočtem </a:t>
            </a:r>
            <a:r>
              <a:rPr lang="cs-CZ" sz="2000" dirty="0" smtClean="0"/>
              <a:t>variantním,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zajištěním </a:t>
            </a:r>
            <a:r>
              <a:rPr lang="cs-CZ" sz="2000" dirty="0"/>
              <a:t>následné kontroly jednicových nákladů dle kalkulace standardních nákladů.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Typy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Dle časového období, na které jsou rozpočty sestavovány, se </a:t>
            </a:r>
            <a:r>
              <a:rPr lang="cs-CZ" sz="2000" u="sng" dirty="0" smtClean="0"/>
              <a:t>nejčastěji </a:t>
            </a:r>
            <a:r>
              <a:rPr lang="cs-CZ" sz="2000" u="sng" dirty="0"/>
              <a:t>rozlišují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krátkodobé rozpočty (tzv. taktické rozpočty</a:t>
            </a:r>
            <a:r>
              <a:rPr lang="cs-CZ" sz="2000" dirty="0" smtClean="0"/>
              <a:t>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dlouhodobé rozpočty (tzv. strategické rozpočty</a:t>
            </a:r>
            <a:r>
              <a:rPr lang="cs-CZ" sz="2000" dirty="0" smtClean="0"/>
              <a:t>)</a:t>
            </a:r>
          </a:p>
          <a:p>
            <a:pPr lvl="0"/>
            <a:endParaRPr lang="en-US" sz="2000" dirty="0"/>
          </a:p>
          <a:p>
            <a:r>
              <a:rPr lang="cs-CZ" sz="2000" u="sng" dirty="0"/>
              <a:t>Dle stupně řízení, na které se podnikové rozpočty sestavuji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základní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souhrnný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1170</Words>
  <Application>Microsoft Office PowerPoint</Application>
  <PresentationFormat>Předvádění na obrazovce (16:9)</PresentationFormat>
  <Paragraphs>264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SLU</vt:lpstr>
      <vt:lpstr>POSTAVENÍ ROZPOČTU NÁKLADŮ V SYSTÉMU PLÁNŮ A ROZPOČTŮ</vt:lpstr>
      <vt:lpstr>Plánování (plán)</vt:lpstr>
      <vt:lpstr>Rozpočet</vt:lpstr>
      <vt:lpstr>Funkce rozpočtu</vt:lpstr>
      <vt:lpstr>Normy</vt:lpstr>
      <vt:lpstr>Limit</vt:lpstr>
      <vt:lpstr>Fáze rozpočtů</vt:lpstr>
      <vt:lpstr>Kontrola rozpočtů</vt:lpstr>
      <vt:lpstr>Typy rozpočtů</vt:lpstr>
      <vt:lpstr>Typy rozpočtů</vt:lpstr>
      <vt:lpstr>Krátkodobý rozpočet</vt:lpstr>
      <vt:lpstr>Vnitropodnikový rozpočet</vt:lpstr>
      <vt:lpstr>Vnitropodnikové rozpočty</vt:lpstr>
      <vt:lpstr>Podnikový rozpočet</vt:lpstr>
      <vt:lpstr>Rozpočtová výsledovka</vt:lpstr>
      <vt:lpstr>Rozpočtová rozvaha</vt:lpstr>
      <vt:lpstr>Rozpočet peněžních toků (rozpočet cash flow)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Dlouhodobé rozpočty</vt:lpstr>
      <vt:lpstr>Dlouhodobé rozpočty</vt:lpstr>
      <vt:lpstr>Další dlouhodobé rozpočty</vt:lpstr>
      <vt:lpstr>Rozpočtování režijních nákladů průběhu v minulosti </vt:lpstr>
      <vt:lpstr>Rozpočet podle zdůvodněného odhadu budoucího vývoje </vt:lpstr>
      <vt:lpstr>Děkuji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Vymetal</cp:lastModifiedBy>
  <cp:revision>400</cp:revision>
  <dcterms:created xsi:type="dcterms:W3CDTF">2016-07-06T15:42:34Z</dcterms:created>
  <dcterms:modified xsi:type="dcterms:W3CDTF">2020-11-10T06:54:04Z</dcterms:modified>
</cp:coreProperties>
</file>