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35" r:id="rId3"/>
    <p:sldId id="336" r:id="rId4"/>
    <p:sldId id="337" r:id="rId5"/>
    <p:sldId id="338" r:id="rId6"/>
    <p:sldId id="339" r:id="rId7"/>
    <p:sldId id="325" r:id="rId8"/>
    <p:sldId id="308" r:id="rId9"/>
    <p:sldId id="309" r:id="rId10"/>
    <p:sldId id="310" r:id="rId11"/>
    <p:sldId id="314" r:id="rId12"/>
    <p:sldId id="311" r:id="rId13"/>
    <p:sldId id="312" r:id="rId14"/>
    <p:sldId id="313" r:id="rId15"/>
    <p:sldId id="315" r:id="rId16"/>
    <p:sldId id="341" r:id="rId17"/>
    <p:sldId id="318" r:id="rId18"/>
    <p:sldId id="319" r:id="rId19"/>
    <p:sldId id="320" r:id="rId20"/>
    <p:sldId id="327" r:id="rId21"/>
    <p:sldId id="328" r:id="rId22"/>
    <p:sldId id="329" r:id="rId23"/>
    <p:sldId id="330" r:id="rId24"/>
    <p:sldId id="323" r:id="rId25"/>
    <p:sldId id="332" r:id="rId26"/>
    <p:sldId id="322" r:id="rId27"/>
    <p:sldId id="342" r:id="rId28"/>
    <p:sldId id="333" r:id="rId29"/>
    <p:sldId id="334" r:id="rId30"/>
    <p:sldId id="295" r:id="rId31"/>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AA2C2EC-02D1-45BE-B2E9-3575D82216E5}" type="datetimeFigureOut">
              <a:rPr lang="cs-CZ" smtClean="0"/>
              <a:t>22.02.2024</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D7B78EF-36C3-4138-A357-245E0C698DFB}" type="slidenum">
              <a:rPr lang="cs-CZ" smtClean="0"/>
              <a:t>‹#›</a:t>
            </a:fld>
            <a:endParaRPr lang="cs-CZ"/>
          </a:p>
        </p:txBody>
      </p:sp>
    </p:spTree>
    <p:extLst>
      <p:ext uri="{BB962C8B-B14F-4D97-AF65-F5344CB8AC3E}">
        <p14:creationId xmlns:p14="http://schemas.microsoft.com/office/powerpoint/2010/main" val="117252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22.02.2024</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14415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181003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368773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79804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910944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524295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727334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4293779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659718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31472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89264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686396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01705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65114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70293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86030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410076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411670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874452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402608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26072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konomika.ihned.cz/c1-24841680-opcni-programy-cez-budou-mene-stedre-ale-pristupnejs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251520" y="1131590"/>
            <a:ext cx="5616624" cy="2160240"/>
          </a:xfrm>
          <a:prstGeom prst="rect">
            <a:avLst/>
          </a:prstGeom>
        </p:spPr>
        <p:txBody>
          <a:bodyPr anchor="t">
            <a:noAutofit/>
          </a:bodyPr>
          <a:lstStyle/>
          <a:p>
            <a:pPr algn="l"/>
            <a:r>
              <a:rPr lang="cs-CZ" sz="3200" b="1" dirty="0">
                <a:solidFill>
                  <a:schemeClr val="bg1"/>
                </a:solidFill>
                <a:latin typeface="Times New Roman" panose="02020603050405020304" pitchFamily="18" charset="0"/>
                <a:cs typeface="Times New Roman" panose="02020603050405020304" pitchFamily="18" charset="0"/>
              </a:rPr>
              <a:t>Východiska mezinárodního finančního managementu</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dirty="0">
                <a:solidFill>
                  <a:srgbClr val="307871"/>
                </a:solidFill>
                <a:latin typeface="Times New Roman" panose="02020603050405020304" pitchFamily="18" charset="0"/>
                <a:cs typeface="Times New Roman" panose="02020603050405020304" pitchFamily="18" charset="0"/>
              </a:rPr>
              <a:t>FIU/MFM</a:t>
            </a:r>
          </a:p>
          <a:p>
            <a:pPr algn="r"/>
            <a:r>
              <a:rPr lang="cs-CZ" altLang="cs-CZ" sz="900" dirty="0">
                <a:solidFill>
                  <a:srgbClr val="307871"/>
                </a:solidFill>
                <a:latin typeface="Times New Roman" panose="02020603050405020304" pitchFamily="18" charset="0"/>
                <a:cs typeface="Times New Roman" panose="02020603050405020304" pitchFamily="18" charset="0"/>
              </a:rPr>
              <a:t>Ing. Jana Šimáková, Ph.D.</a:t>
            </a:r>
          </a:p>
          <a:p>
            <a:pPr algn="r"/>
            <a:r>
              <a:rPr lang="pl-PL" altLang="cs-CZ" sz="900" dirty="0">
                <a:solidFill>
                  <a:srgbClr val="307871"/>
                </a:solidFill>
                <a:latin typeface="Times New Roman" panose="02020603050405020304" pitchFamily="18" charset="0"/>
                <a:cs typeface="Times New Roman" panose="02020603050405020304" pitchFamily="18" charset="0"/>
              </a:rPr>
              <a:t>Katedra financí a účetnictví</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3508" y="771550"/>
            <a:ext cx="8856984" cy="3672408"/>
          </a:xfrm>
          <a:prstGeom prst="rect">
            <a:avLst/>
          </a:prstGeom>
        </p:spPr>
        <p:txBody>
          <a:bodyPr>
            <a:noAutofit/>
          </a:bodyPr>
          <a:lstStyle/>
          <a:p>
            <a:endParaRPr lang="cs-CZ" sz="2000" dirty="0"/>
          </a:p>
          <a:p>
            <a:r>
              <a:rPr lang="cs-CZ" sz="2000" dirty="0"/>
              <a:t>rozpor mezi cíli manažerů a akcionářů</a:t>
            </a:r>
          </a:p>
          <a:p>
            <a:pPr lvl="1"/>
            <a:r>
              <a:rPr lang="cs-CZ" sz="1600" dirty="0"/>
              <a:t>manažeři se snaží o maximalizaci vlastního prospěchu, například přes maximalizaci velikosti společnosti, zvyšování manažerské odpovědnosti a pravomocí, zabezpečení své vlastní pozice, růst manažerských výhod a odměn, prosazování vlastních sociálních cílů, růst prestiže, atd.</a:t>
            </a:r>
          </a:p>
          <a:p>
            <a:pPr marL="457200" lvl="1" indent="0">
              <a:buNone/>
            </a:pPr>
            <a:endParaRPr lang="cs-CZ" sz="1600" dirty="0"/>
          </a:p>
          <a:p>
            <a:r>
              <a:rPr lang="cs-CZ" sz="2000" dirty="0"/>
              <a:t>vychází z asymetrie informací, kdy manažer disponuje informacemi vycházejícími z běžného chodu společnosti, akcionář k nim přístup ale mít nemusí</a:t>
            </a:r>
          </a:p>
          <a:p>
            <a:endParaRPr lang="cs-CZ" sz="2000" dirty="0"/>
          </a:p>
        </p:txBody>
      </p:sp>
      <p:sp>
        <p:nvSpPr>
          <p:cNvPr id="6" name="Nadpis 5"/>
          <p:cNvSpPr>
            <a:spLocks noGrp="1"/>
          </p:cNvSpPr>
          <p:nvPr>
            <p:ph type="title"/>
          </p:nvPr>
        </p:nvSpPr>
        <p:spPr>
          <a:xfrm>
            <a:off x="179512" y="195486"/>
            <a:ext cx="7848872" cy="507703"/>
          </a:xfrm>
        </p:spPr>
        <p:txBody>
          <a:bodyPr/>
          <a:lstStyle/>
          <a:p>
            <a:r>
              <a:rPr lang="cs-CZ" b="1" dirty="0"/>
              <a:t>Zastupitelský konflikt v MNC</a:t>
            </a:r>
            <a:endParaRPr lang="cs-CZ"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06577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r>
              <a:rPr lang="cs-CZ" sz="2000" dirty="0"/>
              <a:t>K předcházení zastupitelského konfliktu dochází prostřednictvím vhodného způsobu řízení</a:t>
            </a:r>
          </a:p>
          <a:p>
            <a:pPr lvl="1"/>
            <a:r>
              <a:rPr lang="cs-CZ" sz="1600" dirty="0"/>
              <a:t>jasná komunikace cíle MNC</a:t>
            </a:r>
          </a:p>
          <a:p>
            <a:pPr lvl="1"/>
            <a:r>
              <a:rPr lang="cs-CZ" sz="1600" dirty="0"/>
              <a:t>kompenzační plány oceňování manažerů</a:t>
            </a:r>
          </a:p>
          <a:p>
            <a:pPr lvl="1"/>
            <a:r>
              <a:rPr lang="cs-CZ" sz="1600" dirty="0"/>
              <a:t>nastavení běžných procesů MNC</a:t>
            </a:r>
          </a:p>
          <a:p>
            <a:pPr lvl="1"/>
            <a:r>
              <a:rPr lang="cs-CZ" sz="1600" dirty="0"/>
              <a:t>působení akciového trhu</a:t>
            </a:r>
          </a:p>
          <a:p>
            <a:pPr lvl="1"/>
            <a:endParaRPr lang="cs-CZ" sz="1600" dirty="0"/>
          </a:p>
          <a:p>
            <a:pPr>
              <a:buClr>
                <a:srgbClr val="307871"/>
              </a:buClr>
            </a:pPr>
            <a:endParaRPr lang="cs-CZ" sz="2000" dirty="0"/>
          </a:p>
        </p:txBody>
      </p:sp>
      <p:sp>
        <p:nvSpPr>
          <p:cNvPr id="6" name="Nadpis 5"/>
          <p:cNvSpPr>
            <a:spLocks noGrp="1"/>
          </p:cNvSpPr>
          <p:nvPr>
            <p:ph type="title"/>
          </p:nvPr>
        </p:nvSpPr>
        <p:spPr>
          <a:xfrm>
            <a:off x="179512" y="195486"/>
            <a:ext cx="7200800" cy="507703"/>
          </a:xfrm>
        </p:spPr>
        <p:txBody>
          <a:bodyPr/>
          <a:lstStyle/>
          <a:p>
            <a:r>
              <a:rPr lang="cs-CZ" b="1" dirty="0"/>
              <a:t>Předcházení zastupitelského konfliktu v MNC</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16865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marL="0" indent="0">
              <a:buNone/>
            </a:pPr>
            <a:r>
              <a:rPr lang="cs-CZ" sz="1800" i="1" dirty="0"/>
              <a:t>Energetická společnost ČEZ bude nadále pokračovat v motivování svých manažerů pomocí možnosti nákupu akcií. Při dobrých výsledcích společnosti si tak manažeři přijdou až na stovky milionů korun. Oproti současnému stavu je počet nabízených opcí nižší. Akciový opční program bude moci v budoucnu využít větší počet manažerů </a:t>
            </a:r>
            <a:r>
              <a:rPr lang="cs-CZ" sz="1800" i="1" dirty="0" err="1"/>
              <a:t>ČEZu</a:t>
            </a:r>
            <a:r>
              <a:rPr lang="cs-CZ" sz="1800" i="1" dirty="0"/>
              <a:t>. Na druhou stranu se ale sníží objem akciových opcí, na které bude mít vedení firmy nárok. Návrh představenstva ve středu na valné hromadě schválili akcionáři ČEZ.</a:t>
            </a:r>
            <a:endParaRPr lang="cs-CZ" sz="1800" dirty="0"/>
          </a:p>
          <a:p>
            <a:pPr marL="0" indent="0">
              <a:buNone/>
            </a:pPr>
            <a:endParaRPr lang="cs-CZ" sz="1800" i="1" dirty="0"/>
          </a:p>
          <a:p>
            <a:pPr marL="0" indent="0">
              <a:buNone/>
            </a:pPr>
            <a:r>
              <a:rPr lang="cs-CZ" sz="1800" i="1" dirty="0"/>
              <a:t>Motivační programy společnosti mají za cíl maximálně zainteresovat vedení firmy na dobrých hospodářských výsledcích. Středeční valná hromada schválila pokračování těchto programů a upravila přitom počty opcí podle manažerských pozic.</a:t>
            </a:r>
            <a:endParaRPr lang="cs-CZ" sz="1800" dirty="0"/>
          </a:p>
          <a:p>
            <a:pPr marL="0" indent="0">
              <a:buNone/>
            </a:pPr>
            <a:endParaRPr lang="cs-CZ" sz="1800" i="1" dirty="0"/>
          </a:p>
          <a:p>
            <a:pPr marL="0" indent="0">
              <a:buNone/>
            </a:pPr>
            <a:endParaRPr lang="cs-CZ" sz="1400" i="1" dirty="0"/>
          </a:p>
          <a:p>
            <a:pPr marL="0" indent="0">
              <a:buNone/>
            </a:pPr>
            <a:r>
              <a:rPr lang="cs-CZ" sz="1400" i="1" dirty="0"/>
              <a:t>Dostupné z URL: </a:t>
            </a:r>
            <a:r>
              <a:rPr lang="cs-CZ" sz="1400" i="1" u="sng" dirty="0">
                <a:hlinkClick r:id="rId3"/>
              </a:rPr>
              <a:t>http://ekonomika.ihned.cz/c1-24841680-opcni-programy-cez-budou-mene-stedre-ale-pristupnejsi</a:t>
            </a:r>
            <a:endParaRPr lang="cs-CZ" sz="1400" dirty="0"/>
          </a:p>
          <a:p>
            <a:endParaRPr lang="cs-CZ" sz="2000" dirty="0"/>
          </a:p>
          <a:p>
            <a:pPr>
              <a:buClr>
                <a:srgbClr val="307871"/>
              </a:buClr>
            </a:pPr>
            <a:endParaRPr lang="cs-CZ" sz="2000" dirty="0"/>
          </a:p>
        </p:txBody>
      </p:sp>
      <p:sp>
        <p:nvSpPr>
          <p:cNvPr id="6" name="Nadpis 5"/>
          <p:cNvSpPr>
            <a:spLocks noGrp="1"/>
          </p:cNvSpPr>
          <p:nvPr>
            <p:ph type="title"/>
          </p:nvPr>
        </p:nvSpPr>
        <p:spPr>
          <a:xfrm>
            <a:off x="179512" y="195486"/>
            <a:ext cx="7632848" cy="507703"/>
          </a:xfrm>
        </p:spPr>
        <p:txBody>
          <a:bodyPr/>
          <a:lstStyle/>
          <a:p>
            <a:r>
              <a:rPr lang="cs-CZ" b="1" i="1" dirty="0"/>
              <a:t>Opční programy ČEZ budou méně štědré, ale přístupnější </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28691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000" dirty="0"/>
              <a:t>Centralizovaný způsob managementu</a:t>
            </a:r>
          </a:p>
          <a:p>
            <a:endParaRPr lang="cs-CZ" sz="2000" dirty="0"/>
          </a:p>
          <a:p>
            <a:r>
              <a:rPr lang="cs-CZ" sz="2000" dirty="0"/>
              <a:t>Decentralizovaný způsob managementu</a:t>
            </a:r>
          </a:p>
          <a:p>
            <a:endParaRPr lang="cs-CZ" sz="2000" dirty="0"/>
          </a:p>
          <a:p>
            <a:r>
              <a:rPr lang="cs-CZ" sz="2000" dirty="0"/>
              <a:t>Kombinace centralizovaného a decentralizovaného způsobu managementu</a:t>
            </a:r>
          </a:p>
          <a:p>
            <a:pPr>
              <a:buClr>
                <a:srgbClr val="307871"/>
              </a:buClr>
            </a:pPr>
            <a:endParaRPr lang="cs-CZ" sz="2000" dirty="0"/>
          </a:p>
        </p:txBody>
      </p:sp>
      <p:sp>
        <p:nvSpPr>
          <p:cNvPr id="6" name="Nadpis 5"/>
          <p:cNvSpPr>
            <a:spLocks noGrp="1"/>
          </p:cNvSpPr>
          <p:nvPr>
            <p:ph type="title"/>
          </p:nvPr>
        </p:nvSpPr>
        <p:spPr>
          <a:xfrm>
            <a:off x="179512" y="195486"/>
            <a:ext cx="5904656" cy="507703"/>
          </a:xfrm>
        </p:spPr>
        <p:txBody>
          <a:bodyPr/>
          <a:lstStyle/>
          <a:p>
            <a:r>
              <a:rPr lang="cs-CZ" b="1" dirty="0"/>
              <a:t>Struktura managementu MNC</a:t>
            </a:r>
            <a:br>
              <a:rPr lang="cs-CZ" b="1" dirty="0"/>
            </a:b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59777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pPr>
              <a:buClr>
                <a:srgbClr val="307871"/>
              </a:buClr>
            </a:pPr>
            <a:endParaRPr lang="cs-CZ" sz="2000" dirty="0"/>
          </a:p>
        </p:txBody>
      </p:sp>
      <p:sp>
        <p:nvSpPr>
          <p:cNvPr id="6" name="Nadpis 5"/>
          <p:cNvSpPr>
            <a:spLocks noGrp="1"/>
          </p:cNvSpPr>
          <p:nvPr>
            <p:ph type="title"/>
          </p:nvPr>
        </p:nvSpPr>
        <p:spPr>
          <a:xfrm>
            <a:off x="179512" y="195486"/>
            <a:ext cx="7632848" cy="507703"/>
          </a:xfrm>
        </p:spPr>
        <p:txBody>
          <a:bodyPr/>
          <a:lstStyle/>
          <a:p>
            <a:r>
              <a:rPr lang="cs-CZ" b="1" dirty="0"/>
              <a:t>Schéma centralizovaného způsobu managementu</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pic>
        <p:nvPicPr>
          <p:cNvPr id="2" name="Obrázek 1"/>
          <p:cNvPicPr>
            <a:picLocks noChangeAspect="1"/>
          </p:cNvPicPr>
          <p:nvPr/>
        </p:nvPicPr>
        <p:blipFill rotWithShape="1">
          <a:blip r:embed="rId3"/>
          <a:srcRect l="31100" t="37400" r="28738" b="33200"/>
          <a:stretch/>
        </p:blipFill>
        <p:spPr>
          <a:xfrm>
            <a:off x="287524" y="1203598"/>
            <a:ext cx="7869446" cy="3240360"/>
          </a:xfrm>
          <a:prstGeom prst="rect">
            <a:avLst/>
          </a:prstGeom>
        </p:spPr>
      </p:pic>
    </p:spTree>
    <p:extLst>
      <p:ext uri="{BB962C8B-B14F-4D97-AF65-F5344CB8AC3E}">
        <p14:creationId xmlns:p14="http://schemas.microsoft.com/office/powerpoint/2010/main" val="98818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pPr>
              <a:buClr>
                <a:srgbClr val="307871"/>
              </a:buClr>
            </a:pPr>
            <a:endParaRPr lang="cs-CZ" sz="2000" dirty="0"/>
          </a:p>
        </p:txBody>
      </p:sp>
      <p:sp>
        <p:nvSpPr>
          <p:cNvPr id="6" name="Nadpis 5"/>
          <p:cNvSpPr>
            <a:spLocks noGrp="1"/>
          </p:cNvSpPr>
          <p:nvPr>
            <p:ph type="title"/>
          </p:nvPr>
        </p:nvSpPr>
        <p:spPr>
          <a:xfrm>
            <a:off x="179512" y="195486"/>
            <a:ext cx="7632848" cy="507703"/>
          </a:xfrm>
        </p:spPr>
        <p:txBody>
          <a:bodyPr/>
          <a:lstStyle/>
          <a:p>
            <a:r>
              <a:rPr lang="cs-CZ" b="1" dirty="0"/>
              <a:t>Schéma decentralizovaného způsobu managementu</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pic>
        <p:nvPicPr>
          <p:cNvPr id="4" name="Obrázek 3"/>
          <p:cNvPicPr>
            <a:picLocks noChangeAspect="1"/>
          </p:cNvPicPr>
          <p:nvPr/>
        </p:nvPicPr>
        <p:blipFill rotWithShape="1">
          <a:blip r:embed="rId3"/>
          <a:srcRect l="30312" t="29000" r="29526" b="40200"/>
          <a:stretch/>
        </p:blipFill>
        <p:spPr>
          <a:xfrm>
            <a:off x="179512" y="1007990"/>
            <a:ext cx="7750943" cy="3343544"/>
          </a:xfrm>
          <a:prstGeom prst="rect">
            <a:avLst/>
          </a:prstGeom>
        </p:spPr>
      </p:pic>
    </p:spTree>
    <p:extLst>
      <p:ext uri="{BB962C8B-B14F-4D97-AF65-F5344CB8AC3E}">
        <p14:creationId xmlns:p14="http://schemas.microsoft.com/office/powerpoint/2010/main" val="104927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6B9EE0-1103-41F3-A203-38EFFA9B0EDC}"/>
              </a:ext>
            </a:extLst>
          </p:cNvPr>
          <p:cNvSpPr>
            <a:spLocks noGrp="1"/>
          </p:cNvSpPr>
          <p:nvPr>
            <p:ph type="title"/>
          </p:nvPr>
        </p:nvSpPr>
        <p:spPr>
          <a:xfrm>
            <a:off x="539552" y="2283718"/>
            <a:ext cx="7920880" cy="507703"/>
          </a:xfrm>
        </p:spPr>
        <p:txBody>
          <a:bodyPr/>
          <a:lstStyle/>
          <a:p>
            <a:pPr algn="ctr"/>
            <a:r>
              <a:rPr lang="cs-CZ" b="1" dirty="0"/>
              <a:t>???Která struktura mezinárodního finančního managementu přináší vyšší míru zastupitelských konfliktů???</a:t>
            </a:r>
          </a:p>
        </p:txBody>
      </p:sp>
      <p:sp>
        <p:nvSpPr>
          <p:cNvPr id="3" name="Zástupný symbol pro obsah 2">
            <a:extLst>
              <a:ext uri="{FF2B5EF4-FFF2-40B4-BE49-F238E27FC236}">
                <a16:creationId xmlns:a16="http://schemas.microsoft.com/office/drawing/2014/main" id="{43FF7D68-2508-4FC1-8F50-9365FC11F479}"/>
              </a:ext>
            </a:extLst>
          </p:cNvPr>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125454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r>
              <a:rPr lang="cs-CZ" sz="2000" dirty="0"/>
              <a:t>Všechny mezinárodní finanční toky jsou zaznamenány v platební bilanci.</a:t>
            </a:r>
          </a:p>
          <a:p>
            <a:endParaRPr lang="cs-CZ" sz="2000" dirty="0"/>
          </a:p>
          <a:p>
            <a:r>
              <a:rPr lang="cs-CZ" sz="2000" dirty="0"/>
              <a:t>Platební bilance je statistický záznam všech mezinárodních transakcí spojených s finančními toky mezi nerezidenty a rezidenty dané země za určité období. </a:t>
            </a:r>
          </a:p>
          <a:p>
            <a:pPr marL="0" indent="0">
              <a:buClr>
                <a:srgbClr val="307871"/>
              </a:buClr>
              <a:buNone/>
            </a:pPr>
            <a:endParaRPr lang="cs-CZ" sz="2000" dirty="0"/>
          </a:p>
        </p:txBody>
      </p:sp>
      <p:sp>
        <p:nvSpPr>
          <p:cNvPr id="6" name="Nadpis 5"/>
          <p:cNvSpPr>
            <a:spLocks noGrp="1"/>
          </p:cNvSpPr>
          <p:nvPr>
            <p:ph type="title"/>
          </p:nvPr>
        </p:nvSpPr>
        <p:spPr>
          <a:xfrm>
            <a:off x="179512" y="195486"/>
            <a:ext cx="5904656" cy="507703"/>
          </a:xfrm>
        </p:spPr>
        <p:txBody>
          <a:bodyPr/>
          <a:lstStyle/>
          <a:p>
            <a:r>
              <a:rPr lang="cs-CZ" b="1" dirty="0">
                <a:effectLst>
                  <a:glow>
                    <a:srgbClr val="000000"/>
                  </a:glow>
                  <a:outerShdw sx="0" sy="0">
                    <a:srgbClr val="000000"/>
                  </a:outerShdw>
                  <a:reflection stA="0" endPos="0" fadeDir="0" sx="0" sy="0"/>
                </a:effectLst>
              </a:rPr>
              <a:t>Mezinárodní finanční toky</a:t>
            </a:r>
            <a:br>
              <a:rPr lang="cs-CZ" b="1" dirty="0">
                <a:effectLst>
                  <a:glow>
                    <a:srgbClr val="000000"/>
                  </a:glow>
                  <a:outerShdw sx="0" sy="0">
                    <a:srgbClr val="000000"/>
                  </a:outerShdw>
                  <a:reflection stA="0" endPos="0" fadeDir="0" sx="0" sy="0"/>
                </a:effectLst>
              </a:rPr>
            </a:b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4238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000" dirty="0"/>
              <a:t>systematický statistický výkaz národního účetnictví, který souhrnně zachycuje veškeré ekonomické transakce mezi rezidenty domácí země a rezidenty ostatních zemí (tedy mezi devizovými tuzemci a cizozemci), které se uskutečnily za určité období</a:t>
            </a:r>
          </a:p>
          <a:p>
            <a:pPr lvl="1"/>
            <a:r>
              <a:rPr lang="cs-CZ" sz="1600" dirty="0"/>
              <a:t>pro určení rezidenství je rozhodující ekonomický zájem účastníků transakce, účastníky mohou být jednotlivci, firmy, neziskové organizace, stát </a:t>
            </a:r>
          </a:p>
          <a:p>
            <a:pPr lvl="1"/>
            <a:r>
              <a:rPr lang="cs-CZ" sz="1600" dirty="0"/>
              <a:t>ekonomické transakce jsou spojeny s toky zboží, služeb, peněz a kapitálu mezi domácí ekonomikou a zahraničím a zpravidla vedou ke změně zahraničních aktiv a zahraničních pasiv</a:t>
            </a:r>
          </a:p>
          <a:p>
            <a:r>
              <a:rPr lang="cs-CZ" sz="2000" dirty="0"/>
              <a:t>platební bilance je sestavována na principu podvojného účetnictví</a:t>
            </a:r>
          </a:p>
          <a:p>
            <a:r>
              <a:rPr lang="cs-CZ" sz="2000" dirty="0"/>
              <a:t>základní účty platební bilance jsou běžný účet, kapitálový účet, finanční účet</a:t>
            </a:r>
          </a:p>
        </p:txBody>
      </p:sp>
      <p:sp>
        <p:nvSpPr>
          <p:cNvPr id="6" name="Nadpis 5"/>
          <p:cNvSpPr>
            <a:spLocks noGrp="1"/>
          </p:cNvSpPr>
          <p:nvPr>
            <p:ph type="title"/>
          </p:nvPr>
        </p:nvSpPr>
        <p:spPr>
          <a:xfrm>
            <a:off x="179512" y="195486"/>
            <a:ext cx="5904656" cy="507703"/>
          </a:xfrm>
        </p:spPr>
        <p:txBody>
          <a:bodyPr/>
          <a:lstStyle/>
          <a:p>
            <a:r>
              <a:rPr lang="cs-CZ" b="1" dirty="0"/>
              <a:t>Definice platební bilance (PB)</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1962572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987574"/>
            <a:ext cx="8856984" cy="3672408"/>
          </a:xfrm>
          <a:prstGeom prst="rect">
            <a:avLst/>
          </a:prstGeom>
        </p:spPr>
        <p:txBody>
          <a:bodyPr>
            <a:noAutofit/>
          </a:bodyPr>
          <a:lstStyle/>
          <a:p>
            <a:r>
              <a:rPr lang="cs-CZ" sz="1800" dirty="0">
                <a:solidFill>
                  <a:srgbClr val="307871"/>
                </a:solidFill>
                <a:latin typeface="Times New Roman" panose="02020603050405020304" pitchFamily="18" charset="0"/>
                <a:cs typeface="Times New Roman" panose="02020603050405020304" pitchFamily="18" charset="0"/>
              </a:rPr>
              <a:t>PB ovlivňuje a je ovlivňována dalšími proměnnými, jako je hrubý domácí produkt, úroveň zaměstnanosti, cenové hladiny, devizové kurzy a úrokové sazby</a:t>
            </a:r>
          </a:p>
          <a:p>
            <a:r>
              <a:rPr lang="cs-CZ" sz="1800" dirty="0">
                <a:solidFill>
                  <a:srgbClr val="307871"/>
                </a:solidFill>
                <a:latin typeface="Times New Roman" panose="02020603050405020304" pitchFamily="18" charset="0"/>
                <a:cs typeface="Times New Roman" panose="02020603050405020304" pitchFamily="18" charset="0"/>
              </a:rPr>
              <a:t>Údaje PB jsou důležité ke zhodnocení obecné konkurenceschopnosti domácích průmyslových odvětví, stanovení devizového kurzu a úrokových sazeb, či k určení měnové a fiskální politiky, atd.</a:t>
            </a:r>
          </a:p>
          <a:p>
            <a:r>
              <a:rPr lang="cs-CZ" sz="1800" dirty="0">
                <a:solidFill>
                  <a:srgbClr val="307871"/>
                </a:solidFill>
                <a:latin typeface="Times New Roman" panose="02020603050405020304" pitchFamily="18" charset="0"/>
                <a:cs typeface="Times New Roman" panose="02020603050405020304" pitchFamily="18" charset="0"/>
              </a:rPr>
              <a:t>Údaje PB jsou také důležité pro nadnárodní korporace, jelikož je to ukazatel konkurenceschopnosti a zdraví ekonomiky</a:t>
            </a:r>
          </a:p>
          <a:p>
            <a:pPr lvl="1"/>
            <a:r>
              <a:rPr lang="cs-CZ" sz="1400" dirty="0">
                <a:solidFill>
                  <a:srgbClr val="307871"/>
                </a:solidFill>
                <a:latin typeface="Times New Roman" panose="02020603050405020304" pitchFamily="18" charset="0"/>
                <a:cs typeface="Times New Roman" panose="02020603050405020304" pitchFamily="18" charset="0"/>
              </a:rPr>
              <a:t>Důležitá je domácí PB, i PB hostující ekonomiky</a:t>
            </a:r>
          </a:p>
          <a:p>
            <a:pPr lvl="1"/>
            <a:r>
              <a:rPr lang="cs-CZ" sz="1400" dirty="0">
                <a:solidFill>
                  <a:srgbClr val="307871"/>
                </a:solidFill>
                <a:latin typeface="Times New Roman" panose="02020603050405020304" pitchFamily="18" charset="0"/>
                <a:cs typeface="Times New Roman" panose="02020603050405020304" pitchFamily="18" charset="0"/>
              </a:rPr>
              <a:t>Je to indikátor vývoje devizového kurzu</a:t>
            </a:r>
          </a:p>
          <a:p>
            <a:pPr lvl="1"/>
            <a:r>
              <a:rPr lang="cs-CZ" sz="1400" dirty="0">
                <a:solidFill>
                  <a:srgbClr val="307871"/>
                </a:solidFill>
                <a:latin typeface="Times New Roman" panose="02020603050405020304" pitchFamily="18" charset="0"/>
                <a:cs typeface="Times New Roman" panose="02020603050405020304" pitchFamily="18" charset="0"/>
              </a:rPr>
              <a:t>Změny v PB můžou indikovat zavedení nebo odstranění kontrol různých přeshraničních plateb  </a:t>
            </a:r>
          </a:p>
          <a:p>
            <a:pPr lvl="1"/>
            <a:r>
              <a:rPr lang="cs-CZ" sz="1400" dirty="0">
                <a:solidFill>
                  <a:srgbClr val="307871"/>
                </a:solidFill>
                <a:latin typeface="Times New Roman" panose="02020603050405020304" pitchFamily="18" charset="0"/>
                <a:cs typeface="Times New Roman" panose="02020603050405020304" pitchFamily="18" charset="0"/>
              </a:rPr>
              <a:t>Může být využita jako prognóza tržního potenciálu země (zejména v krátkém období)</a:t>
            </a:r>
          </a:p>
          <a:p>
            <a:endParaRPr lang="cs-CZ" sz="2000" dirty="0"/>
          </a:p>
        </p:txBody>
      </p:sp>
      <p:sp>
        <p:nvSpPr>
          <p:cNvPr id="6" name="Nadpis 5"/>
          <p:cNvSpPr>
            <a:spLocks noGrp="1"/>
          </p:cNvSpPr>
          <p:nvPr>
            <p:ph type="title"/>
          </p:nvPr>
        </p:nvSpPr>
        <p:spPr>
          <a:xfrm>
            <a:off x="179512" y="195486"/>
            <a:ext cx="5904656" cy="507703"/>
          </a:xfrm>
        </p:spPr>
        <p:txBody>
          <a:bodyPr/>
          <a:lstStyle/>
          <a:p>
            <a:r>
              <a:rPr lang="cs-CZ" b="1" dirty="0"/>
              <a:t>Význam platební bilance</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2891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Boeing 787 </a:t>
            </a:r>
            <a:r>
              <a:rPr lang="cs-CZ" b="1" dirty="0" err="1"/>
              <a:t>Dreamliner</a:t>
            </a:r>
            <a:endParaRPr lang="cs-CZ" dirty="0"/>
          </a:p>
        </p:txBody>
      </p:sp>
      <p:pic>
        <p:nvPicPr>
          <p:cNvPr id="3" name="Obrázek 2"/>
          <p:cNvPicPr>
            <a:picLocks noChangeAspect="1"/>
          </p:cNvPicPr>
          <p:nvPr/>
        </p:nvPicPr>
        <p:blipFill rotWithShape="1">
          <a:blip r:embed="rId2"/>
          <a:srcRect l="22438" t="17802" r="29525" b="23399"/>
          <a:stretch/>
        </p:blipFill>
        <p:spPr>
          <a:xfrm>
            <a:off x="1403648" y="835452"/>
            <a:ext cx="6256927" cy="4308048"/>
          </a:xfrm>
          <a:prstGeom prst="rect">
            <a:avLst/>
          </a:prstGeom>
        </p:spPr>
      </p:pic>
    </p:spTree>
    <p:extLst>
      <p:ext uri="{BB962C8B-B14F-4D97-AF65-F5344CB8AC3E}">
        <p14:creationId xmlns:p14="http://schemas.microsoft.com/office/powerpoint/2010/main" val="2742754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961" y="1059582"/>
            <a:ext cx="8856984" cy="3672408"/>
          </a:xfrm>
          <a:prstGeom prst="rect">
            <a:avLst/>
          </a:prstGeom>
        </p:spPr>
        <p:txBody>
          <a:bodyPr>
            <a:noAutofit/>
          </a:bodyPr>
          <a:lstStyle/>
          <a:p>
            <a:r>
              <a:rPr lang="cs-CZ" sz="2400" dirty="0">
                <a:solidFill>
                  <a:srgbClr val="307871"/>
                </a:solidFill>
                <a:latin typeface="Times New Roman" panose="02020603050405020304" pitchFamily="18" charset="0"/>
                <a:cs typeface="Times New Roman" panose="02020603050405020304" pitchFamily="18" charset="0"/>
              </a:rPr>
              <a:t>Mezinárodní ekonomické transakce, které jsou započítány a zachyceny v české PB:</a:t>
            </a:r>
          </a:p>
          <a:p>
            <a:pPr lvl="1"/>
            <a:r>
              <a:rPr lang="cs-CZ" sz="1800" dirty="0">
                <a:solidFill>
                  <a:srgbClr val="307871"/>
                </a:solidFill>
                <a:latin typeface="Times New Roman" panose="02020603050405020304" pitchFamily="18" charset="0"/>
                <a:cs typeface="Times New Roman" panose="02020603050405020304" pitchFamily="18" charset="0"/>
              </a:rPr>
              <a:t>Česká dceřiná společnost zahraničního nadnárodního podniku působí jako distributor produktů podniku a prodává zboží na českém trhu</a:t>
            </a:r>
          </a:p>
          <a:p>
            <a:pPr lvl="1"/>
            <a:r>
              <a:rPr lang="cs-CZ" sz="1800" dirty="0">
                <a:solidFill>
                  <a:srgbClr val="307871"/>
                </a:solidFill>
                <a:latin typeface="Times New Roman" panose="02020603050405020304" pitchFamily="18" charset="0"/>
                <a:cs typeface="Times New Roman" panose="02020603050405020304" pitchFamily="18" charset="0"/>
              </a:rPr>
              <a:t>Firma se sídlem v České republice spravuje výstavbu významného vodovodu v zahraničí</a:t>
            </a:r>
          </a:p>
          <a:p>
            <a:pPr lvl="1"/>
            <a:r>
              <a:rPr lang="cs-CZ" sz="1800" dirty="0">
                <a:solidFill>
                  <a:srgbClr val="307871"/>
                </a:solidFill>
                <a:latin typeface="Times New Roman" panose="02020603050405020304" pitchFamily="18" charset="0"/>
                <a:cs typeface="Times New Roman" panose="02020603050405020304" pitchFamily="18" charset="0"/>
              </a:rPr>
              <a:t>Česká dceřiná společnost zahraniční firmy vyplácí zisk (zpravidla distribucí dividend akcionářům) zpět mateřské společnosti v domácí (zahraniční) zemi</a:t>
            </a:r>
          </a:p>
          <a:p>
            <a:pPr lvl="1"/>
            <a:r>
              <a:rPr lang="cs-CZ" sz="1800" dirty="0">
                <a:solidFill>
                  <a:srgbClr val="307871"/>
                </a:solidFill>
                <a:latin typeface="Times New Roman" panose="02020603050405020304" pitchFamily="18" charset="0"/>
                <a:cs typeface="Times New Roman" panose="02020603050405020304" pitchFamily="18" charset="0"/>
              </a:rPr>
              <a:t>Holandský podílový fond nakupuje český dluhopis prostřednictvím investičního makléře v Česku</a:t>
            </a:r>
          </a:p>
        </p:txBody>
      </p:sp>
      <p:sp>
        <p:nvSpPr>
          <p:cNvPr id="6" name="Nadpis 5"/>
          <p:cNvSpPr>
            <a:spLocks noGrp="1"/>
          </p:cNvSpPr>
          <p:nvPr>
            <p:ph type="title"/>
          </p:nvPr>
        </p:nvSpPr>
        <p:spPr>
          <a:xfrm>
            <a:off x="179512" y="195486"/>
            <a:ext cx="5904656" cy="507703"/>
          </a:xfrm>
        </p:spPr>
        <p:txBody>
          <a:bodyPr/>
          <a:lstStyle/>
          <a:p>
            <a:r>
              <a:rPr lang="pl-PL" b="1" dirty="0"/>
              <a:t>Typické transakce zachyceny v PB </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263177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3508" y="1042238"/>
            <a:ext cx="8856984" cy="3672408"/>
          </a:xfrm>
          <a:prstGeom prst="rect">
            <a:avLst/>
          </a:prstGeom>
        </p:spPr>
        <p:txBody>
          <a:bodyPr>
            <a:noAutofit/>
          </a:bodyPr>
          <a:lstStyle/>
          <a:p>
            <a:r>
              <a:rPr lang="cs-CZ" sz="2000" dirty="0">
                <a:solidFill>
                  <a:srgbClr val="307871"/>
                </a:solidFill>
                <a:latin typeface="Times New Roman" panose="02020603050405020304" pitchFamily="18" charset="0"/>
                <a:cs typeface="Times New Roman" panose="02020603050405020304" pitchFamily="18" charset="0"/>
              </a:rPr>
              <a:t>Je sestavována na principech podvojného účetnictví, každá transakce je zaznamenána nejméně dvěma záznamy stejné hodnoty, nejprve jako příjem (kredit) a druhý krát jako výdej (debet)</a:t>
            </a:r>
          </a:p>
          <a:p>
            <a:r>
              <a:rPr lang="cs-CZ" sz="2000" dirty="0">
                <a:solidFill>
                  <a:srgbClr val="307871"/>
                </a:solidFill>
                <a:latin typeface="Times New Roman" panose="02020603050405020304" pitchFamily="18" charset="0"/>
                <a:cs typeface="Times New Roman" panose="02020603050405020304" pitchFamily="18" charset="0"/>
              </a:rPr>
              <a:t>PB musí být vyrovnaná</a:t>
            </a:r>
          </a:p>
          <a:p>
            <a:pPr lvl="1"/>
            <a:r>
              <a:rPr lang="cs-CZ" sz="1600" dirty="0">
                <a:solidFill>
                  <a:srgbClr val="307871"/>
                </a:solidFill>
                <a:latin typeface="Times New Roman" panose="02020603050405020304" pitchFamily="18" charset="0"/>
                <a:cs typeface="Times New Roman" panose="02020603050405020304" pitchFamily="18" charset="0"/>
              </a:rPr>
              <a:t>Pokud se započítají všechny transakce a započítají se správně, PB nemůže být v nerovnováze </a:t>
            </a:r>
          </a:p>
          <a:p>
            <a:pPr lvl="1"/>
            <a:r>
              <a:rPr lang="cs-CZ" sz="1600" dirty="0">
                <a:solidFill>
                  <a:srgbClr val="307871"/>
                </a:solidFill>
                <a:latin typeface="Times New Roman" panose="02020603050405020304" pitchFamily="18" charset="0"/>
                <a:cs typeface="Times New Roman" panose="02020603050405020304" pitchFamily="18" charset="0"/>
              </a:rPr>
              <a:t>Je nesprávné konstatovat, že PB je v nerovnováze</a:t>
            </a:r>
          </a:p>
          <a:p>
            <a:r>
              <a:rPr lang="cs-CZ" sz="2000" dirty="0">
                <a:solidFill>
                  <a:srgbClr val="307871"/>
                </a:solidFill>
                <a:latin typeface="Times New Roman" panose="02020603050405020304" pitchFamily="18" charset="0"/>
                <a:cs typeface="Times New Roman" panose="02020603050405020304" pitchFamily="18" charset="0"/>
              </a:rPr>
              <a:t>PB zaznamenává pouze ty transakce, které se uskutečňují mezi rezidenty a nerezidenty</a:t>
            </a:r>
          </a:p>
          <a:p>
            <a:pPr lvl="1"/>
            <a:r>
              <a:rPr lang="cs-CZ" sz="1600" dirty="0">
                <a:solidFill>
                  <a:srgbClr val="307871"/>
                </a:solidFill>
                <a:latin typeface="Times New Roman" panose="02020603050405020304" pitchFamily="18" charset="0"/>
                <a:cs typeface="Times New Roman" panose="02020603050405020304" pitchFamily="18" charset="0"/>
              </a:rPr>
              <a:t>Pro určení rezidentství je rozhodující ekonomický zájem účastníků transakce</a:t>
            </a:r>
          </a:p>
        </p:txBody>
      </p:sp>
      <p:sp>
        <p:nvSpPr>
          <p:cNvPr id="6" name="Nadpis 5"/>
          <p:cNvSpPr>
            <a:spLocks noGrp="1"/>
          </p:cNvSpPr>
          <p:nvPr>
            <p:ph type="title"/>
          </p:nvPr>
        </p:nvSpPr>
        <p:spPr>
          <a:xfrm>
            <a:off x="179512" y="195486"/>
            <a:ext cx="5904656" cy="507703"/>
          </a:xfrm>
        </p:spPr>
        <p:txBody>
          <a:bodyPr/>
          <a:lstStyle/>
          <a:p>
            <a:r>
              <a:rPr lang="cs-CZ" b="1" dirty="0"/>
              <a:t>Principy sestavování platební bilance (1)</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53924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solidFill>
                <a:srgbClr val="307871"/>
              </a:solidFill>
              <a:latin typeface="Times New Roman" panose="02020603050405020304" pitchFamily="18" charset="0"/>
              <a:cs typeface="Times New Roman" panose="02020603050405020304" pitchFamily="18" charset="0"/>
            </a:endParaRPr>
          </a:p>
          <a:p>
            <a:r>
              <a:rPr lang="cs-CZ" sz="2000" dirty="0">
                <a:solidFill>
                  <a:srgbClr val="307871"/>
                </a:solidFill>
                <a:latin typeface="Times New Roman" panose="02020603050405020304" pitchFamily="18" charset="0"/>
                <a:cs typeface="Times New Roman" panose="02020603050405020304" pitchFamily="18" charset="0"/>
              </a:rPr>
              <a:t>Zaznamenávání toků na akruální bázi, tj. v době, kdy je ekonomická hodnota vytvořena, přeměněna, vyměněna, převedena nebo mizí, v případě pohledávek a závazků při změně vlastnictví</a:t>
            </a:r>
          </a:p>
          <a:p>
            <a:r>
              <a:rPr lang="cs-CZ" sz="2000" dirty="0">
                <a:solidFill>
                  <a:srgbClr val="307871"/>
                </a:solidFill>
                <a:latin typeface="Times New Roman" panose="02020603050405020304" pitchFamily="18" charset="0"/>
                <a:cs typeface="Times New Roman" panose="02020603050405020304" pitchFamily="18" charset="0"/>
              </a:rPr>
              <a:t>Transakce jsou oceněny tržními cenami</a:t>
            </a:r>
          </a:p>
          <a:p>
            <a:r>
              <a:rPr lang="cs-CZ" sz="2000" dirty="0">
                <a:solidFill>
                  <a:srgbClr val="307871"/>
                </a:solidFill>
                <a:latin typeface="Times New Roman" panose="02020603050405020304" pitchFamily="18" charset="0"/>
                <a:cs typeface="Times New Roman" panose="02020603050405020304" pitchFamily="18" charset="0"/>
              </a:rPr>
              <a:t>Změny, které nepředstavují transakce (např. vliv fluktuace devizového kurzu, kolísání cen apod.), nejsou zaznamenávány v platební bilanci</a:t>
            </a:r>
          </a:p>
          <a:p>
            <a:r>
              <a:rPr lang="cs-CZ" sz="2000" dirty="0">
                <a:solidFill>
                  <a:srgbClr val="307871"/>
                </a:solidFill>
                <a:latin typeface="Times New Roman" panose="02020603050405020304" pitchFamily="18" charset="0"/>
                <a:cs typeface="Times New Roman" panose="02020603050405020304" pitchFamily="18" charset="0"/>
              </a:rPr>
              <a:t>Transakce prováděné v cizích měnách jsou přepočítávány na domácí měnu kurzem platným v době transakce nebo průměrným devizovým kurzem za vykazované období</a:t>
            </a:r>
          </a:p>
        </p:txBody>
      </p:sp>
      <p:sp>
        <p:nvSpPr>
          <p:cNvPr id="6" name="Nadpis 5"/>
          <p:cNvSpPr>
            <a:spLocks noGrp="1"/>
          </p:cNvSpPr>
          <p:nvPr>
            <p:ph type="title"/>
          </p:nvPr>
        </p:nvSpPr>
        <p:spPr>
          <a:xfrm>
            <a:off x="179512" y="195486"/>
            <a:ext cx="5904656" cy="507703"/>
          </a:xfrm>
        </p:spPr>
        <p:txBody>
          <a:bodyPr/>
          <a:lstStyle/>
          <a:p>
            <a:r>
              <a:rPr lang="cs-CZ" b="1" dirty="0"/>
              <a:t>Principy sestavování platební bilance (2)</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193824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cs-CZ" b="1" dirty="0"/>
              <a:t>Srovnání „staré“ a „nové“ struktury PB </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graphicFrame>
        <p:nvGraphicFramePr>
          <p:cNvPr id="7" name="Zástupný symbol pro obsah 1"/>
          <p:cNvGraphicFramePr>
            <a:graphicFrameLocks/>
          </p:cNvGraphicFramePr>
          <p:nvPr>
            <p:extLst>
              <p:ext uri="{D42A27DB-BD31-4B8C-83A1-F6EECF244321}">
                <p14:modId xmlns:p14="http://schemas.microsoft.com/office/powerpoint/2010/main" val="3813423132"/>
              </p:ext>
            </p:extLst>
          </p:nvPr>
        </p:nvGraphicFramePr>
        <p:xfrm>
          <a:off x="179511" y="648610"/>
          <a:ext cx="7992888" cy="3963604"/>
        </p:xfrm>
        <a:graphic>
          <a:graphicData uri="http://schemas.openxmlformats.org/drawingml/2006/table">
            <a:tbl>
              <a:tblPr firstRow="1" firstCol="1" bandRow="1"/>
              <a:tblGrid>
                <a:gridCol w="3651683">
                  <a:extLst>
                    <a:ext uri="{9D8B030D-6E8A-4147-A177-3AD203B41FA5}">
                      <a16:colId xmlns:a16="http://schemas.microsoft.com/office/drawing/2014/main" val="20000"/>
                    </a:ext>
                  </a:extLst>
                </a:gridCol>
                <a:gridCol w="4341205">
                  <a:extLst>
                    <a:ext uri="{9D8B030D-6E8A-4147-A177-3AD203B41FA5}">
                      <a16:colId xmlns:a16="http://schemas.microsoft.com/office/drawing/2014/main" val="20001"/>
                    </a:ext>
                  </a:extLst>
                </a:gridCol>
              </a:tblGrid>
              <a:tr h="364388">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nSpc>
                          <a:spcPct val="115000"/>
                        </a:lnSpc>
                        <a:spcAft>
                          <a:spcPts val="0"/>
                        </a:spcAft>
                      </a:pPr>
                      <a:r>
                        <a:rPr lang="cs-CZ" sz="1400" dirty="0">
                          <a:effectLst/>
                        </a:rPr>
                        <a:t>Platební bilance podle BPM5</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nSpc>
                          <a:spcPct val="115000"/>
                        </a:lnSpc>
                        <a:spcAft>
                          <a:spcPts val="0"/>
                        </a:spcAft>
                      </a:pPr>
                      <a:r>
                        <a:rPr lang="cs-CZ" sz="1400">
                          <a:effectLst/>
                        </a:rPr>
                        <a:t>Platební bilance podle BPM6</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solidFill>
                  </a:tcPr>
                </a:tc>
                <a:extLst>
                  <a:ext uri="{0D108BD9-81ED-4DB2-BD59-A6C34878D82A}">
                    <a16:rowId xmlns:a16="http://schemas.microsoft.com/office/drawing/2014/main" val="10000"/>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1. Běžný účet</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1. Běžný účet</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01"/>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Obchodní bilance (zboží)</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dirty="0">
                          <a:effectLst/>
                        </a:rPr>
                        <a:t>    Obchodní bilance (zboží)</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Bilance služeb</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Bilance služeb</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03"/>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Bilance výnosů</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Primární výnosy</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Běžné převody</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Sekundární výnosy</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05"/>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2. Kapitálový účet</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2. Kapitálový účet</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252378">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3. Finanční účet </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3. Finanční účet (včetně devizových rezerv)</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07"/>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Přímé investice</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Přímé investice</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Portfoliové investice </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Portfoliové investice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09"/>
                  </a:ext>
                </a:extLst>
              </a:tr>
              <a:tr h="261358">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Finanční deriváty </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Finanční deriváty a zaměstnanecké opce na akcie</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0"/>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Ostatní investice</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Ostatní investice</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11"/>
                  </a:ext>
                </a:extLst>
              </a:tr>
              <a:tr h="226686">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4. Saldo chyb a opomenutí</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Rezervní aktiva (dříve devizové rezervy)</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2"/>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4.3 Čisté půjčky (+) / čisté výpůjčky (-) (bilance BÚ a KÚ)</a:t>
                      </a: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13"/>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4.4 Čisté půjčky (+) / čisté výpůjčky (-) (bilance FÚ)</a:t>
                      </a: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4"/>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5. Devizové rezervy</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dirty="0">
                          <a:effectLst/>
                        </a:rPr>
                        <a:t>4. 5 Čisté chyby a opomenutí</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238537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pPr>
              <a:buClr>
                <a:srgbClr val="307871"/>
              </a:buClr>
            </a:pPr>
            <a:endParaRPr lang="cs-CZ" sz="2000"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graphicFrame>
        <p:nvGraphicFramePr>
          <p:cNvPr id="18" name="Table 5"/>
          <p:cNvGraphicFramePr>
            <a:graphicFrameLocks noGrp="1"/>
          </p:cNvGraphicFramePr>
          <p:nvPr>
            <p:extLst>
              <p:ext uri="{D42A27DB-BD31-4B8C-83A1-F6EECF244321}">
                <p14:modId xmlns:p14="http://schemas.microsoft.com/office/powerpoint/2010/main" val="798271563"/>
              </p:ext>
            </p:extLst>
          </p:nvPr>
        </p:nvGraphicFramePr>
        <p:xfrm>
          <a:off x="107504" y="385370"/>
          <a:ext cx="9036496" cy="4450080"/>
        </p:xfrm>
        <a:graphic>
          <a:graphicData uri="http://schemas.openxmlformats.org/drawingml/2006/table">
            <a:tbl>
              <a:tblPr firstRow="1" bandRow="1">
                <a:tableStyleId>{17292A2E-F333-43FB-9621-5CBBE7FDCDCB}</a:tableStyleId>
              </a:tblPr>
              <a:tblGrid>
                <a:gridCol w="4518248">
                  <a:extLst>
                    <a:ext uri="{9D8B030D-6E8A-4147-A177-3AD203B41FA5}">
                      <a16:colId xmlns:a16="http://schemas.microsoft.com/office/drawing/2014/main" val="20000"/>
                    </a:ext>
                  </a:extLst>
                </a:gridCol>
                <a:gridCol w="4518248">
                  <a:extLst>
                    <a:ext uri="{9D8B030D-6E8A-4147-A177-3AD203B41FA5}">
                      <a16:colId xmlns:a16="http://schemas.microsoft.com/office/drawing/2014/main" val="20001"/>
                    </a:ext>
                  </a:extLst>
                </a:gridCol>
              </a:tblGrid>
              <a:tr h="277967">
                <a:tc>
                  <a:txBody>
                    <a:bodyPr/>
                    <a:lstStyle/>
                    <a:p>
                      <a:pPr algn="ctr"/>
                      <a:r>
                        <a:rPr lang="cs-CZ" sz="1400" noProof="0" dirty="0"/>
                        <a:t>NOVÁ</a:t>
                      </a:r>
                      <a:r>
                        <a:rPr lang="cs-CZ" sz="1400" baseline="0" noProof="0" dirty="0"/>
                        <a:t> STRUKTURA </a:t>
                      </a:r>
                      <a:r>
                        <a:rPr lang="cs-CZ" sz="1400" u="sng" baseline="0" noProof="0" dirty="0"/>
                        <a:t>BÚ</a:t>
                      </a:r>
                      <a:endParaRPr lang="cs-CZ" sz="1400" u="sng" noProof="0" dirty="0"/>
                    </a:p>
                  </a:txBody>
                  <a:tcPr>
                    <a:solidFill>
                      <a:schemeClr val="tx1"/>
                    </a:solidFill>
                  </a:tcPr>
                </a:tc>
                <a:tc>
                  <a:txBody>
                    <a:bodyPr/>
                    <a:lstStyle/>
                    <a:p>
                      <a:pPr algn="ctr"/>
                      <a:r>
                        <a:rPr lang="cs-CZ" sz="1400" noProof="0" dirty="0"/>
                        <a:t>NOVÁ STRUKTURA </a:t>
                      </a:r>
                      <a:r>
                        <a:rPr lang="cs-CZ" sz="1400" u="sng" noProof="0" dirty="0"/>
                        <a:t>KÚ</a:t>
                      </a:r>
                      <a:r>
                        <a:rPr lang="cs-CZ" sz="1400" baseline="0" noProof="0" dirty="0"/>
                        <a:t> A </a:t>
                      </a:r>
                      <a:r>
                        <a:rPr lang="cs-CZ" sz="1400" u="sng" noProof="0" dirty="0"/>
                        <a:t>FÚ</a:t>
                      </a:r>
                    </a:p>
                  </a:txBody>
                  <a:tcPr>
                    <a:solidFill>
                      <a:schemeClr val="tx1"/>
                    </a:solidFill>
                  </a:tcPr>
                </a:tc>
                <a:extLst>
                  <a:ext uri="{0D108BD9-81ED-4DB2-BD59-A6C34878D82A}">
                    <a16:rowId xmlns:a16="http://schemas.microsoft.com/office/drawing/2014/main" val="10000"/>
                  </a:ext>
                </a:extLst>
              </a:tr>
              <a:tr h="3061753">
                <a:tc>
                  <a:txBody>
                    <a:bodyPr/>
                    <a:lstStyle/>
                    <a:p>
                      <a:pPr marL="285750" indent="-285750">
                        <a:buFont typeface="Arial"/>
                        <a:buChar char="•"/>
                      </a:pPr>
                      <a:r>
                        <a:rPr lang="cs-CZ" sz="1400" b="1" noProof="0" dirty="0"/>
                        <a:t>Obchodní bilance:</a:t>
                      </a:r>
                    </a:p>
                    <a:p>
                      <a:pPr marL="742950" lvl="1" indent="-285750">
                        <a:buFont typeface="Arial"/>
                        <a:buChar char="•"/>
                      </a:pPr>
                      <a:r>
                        <a:rPr lang="cs-CZ" sz="1400" noProof="0" dirty="0"/>
                        <a:t>Export a</a:t>
                      </a:r>
                      <a:r>
                        <a:rPr lang="cs-CZ" sz="1400" baseline="0" noProof="0" dirty="0"/>
                        <a:t> import zboží,</a:t>
                      </a:r>
                    </a:p>
                    <a:p>
                      <a:pPr marL="742950" lvl="1" indent="-285750">
                        <a:buFont typeface="Arial"/>
                        <a:buChar char="•"/>
                      </a:pPr>
                      <a:r>
                        <a:rPr lang="cs-CZ" sz="1400" i="1" noProof="0" dirty="0">
                          <a:solidFill>
                            <a:srgbClr val="FF0000"/>
                          </a:solidFill>
                        </a:rPr>
                        <a:t>Re-exporty,</a:t>
                      </a:r>
                    </a:p>
                    <a:p>
                      <a:pPr marL="742950" lvl="1" indent="-285750">
                        <a:buFont typeface="Arial"/>
                        <a:buChar char="•"/>
                      </a:pPr>
                      <a:r>
                        <a:rPr lang="cs-CZ" sz="1400" i="1" noProof="0" dirty="0" err="1">
                          <a:solidFill>
                            <a:srgbClr val="FF0000"/>
                          </a:solidFill>
                        </a:rPr>
                        <a:t>Merchantingové</a:t>
                      </a:r>
                      <a:r>
                        <a:rPr lang="cs-CZ" sz="1400" i="1" noProof="0" dirty="0">
                          <a:solidFill>
                            <a:srgbClr val="FF0000"/>
                          </a:solidFill>
                        </a:rPr>
                        <a:t> obchody.</a:t>
                      </a:r>
                    </a:p>
                    <a:p>
                      <a:pPr marL="285750" indent="-285750">
                        <a:buFont typeface="Arial"/>
                        <a:buChar char="•"/>
                      </a:pPr>
                      <a:r>
                        <a:rPr lang="cs-CZ" sz="1400" b="1" noProof="0" dirty="0"/>
                        <a:t>Bilance služeb:</a:t>
                      </a:r>
                    </a:p>
                    <a:p>
                      <a:pPr marL="742950" lvl="1" indent="-285750">
                        <a:buFont typeface="Arial"/>
                        <a:buChar char="•"/>
                      </a:pPr>
                      <a:r>
                        <a:rPr lang="cs-CZ" sz="1400" noProof="0" dirty="0"/>
                        <a:t>Služby dle EBOPS</a:t>
                      </a:r>
                      <a:r>
                        <a:rPr lang="cs-CZ" sz="1400" baseline="0" noProof="0" dirty="0"/>
                        <a:t> 2010,</a:t>
                      </a:r>
                    </a:p>
                    <a:p>
                      <a:pPr marL="742950" lvl="1" indent="-285750">
                        <a:buFont typeface="Arial"/>
                        <a:buChar char="•"/>
                      </a:pPr>
                      <a:r>
                        <a:rPr lang="cs-CZ" sz="1400" i="1" noProof="0" dirty="0">
                          <a:solidFill>
                            <a:srgbClr val="FF0000"/>
                          </a:solidFill>
                        </a:rPr>
                        <a:t>Zušlechťovací styk (nově služba)</a:t>
                      </a:r>
                      <a:r>
                        <a:rPr lang="cs-CZ" sz="1400" baseline="0" noProof="0" dirty="0"/>
                        <a:t>.</a:t>
                      </a:r>
                      <a:endParaRPr lang="cs-CZ" sz="1400" noProof="0" dirty="0"/>
                    </a:p>
                    <a:p>
                      <a:pPr marL="285750" indent="-285750">
                        <a:buFont typeface="Arial"/>
                        <a:buChar char="•"/>
                      </a:pPr>
                      <a:r>
                        <a:rPr lang="cs-CZ" sz="1400" b="1" i="1" noProof="0" dirty="0">
                          <a:solidFill>
                            <a:srgbClr val="FF0000"/>
                          </a:solidFill>
                        </a:rPr>
                        <a:t>Bilance prvotních důchodů (=VF):</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cs-CZ" sz="1400" i="1" noProof="0" dirty="0"/>
                        <a:t>Náhrady zaměstnancům,</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cs-CZ" sz="1400" i="1" noProof="0" dirty="0"/>
                        <a:t>Úroky,</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cs-CZ" sz="1400" i="1" noProof="0" dirty="0"/>
                        <a:t>Zisky společností,</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cs-CZ" sz="1400" i="1" noProof="0" dirty="0"/>
                        <a:t>Reinvestované zisky,</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cs-CZ" sz="1400" i="1" noProof="0" dirty="0"/>
                        <a:t>Renta.</a:t>
                      </a:r>
                    </a:p>
                    <a:p>
                      <a:pPr marL="285750" indent="-285750">
                        <a:buFont typeface="Arial"/>
                        <a:buChar char="•"/>
                      </a:pPr>
                      <a:r>
                        <a:rPr lang="cs-CZ" sz="1400" b="1" i="1" noProof="0" dirty="0">
                          <a:solidFill>
                            <a:srgbClr val="FF0000"/>
                          </a:solidFill>
                        </a:rPr>
                        <a:t>Bilance druhotných důchodů (=transfery):</a:t>
                      </a:r>
                    </a:p>
                    <a:p>
                      <a:pPr marL="742950" lvl="1" indent="-285750">
                        <a:buFont typeface="Arial"/>
                        <a:buChar char="•"/>
                      </a:pPr>
                      <a:r>
                        <a:rPr lang="cs-CZ" sz="1400" i="1" noProof="0" dirty="0"/>
                        <a:t>Daně z</a:t>
                      </a:r>
                      <a:r>
                        <a:rPr lang="cs-CZ" sz="1400" i="1" baseline="0" noProof="0" dirty="0"/>
                        <a:t> příjmu, bohatství atd.,</a:t>
                      </a:r>
                      <a:endParaRPr lang="cs-CZ" sz="1400" i="1" noProof="0" dirty="0"/>
                    </a:p>
                    <a:p>
                      <a:pPr marL="742950" lvl="1" indent="-285750">
                        <a:buFont typeface="Arial"/>
                        <a:buChar char="•"/>
                      </a:pPr>
                      <a:r>
                        <a:rPr lang="cs-CZ" sz="1400" i="1" noProof="0" dirty="0"/>
                        <a:t>Některé pojistné prémie,</a:t>
                      </a:r>
                    </a:p>
                    <a:p>
                      <a:pPr marL="742950" lvl="1" indent="-285750">
                        <a:buFont typeface="Arial"/>
                        <a:buChar char="•"/>
                      </a:pPr>
                      <a:r>
                        <a:rPr lang="cs-CZ" sz="1400" i="1" noProof="0" dirty="0"/>
                        <a:t>Současná</a:t>
                      </a:r>
                      <a:r>
                        <a:rPr lang="cs-CZ" sz="1400" i="1" baseline="0" noProof="0" dirty="0"/>
                        <a:t> mezinárodní spolupráce,</a:t>
                      </a:r>
                    </a:p>
                    <a:p>
                      <a:pPr marL="742950" lvl="1" indent="-285750">
                        <a:buFont typeface="Arial"/>
                        <a:buChar char="•"/>
                      </a:pPr>
                      <a:r>
                        <a:rPr lang="cs-CZ" sz="1400" i="1" baseline="0" noProof="0" dirty="0"/>
                        <a:t>Ostatní běžné transfery,</a:t>
                      </a:r>
                    </a:p>
                    <a:p>
                      <a:pPr marL="742950" lvl="1" indent="-285750">
                        <a:buFont typeface="Arial"/>
                        <a:buChar char="•"/>
                      </a:pPr>
                      <a:r>
                        <a:rPr lang="cs-CZ" sz="1400" i="1" baseline="0" noProof="0" dirty="0"/>
                        <a:t>Korekce související s penzemi.</a:t>
                      </a:r>
                      <a:endParaRPr lang="cs-CZ" sz="1400" i="1" noProof="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cs-CZ" sz="1400" b="1" noProof="0" dirty="0"/>
                        <a:t>Kapitálový účet:</a:t>
                      </a:r>
                    </a:p>
                    <a:p>
                      <a:pPr marL="742950" lvl="1" indent="-285750">
                        <a:buFont typeface="Arial"/>
                        <a:buChar char="•"/>
                      </a:pPr>
                      <a:r>
                        <a:rPr lang="cs-CZ" sz="1400" noProof="0" dirty="0">
                          <a:solidFill>
                            <a:srgbClr val="FF0000"/>
                          </a:solidFill>
                        </a:rPr>
                        <a:t>Pořízení</a:t>
                      </a:r>
                      <a:r>
                        <a:rPr lang="cs-CZ" sz="1400" baseline="0" noProof="0" dirty="0">
                          <a:solidFill>
                            <a:srgbClr val="FF0000"/>
                          </a:solidFill>
                        </a:rPr>
                        <a:t> / prodej nevýrobních nefinančních aktiv:</a:t>
                      </a:r>
                    </a:p>
                    <a:p>
                      <a:pPr marL="1200150" lvl="2" indent="-285750">
                        <a:buFont typeface="Arial"/>
                        <a:buChar char="•"/>
                      </a:pPr>
                      <a:r>
                        <a:rPr lang="cs-CZ" sz="1200" i="1" baseline="0" noProof="0" dirty="0"/>
                        <a:t>Přírodní zdroje,</a:t>
                      </a:r>
                    </a:p>
                    <a:p>
                      <a:pPr marL="1200150" lvl="2" indent="-285750">
                        <a:buFont typeface="Arial"/>
                        <a:buChar char="•"/>
                      </a:pPr>
                      <a:r>
                        <a:rPr lang="cs-CZ" sz="1200" i="1" baseline="0" noProof="0" dirty="0"/>
                        <a:t>Smlouvy, leasing a licence,</a:t>
                      </a:r>
                    </a:p>
                    <a:p>
                      <a:pPr marL="1200150" lvl="2" indent="-285750">
                        <a:buFont typeface="Arial"/>
                        <a:buChar char="•"/>
                      </a:pPr>
                      <a:r>
                        <a:rPr lang="cs-CZ" sz="1200" i="1" noProof="0" dirty="0"/>
                        <a:t>Nehmotná</a:t>
                      </a:r>
                      <a:r>
                        <a:rPr lang="cs-CZ" sz="1200" i="1" baseline="0" noProof="0" dirty="0"/>
                        <a:t> aktiva (goodwill, loga...).</a:t>
                      </a:r>
                    </a:p>
                    <a:p>
                      <a:pPr marL="742950" lvl="1" indent="-285750">
                        <a:buFont typeface="Arial"/>
                        <a:buChar char="•"/>
                      </a:pPr>
                      <a:r>
                        <a:rPr lang="cs-CZ" sz="1400" baseline="0" noProof="0" dirty="0"/>
                        <a:t>Kapitálové transfery:</a:t>
                      </a:r>
                    </a:p>
                    <a:p>
                      <a:pPr marL="1200150" lvl="2" indent="-285750">
                        <a:buFont typeface="Arial"/>
                        <a:buChar char="•"/>
                      </a:pPr>
                      <a:r>
                        <a:rPr lang="cs-CZ" sz="1400" i="1" kern="1200" baseline="0" noProof="0" dirty="0"/>
                        <a:t>Odpuštění dluhů,</a:t>
                      </a:r>
                    </a:p>
                    <a:p>
                      <a:pPr marL="1200150" lvl="2" indent="-285750">
                        <a:buFont typeface="Arial"/>
                        <a:buChar char="•"/>
                      </a:pPr>
                      <a:r>
                        <a:rPr lang="cs-CZ" sz="1400" i="1" kern="1200" baseline="0" noProof="0" dirty="0"/>
                        <a:t>Některá pojistná plnění,</a:t>
                      </a:r>
                    </a:p>
                    <a:p>
                      <a:pPr marL="1200150" lvl="2" indent="-285750">
                        <a:buFont typeface="Arial"/>
                        <a:buChar char="•"/>
                      </a:pPr>
                      <a:r>
                        <a:rPr lang="cs-CZ" sz="1400" i="1" kern="1200" baseline="0" noProof="0" dirty="0"/>
                        <a:t>Investiční a jiné granty,</a:t>
                      </a:r>
                    </a:p>
                    <a:p>
                      <a:pPr marL="1200150" lvl="2" indent="-285750">
                        <a:buFont typeface="Arial"/>
                        <a:buChar char="•"/>
                      </a:pPr>
                      <a:r>
                        <a:rPr lang="cs-CZ" sz="1400" i="1" kern="1200" baseline="0" noProof="0" dirty="0"/>
                        <a:t>Vybrané daně atd.</a:t>
                      </a:r>
                      <a:endParaRPr lang="cs-CZ" sz="1400" i="1" noProof="0" dirty="0"/>
                    </a:p>
                    <a:p>
                      <a:pPr marL="0" indent="0">
                        <a:buFont typeface="Arial"/>
                        <a:buNone/>
                      </a:pPr>
                      <a:endParaRPr lang="cs-CZ" sz="1400" noProof="0" dirty="0"/>
                    </a:p>
                    <a:p>
                      <a:pPr marL="285750" indent="-285750">
                        <a:buFont typeface="Arial"/>
                        <a:buChar char="•"/>
                      </a:pPr>
                      <a:r>
                        <a:rPr lang="cs-CZ" sz="1400" b="1" noProof="0" dirty="0"/>
                        <a:t>Finanční účet:</a:t>
                      </a:r>
                    </a:p>
                    <a:p>
                      <a:pPr marL="742950" lvl="1" indent="-285750">
                        <a:buFont typeface="Arial"/>
                        <a:buChar char="•"/>
                      </a:pPr>
                      <a:r>
                        <a:rPr lang="cs-CZ" sz="1400" noProof="0" dirty="0"/>
                        <a:t>Přímé</a:t>
                      </a:r>
                      <a:r>
                        <a:rPr lang="cs-CZ" sz="1400" baseline="0" noProof="0" dirty="0"/>
                        <a:t> zahraniční investice,</a:t>
                      </a:r>
                      <a:endParaRPr lang="cs-CZ" sz="1400" noProof="0" dirty="0"/>
                    </a:p>
                    <a:p>
                      <a:pPr marL="742950" lvl="1" indent="-285750">
                        <a:buFont typeface="Arial"/>
                        <a:buChar char="•"/>
                      </a:pPr>
                      <a:r>
                        <a:rPr lang="cs-CZ" sz="1400" noProof="0" dirty="0"/>
                        <a:t>Portfoliové</a:t>
                      </a:r>
                      <a:r>
                        <a:rPr lang="cs-CZ" sz="1400" baseline="0" noProof="0" dirty="0"/>
                        <a:t> investice,</a:t>
                      </a:r>
                      <a:endParaRPr lang="cs-CZ" sz="1400" noProof="0" dirty="0"/>
                    </a:p>
                    <a:p>
                      <a:pPr marL="742950" lvl="1" indent="-285750">
                        <a:buFont typeface="Arial"/>
                        <a:buChar char="•"/>
                      </a:pPr>
                      <a:r>
                        <a:rPr lang="cs-CZ" sz="1400" noProof="0" dirty="0"/>
                        <a:t>Finanční deriváty</a:t>
                      </a:r>
                      <a:r>
                        <a:rPr lang="cs-CZ" sz="1400" baseline="0" noProof="0" dirty="0"/>
                        <a:t> (mimo rezervy),</a:t>
                      </a:r>
                      <a:endParaRPr lang="cs-CZ" sz="1400" noProof="0" dirty="0"/>
                    </a:p>
                    <a:p>
                      <a:pPr marL="742950" lvl="1" indent="-285750">
                        <a:buFont typeface="Arial"/>
                        <a:buChar char="•"/>
                      </a:pPr>
                      <a:r>
                        <a:rPr lang="cs-CZ" sz="1400" noProof="0" dirty="0"/>
                        <a:t>Ostatní</a:t>
                      </a:r>
                      <a:r>
                        <a:rPr lang="cs-CZ" sz="1400" baseline="0" noProof="0" dirty="0"/>
                        <a:t> investice,</a:t>
                      </a:r>
                      <a:endParaRPr lang="cs-CZ" sz="1400" noProof="0" dirty="0"/>
                    </a:p>
                    <a:p>
                      <a:pPr marL="742950" lvl="1" indent="-285750">
                        <a:buFont typeface="Arial"/>
                        <a:buChar char="•"/>
                      </a:pPr>
                      <a:r>
                        <a:rPr lang="cs-CZ" sz="1400" i="1" noProof="0" dirty="0">
                          <a:solidFill>
                            <a:srgbClr val="FF0000"/>
                          </a:solidFill>
                        </a:rPr>
                        <a:t>Rezervní aktiva</a:t>
                      </a:r>
                      <a:r>
                        <a:rPr lang="cs-CZ" sz="1400" i="1" noProof="0" dirty="0"/>
                        <a:t> (devizové rezervy nově</a:t>
                      </a:r>
                      <a:r>
                        <a:rPr lang="cs-CZ" sz="1400" i="1" baseline="0" noProof="0" dirty="0"/>
                        <a:t> </a:t>
                      </a:r>
                      <a:r>
                        <a:rPr lang="cs-CZ" sz="1400" i="1" noProof="0" dirty="0"/>
                        <a:t>na</a:t>
                      </a:r>
                      <a:r>
                        <a:rPr lang="cs-CZ" sz="1400" i="1" baseline="0" noProof="0" dirty="0"/>
                        <a:t> FÚ).</a:t>
                      </a:r>
                      <a:endParaRPr lang="cs-CZ" sz="1400" i="1" noProof="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6659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3508" y="1203598"/>
            <a:ext cx="8856984" cy="3672408"/>
          </a:xfrm>
          <a:prstGeom prst="rect">
            <a:avLst/>
          </a:prstGeom>
        </p:spPr>
        <p:txBody>
          <a:bodyPr>
            <a:noAutofit/>
          </a:bodyPr>
          <a:lstStyle/>
          <a:p>
            <a:r>
              <a:rPr lang="cs-CZ" sz="1800" dirty="0">
                <a:solidFill>
                  <a:srgbClr val="307871"/>
                </a:solidFill>
                <a:latin typeface="Times New Roman" panose="02020603050405020304" pitchFamily="18" charset="0"/>
                <a:cs typeface="Times New Roman" panose="02020603050405020304" pitchFamily="18" charset="0"/>
              </a:rPr>
              <a:t>Na běžném účtu jsou evidovány toky zboží, služeb, primárního a sekundárního důchodu mezi rezidenty a nerezidenty dané země</a:t>
            </a:r>
          </a:p>
          <a:p>
            <a:r>
              <a:rPr lang="cs-CZ" sz="1800" dirty="0">
                <a:solidFill>
                  <a:srgbClr val="307871"/>
                </a:solidFill>
                <a:latin typeface="Times New Roman" panose="02020603050405020304" pitchFamily="18" charset="0"/>
                <a:cs typeface="Times New Roman" panose="02020603050405020304" pitchFamily="18" charset="0"/>
              </a:rPr>
              <a:t>Na běžném účtu obvykle dominuje bilance zboží a služeb a zejména obchodní bilance (zboží)</a:t>
            </a:r>
          </a:p>
          <a:p>
            <a:r>
              <a:rPr lang="cs-CZ" sz="1800" dirty="0">
                <a:solidFill>
                  <a:srgbClr val="307871"/>
                </a:solidFill>
                <a:latin typeface="Times New Roman" panose="02020603050405020304" pitchFamily="18" charset="0"/>
                <a:cs typeface="Times New Roman" panose="02020603050405020304" pitchFamily="18" charset="0"/>
              </a:rPr>
              <a:t>Účet primárních důchodů představuje částky, které jsou splatné a mohou být získány výměnou za dočasné poskytnutí jinému subjektu finančních zdrojů, pracovních sil nebo neprodukovaných nefinančních aktiv</a:t>
            </a:r>
          </a:p>
          <a:p>
            <a:r>
              <a:rPr lang="cs-CZ" sz="1800" dirty="0">
                <a:solidFill>
                  <a:srgbClr val="307871"/>
                </a:solidFill>
                <a:latin typeface="Times New Roman" panose="02020603050405020304" pitchFamily="18" charset="0"/>
                <a:cs typeface="Times New Roman" panose="02020603050405020304" pitchFamily="18" charset="0"/>
              </a:rPr>
              <a:t>Účet sekundárních důchodů eviduje přerozdělování příjmů z jedné ekonomiky do druhé</a:t>
            </a:r>
          </a:p>
          <a:p>
            <a:pPr lvl="1"/>
            <a:r>
              <a:rPr lang="cs-CZ" sz="1400" dirty="0">
                <a:solidFill>
                  <a:srgbClr val="307871"/>
                </a:solidFill>
                <a:latin typeface="Times New Roman" panose="02020603050405020304" pitchFamily="18" charset="0"/>
                <a:cs typeface="Times New Roman" panose="02020603050405020304" pitchFamily="18" charset="0"/>
              </a:rPr>
              <a:t>Osobní transfery, rozšíření předchozí koncepce "</a:t>
            </a:r>
            <a:r>
              <a:rPr lang="cs-CZ" sz="1400" dirty="0" err="1">
                <a:solidFill>
                  <a:srgbClr val="307871"/>
                </a:solidFill>
                <a:latin typeface="Times New Roman" panose="02020603050405020304" pitchFamily="18" charset="0"/>
                <a:cs typeface="Times New Roman" panose="02020603050405020304" pitchFamily="18" charset="0"/>
              </a:rPr>
              <a:t>remitence</a:t>
            </a:r>
            <a:r>
              <a:rPr lang="cs-CZ" sz="1400" dirty="0">
                <a:solidFill>
                  <a:srgbClr val="307871"/>
                </a:solidFill>
                <a:latin typeface="Times New Roman" panose="02020603050405020304" pitchFamily="18" charset="0"/>
                <a:cs typeface="Times New Roman" panose="02020603050405020304" pitchFamily="18" charset="0"/>
              </a:rPr>
              <a:t> pracovníků", jsou stále nejdůležitější položkou tohoto účtu</a:t>
            </a:r>
          </a:p>
        </p:txBody>
      </p:sp>
      <p:sp>
        <p:nvSpPr>
          <p:cNvPr id="6" name="Nadpis 5"/>
          <p:cNvSpPr>
            <a:spLocks noGrp="1"/>
          </p:cNvSpPr>
          <p:nvPr>
            <p:ph type="title"/>
          </p:nvPr>
        </p:nvSpPr>
        <p:spPr>
          <a:xfrm>
            <a:off x="179512" y="195486"/>
            <a:ext cx="5904656" cy="507703"/>
          </a:xfrm>
        </p:spPr>
        <p:txBody>
          <a:bodyPr/>
          <a:lstStyle/>
          <a:p>
            <a:r>
              <a:rPr lang="cs-CZ" b="1" dirty="0"/>
              <a:t>Běžný účet</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938139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pPr>
              <a:buClr>
                <a:srgbClr val="307871"/>
              </a:buClr>
            </a:pPr>
            <a:endParaRPr lang="cs-CZ" sz="2000" dirty="0"/>
          </a:p>
        </p:txBody>
      </p:sp>
      <p:sp>
        <p:nvSpPr>
          <p:cNvPr id="6" name="Nadpis 5"/>
          <p:cNvSpPr>
            <a:spLocks noGrp="1"/>
          </p:cNvSpPr>
          <p:nvPr>
            <p:ph type="title"/>
          </p:nvPr>
        </p:nvSpPr>
        <p:spPr>
          <a:xfrm>
            <a:off x="131054" y="267494"/>
            <a:ext cx="6552728" cy="507703"/>
          </a:xfrm>
        </p:spPr>
        <p:txBody>
          <a:bodyPr/>
          <a:lstStyle/>
          <a:p>
            <a:r>
              <a:rPr lang="en-US" b="1" dirty="0" err="1"/>
              <a:t>Nerovnováh</a:t>
            </a:r>
            <a:r>
              <a:rPr lang="cs-CZ" b="1" dirty="0"/>
              <a:t>y</a:t>
            </a:r>
            <a:r>
              <a:rPr lang="en-US" b="1" dirty="0"/>
              <a:t> </a:t>
            </a:r>
            <a:r>
              <a:rPr lang="en-US" b="1" dirty="0" err="1"/>
              <a:t>běžného</a:t>
            </a:r>
            <a:r>
              <a:rPr lang="en-US" b="1" dirty="0"/>
              <a:t> </a:t>
            </a:r>
            <a:r>
              <a:rPr lang="en-US" b="1" dirty="0" err="1"/>
              <a:t>účtu</a:t>
            </a:r>
            <a:r>
              <a:rPr lang="en-US" b="1" dirty="0"/>
              <a:t> (% </a:t>
            </a:r>
            <a:r>
              <a:rPr lang="en-US" b="1" dirty="0" err="1"/>
              <a:t>světového</a:t>
            </a:r>
            <a:r>
              <a:rPr lang="en-US" b="1" dirty="0"/>
              <a:t> HDP)</a:t>
            </a:r>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pic>
        <p:nvPicPr>
          <p:cNvPr id="8" name="Picture 4" descr="https://www.policycenter.ma/ckfinder/userfiles/images/_1(7).png">
            <a:extLst>
              <a:ext uri="{FF2B5EF4-FFF2-40B4-BE49-F238E27FC236}">
                <a16:creationId xmlns:a16="http://schemas.microsoft.com/office/drawing/2014/main" id="{D9B30193-6CB0-4846-9BDC-88ED22A0B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44"/>
          <a:stretch/>
        </p:blipFill>
        <p:spPr bwMode="auto">
          <a:xfrm>
            <a:off x="131054" y="1059582"/>
            <a:ext cx="7992618" cy="359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29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60196A-4A4A-4B92-9011-B3462D12048F}"/>
              </a:ext>
            </a:extLst>
          </p:cNvPr>
          <p:cNvSpPr>
            <a:spLocks noGrp="1"/>
          </p:cNvSpPr>
          <p:nvPr>
            <p:ph type="title"/>
          </p:nvPr>
        </p:nvSpPr>
        <p:spPr/>
        <p:txBody>
          <a:bodyPr/>
          <a:lstStyle/>
          <a:p>
            <a:endParaRPr lang="cs-CZ"/>
          </a:p>
        </p:txBody>
      </p:sp>
      <p:pic>
        <p:nvPicPr>
          <p:cNvPr id="3" name="Obrázek 2">
            <a:extLst>
              <a:ext uri="{FF2B5EF4-FFF2-40B4-BE49-F238E27FC236}">
                <a16:creationId xmlns:a16="http://schemas.microsoft.com/office/drawing/2014/main" id="{53CB72F1-E5D3-4C3B-B8F5-212E05E2C14A}"/>
              </a:ext>
            </a:extLst>
          </p:cNvPr>
          <p:cNvPicPr>
            <a:picLocks noChangeAspect="1"/>
          </p:cNvPicPr>
          <p:nvPr/>
        </p:nvPicPr>
        <p:blipFill>
          <a:blip r:embed="rId2"/>
          <a:stretch>
            <a:fillRect/>
          </a:stretch>
        </p:blipFill>
        <p:spPr>
          <a:xfrm>
            <a:off x="0" y="97033"/>
            <a:ext cx="9144000" cy="4949434"/>
          </a:xfrm>
          <a:prstGeom prst="rect">
            <a:avLst/>
          </a:prstGeom>
        </p:spPr>
      </p:pic>
    </p:spTree>
    <p:extLst>
      <p:ext uri="{BB962C8B-B14F-4D97-AF65-F5344CB8AC3E}">
        <p14:creationId xmlns:p14="http://schemas.microsoft.com/office/powerpoint/2010/main" val="3411805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solidFill>
                <a:srgbClr val="307871"/>
              </a:solidFill>
              <a:latin typeface="Times New Roman" panose="02020603050405020304" pitchFamily="18" charset="0"/>
              <a:cs typeface="Times New Roman" panose="02020603050405020304" pitchFamily="18" charset="0"/>
            </a:endParaRPr>
          </a:p>
          <a:p>
            <a:r>
              <a:rPr lang="cs-CZ" sz="2000" dirty="0">
                <a:solidFill>
                  <a:srgbClr val="307871"/>
                </a:solidFill>
                <a:latin typeface="Times New Roman" panose="02020603050405020304" pitchFamily="18" charset="0"/>
                <a:cs typeface="Times New Roman" panose="02020603050405020304" pitchFamily="18" charset="0"/>
              </a:rPr>
              <a:t>Na finančním účtu jsou evidovány </a:t>
            </a:r>
            <a:r>
              <a:rPr lang="cs-CZ" sz="2000" dirty="0"/>
              <a:t>mezinárodní pohyby finančního kapitálu, </a:t>
            </a:r>
            <a:r>
              <a:rPr lang="cs-CZ" sz="2000" dirty="0">
                <a:solidFill>
                  <a:srgbClr val="307871"/>
                </a:solidFill>
                <a:latin typeface="Times New Roman" panose="02020603050405020304" pitchFamily="18" charset="0"/>
                <a:cs typeface="Times New Roman" panose="02020603050405020304" pitchFamily="18" charset="0"/>
              </a:rPr>
              <a:t> aktiv a pasiv</a:t>
            </a:r>
          </a:p>
          <a:p>
            <a:pPr lvl="1"/>
            <a:r>
              <a:rPr lang="cs-CZ" sz="1600" dirty="0">
                <a:solidFill>
                  <a:srgbClr val="307871"/>
                </a:solidFill>
                <a:latin typeface="Times New Roman" panose="02020603050405020304" pitchFamily="18" charset="0"/>
                <a:cs typeface="Times New Roman" panose="02020603050405020304" pitchFamily="18" charset="0"/>
              </a:rPr>
              <a:t>Přímé investice - v nichž investor provádí určitý jednoznačný stupeň kontroly nad aktivy (nejméně 10% vlastního kapitálu)</a:t>
            </a:r>
          </a:p>
          <a:p>
            <a:pPr lvl="1"/>
            <a:r>
              <a:rPr lang="cs-CZ" sz="1600" dirty="0">
                <a:solidFill>
                  <a:srgbClr val="307871"/>
                </a:solidFill>
                <a:latin typeface="Times New Roman" panose="02020603050405020304" pitchFamily="18" charset="0"/>
                <a:cs typeface="Times New Roman" panose="02020603050405020304" pitchFamily="18" charset="0"/>
              </a:rPr>
              <a:t>Portfoliové investice - v nichž investor nemá kontrolu nad aktivy</a:t>
            </a:r>
          </a:p>
          <a:p>
            <a:pPr lvl="1"/>
            <a:r>
              <a:rPr lang="cs-CZ" sz="1600" dirty="0">
                <a:solidFill>
                  <a:srgbClr val="307871"/>
                </a:solidFill>
                <a:latin typeface="Times New Roman" panose="02020603050405020304" pitchFamily="18" charset="0"/>
                <a:cs typeface="Times New Roman" panose="02020603050405020304" pitchFamily="18" charset="0"/>
              </a:rPr>
              <a:t>Finanční deriváty - kontrakt, který odvozuje svou hodnotu z výkonnosti podkladového aktiva (</a:t>
            </a:r>
            <a:r>
              <a:rPr lang="cs-CZ" sz="1600" dirty="0" err="1">
                <a:solidFill>
                  <a:srgbClr val="307871"/>
                </a:solidFill>
                <a:latin typeface="Times New Roman" panose="02020603050405020304" pitchFamily="18" charset="0"/>
                <a:cs typeface="Times New Roman" panose="02020603050405020304" pitchFamily="18" charset="0"/>
              </a:rPr>
              <a:t>futures</a:t>
            </a:r>
            <a:r>
              <a:rPr lang="cs-CZ" sz="1600" dirty="0">
                <a:solidFill>
                  <a:srgbClr val="307871"/>
                </a:solidFill>
                <a:latin typeface="Times New Roman" panose="02020603050405020304" pitchFamily="18" charset="0"/>
                <a:cs typeface="Times New Roman" panose="02020603050405020304" pitchFamily="18" charset="0"/>
              </a:rPr>
              <a:t>, opce, swapy)</a:t>
            </a:r>
          </a:p>
          <a:p>
            <a:pPr lvl="1"/>
            <a:r>
              <a:rPr lang="cs-CZ" sz="1600" dirty="0">
                <a:solidFill>
                  <a:srgbClr val="307871"/>
                </a:solidFill>
                <a:latin typeface="Times New Roman" panose="02020603050405020304" pitchFamily="18" charset="0"/>
                <a:cs typeface="Times New Roman" panose="02020603050405020304" pitchFamily="18" charset="0"/>
              </a:rPr>
              <a:t>Ostatní investice - zahrnují různé krátkodobé a dlouhodobé obchodní úvěry a zálohy, přeshraniční úvěry, bankovní vklady, bankovní vklady a ostatní finanční aktiva a závazky</a:t>
            </a:r>
          </a:p>
          <a:p>
            <a:pPr lvl="1"/>
            <a:endParaRPr lang="cs-CZ" sz="1600" dirty="0">
              <a:solidFill>
                <a:srgbClr val="307871"/>
              </a:solidFill>
              <a:latin typeface="Times New Roman" panose="02020603050405020304" pitchFamily="18" charset="0"/>
              <a:cs typeface="Times New Roman" panose="02020603050405020304" pitchFamily="18" charset="0"/>
            </a:endParaRPr>
          </a:p>
          <a:p>
            <a:pPr lvl="1"/>
            <a:r>
              <a:rPr lang="cs-CZ" sz="1600" dirty="0">
                <a:solidFill>
                  <a:srgbClr val="307871"/>
                </a:solidFill>
                <a:latin typeface="Times New Roman" panose="02020603050405020304" pitchFamily="18" charset="0"/>
                <a:cs typeface="Times New Roman" panose="02020603050405020304" pitchFamily="18" charset="0"/>
              </a:rPr>
              <a:t>Devizové rezervy</a:t>
            </a:r>
          </a:p>
        </p:txBody>
      </p:sp>
      <p:sp>
        <p:nvSpPr>
          <p:cNvPr id="6" name="Nadpis 5"/>
          <p:cNvSpPr>
            <a:spLocks noGrp="1"/>
          </p:cNvSpPr>
          <p:nvPr>
            <p:ph type="title"/>
          </p:nvPr>
        </p:nvSpPr>
        <p:spPr>
          <a:xfrm>
            <a:off x="179512" y="195486"/>
            <a:ext cx="5904656" cy="507703"/>
          </a:xfrm>
        </p:spPr>
        <p:txBody>
          <a:bodyPr/>
          <a:lstStyle/>
          <a:p>
            <a:r>
              <a:rPr lang="cs-CZ" b="1" dirty="0"/>
              <a:t>Finanční účet</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2494696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632848" cy="507703"/>
          </a:xfrm>
        </p:spPr>
        <p:txBody>
          <a:bodyPr/>
          <a:lstStyle/>
          <a:p>
            <a:r>
              <a:rPr lang="cs-CZ" b="1" dirty="0"/>
              <a:t>Top 20 zemí </a:t>
            </a:r>
            <a:r>
              <a:rPr lang="pl-PL" b="1" dirty="0"/>
              <a:t>podle devizových rezerv</a:t>
            </a:r>
            <a:r>
              <a:rPr lang="cs-CZ" b="1" dirty="0"/>
              <a:t> (bez zlata)</a:t>
            </a:r>
          </a:p>
        </p:txBody>
      </p:sp>
      <p:sp>
        <p:nvSpPr>
          <p:cNvPr id="4"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pic>
        <p:nvPicPr>
          <p:cNvPr id="3" name="Obrázek 2">
            <a:extLst>
              <a:ext uri="{FF2B5EF4-FFF2-40B4-BE49-F238E27FC236}">
                <a16:creationId xmlns:a16="http://schemas.microsoft.com/office/drawing/2014/main" id="{AAEF32FA-E44C-4057-AA01-2DE318C56A0A}"/>
              </a:ext>
            </a:extLst>
          </p:cNvPr>
          <p:cNvPicPr>
            <a:picLocks noChangeAspect="1"/>
          </p:cNvPicPr>
          <p:nvPr/>
        </p:nvPicPr>
        <p:blipFill>
          <a:blip r:embed="rId2"/>
          <a:stretch>
            <a:fillRect/>
          </a:stretch>
        </p:blipFill>
        <p:spPr>
          <a:xfrm>
            <a:off x="491951" y="820503"/>
            <a:ext cx="3575993" cy="3794172"/>
          </a:xfrm>
          <a:prstGeom prst="rect">
            <a:avLst/>
          </a:prstGeom>
        </p:spPr>
      </p:pic>
    </p:spTree>
    <p:extLst>
      <p:ext uri="{BB962C8B-B14F-4D97-AF65-F5344CB8AC3E}">
        <p14:creationId xmlns:p14="http://schemas.microsoft.com/office/powerpoint/2010/main" val="282771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6B9EE0-1103-41F3-A203-38EFFA9B0EDC}"/>
              </a:ext>
            </a:extLst>
          </p:cNvPr>
          <p:cNvSpPr>
            <a:spLocks noGrp="1"/>
          </p:cNvSpPr>
          <p:nvPr>
            <p:ph type="title"/>
          </p:nvPr>
        </p:nvSpPr>
        <p:spPr>
          <a:xfrm>
            <a:off x="2195736" y="2283718"/>
            <a:ext cx="4536504" cy="507703"/>
          </a:xfrm>
        </p:spPr>
        <p:txBody>
          <a:bodyPr/>
          <a:lstStyle/>
          <a:p>
            <a:r>
              <a:rPr lang="cs-CZ" b="1" dirty="0"/>
              <a:t>???Co je to finanční systém???</a:t>
            </a:r>
          </a:p>
        </p:txBody>
      </p:sp>
      <p:sp>
        <p:nvSpPr>
          <p:cNvPr id="3" name="Zástupný symbol pro obsah 2">
            <a:extLst>
              <a:ext uri="{FF2B5EF4-FFF2-40B4-BE49-F238E27FC236}">
                <a16:creationId xmlns:a16="http://schemas.microsoft.com/office/drawing/2014/main" id="{43FF7D68-2508-4FC1-8F50-9365FC11F479}"/>
              </a:ext>
            </a:extLst>
          </p:cNvPr>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1399736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buClr>
                <a:srgbClr val="307871"/>
              </a:buClr>
            </a:pPr>
            <a:endParaRPr lang="cs-CZ" sz="1400" dirty="0"/>
          </a:p>
          <a:p>
            <a:pPr marL="0" indent="0">
              <a:buClr>
                <a:srgbClr val="307871"/>
              </a:buClr>
              <a:buNone/>
            </a:pPr>
            <a:endParaRPr lang="cs-CZ" sz="1400" dirty="0"/>
          </a:p>
          <a:p>
            <a:pPr marL="0" indent="0">
              <a:buClr>
                <a:srgbClr val="307871"/>
              </a:buClr>
              <a:buNone/>
            </a:pPr>
            <a:endParaRPr lang="cs-CZ" sz="1400" dirty="0"/>
          </a:p>
          <a:p>
            <a:pPr marL="0" indent="0">
              <a:buClr>
                <a:srgbClr val="307871"/>
              </a:buClr>
              <a:buNone/>
            </a:pPr>
            <a:endParaRPr lang="cs-CZ" sz="1400" dirty="0"/>
          </a:p>
          <a:p>
            <a:pPr marL="0" indent="0">
              <a:buClr>
                <a:srgbClr val="307871"/>
              </a:buClr>
              <a:buNone/>
            </a:pPr>
            <a:endParaRPr lang="cs-CZ" sz="1400" dirty="0"/>
          </a:p>
          <a:p>
            <a:pPr marL="0" indent="0">
              <a:buClr>
                <a:srgbClr val="307871"/>
              </a:buClr>
              <a:buNone/>
            </a:pPr>
            <a:endParaRPr lang="cs-CZ" sz="1400" dirty="0"/>
          </a:p>
          <a:p>
            <a:pPr marL="0" indent="0" algn="ctr">
              <a:buClr>
                <a:srgbClr val="307871"/>
              </a:buClr>
              <a:buNone/>
            </a:pPr>
            <a:r>
              <a:rPr lang="cs-CZ" altLang="cs-CZ" sz="2400" dirty="0"/>
              <a:t>Děkuji za pozornost </a:t>
            </a:r>
            <a:r>
              <a:rPr lang="cs-CZ" altLang="cs-CZ" sz="2400" dirty="0">
                <a:sym typeface="Wingdings" panose="05000000000000000000" pitchFamily="2" charset="2"/>
              </a:rPr>
              <a:t></a:t>
            </a:r>
            <a:endParaRPr lang="cs-CZ" altLang="cs-CZ" sz="2400" dirty="0"/>
          </a:p>
          <a:p>
            <a:pPr marL="0" indent="0">
              <a:buClr>
                <a:srgbClr val="307871"/>
              </a:buClr>
              <a:buNone/>
            </a:pPr>
            <a:endParaRPr lang="cs-CZ" sz="1400" dirty="0"/>
          </a:p>
        </p:txBody>
      </p:sp>
      <p:sp>
        <p:nvSpPr>
          <p:cNvPr id="6" name="Nadpis 5"/>
          <p:cNvSpPr>
            <a:spLocks noGrp="1"/>
          </p:cNvSpPr>
          <p:nvPr>
            <p:ph type="title"/>
          </p:nvPr>
        </p:nvSpPr>
        <p:spPr>
          <a:xfrm>
            <a:off x="179512" y="195486"/>
            <a:ext cx="5904656" cy="507703"/>
          </a:xfrm>
        </p:spPr>
        <p:txBody>
          <a:bodyPr/>
          <a:lstStyle/>
          <a:p>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02856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3874A2-529D-4666-9C79-C50263A071F6}"/>
              </a:ext>
            </a:extLst>
          </p:cNvPr>
          <p:cNvSpPr>
            <a:spLocks noGrp="1"/>
          </p:cNvSpPr>
          <p:nvPr>
            <p:ph type="title"/>
          </p:nvPr>
        </p:nvSpPr>
        <p:spPr/>
        <p:txBody>
          <a:bodyPr/>
          <a:lstStyle/>
          <a:p>
            <a:r>
              <a:rPr lang="cs-CZ" b="1" dirty="0"/>
              <a:t>Definice finančního systému</a:t>
            </a:r>
          </a:p>
        </p:txBody>
      </p:sp>
      <p:sp>
        <p:nvSpPr>
          <p:cNvPr id="3" name="TextovéPole 2">
            <a:extLst>
              <a:ext uri="{FF2B5EF4-FFF2-40B4-BE49-F238E27FC236}">
                <a16:creationId xmlns:a16="http://schemas.microsoft.com/office/drawing/2014/main" id="{C1B9DB37-872E-4F46-8D1F-50FEE1F90774}"/>
              </a:ext>
            </a:extLst>
          </p:cNvPr>
          <p:cNvSpPr txBox="1"/>
          <p:nvPr/>
        </p:nvSpPr>
        <p:spPr>
          <a:xfrm>
            <a:off x="323528" y="1059582"/>
            <a:ext cx="8784976" cy="1754326"/>
          </a:xfrm>
          <a:prstGeom prst="rect">
            <a:avLst/>
          </a:prstGeom>
          <a:noFill/>
        </p:spPr>
        <p:txBody>
          <a:bodyPr wrap="square" rtlCol="0">
            <a:spAutoFit/>
          </a:bodyPr>
          <a:lstStyle/>
          <a:p>
            <a:pPr marL="285750" indent="-285750">
              <a:buFont typeface="Arial" panose="020B0604020202020204" pitchFamily="34" charset="0"/>
              <a:buChar char="•"/>
            </a:pPr>
            <a:r>
              <a:rPr lang="cs-CZ" dirty="0"/>
              <a:t>Finanční systém je systém, který umožňuje převod peněz mezi spořiteli a vypůjčovateli</a:t>
            </a:r>
          </a:p>
          <a:p>
            <a:endParaRPr lang="cs-CZ" dirty="0"/>
          </a:p>
          <a:p>
            <a:pPr marL="285750" indent="-285750">
              <a:buFont typeface="Arial" panose="020B0604020202020204" pitchFamily="34" charset="0"/>
              <a:buChar char="•"/>
            </a:pPr>
            <a:r>
              <a:rPr lang="cs-CZ" dirty="0"/>
              <a:t>Funkce finančního systému</a:t>
            </a:r>
          </a:p>
          <a:p>
            <a:pPr marL="742950" lvl="1" indent="-285750">
              <a:buFont typeface="Arial" panose="020B0604020202020204" pitchFamily="34" charset="0"/>
              <a:buChar char="•"/>
            </a:pPr>
            <a:r>
              <a:rPr lang="cs-CZ" dirty="0"/>
              <a:t>Přeměna úspor na investice</a:t>
            </a:r>
          </a:p>
          <a:p>
            <a:pPr marL="742950" lvl="1" indent="-285750">
              <a:buFont typeface="Arial" panose="020B0604020202020204" pitchFamily="34" charset="0"/>
              <a:buChar char="•"/>
            </a:pPr>
            <a:r>
              <a:rPr lang="cs-CZ" dirty="0"/>
              <a:t>Zajištění platebního a zúčtovacího styku</a:t>
            </a:r>
          </a:p>
          <a:p>
            <a:pPr marL="742950" lvl="1" indent="-285750">
              <a:buFont typeface="Arial" panose="020B0604020202020204" pitchFamily="34" charset="0"/>
              <a:buChar char="•"/>
            </a:pPr>
            <a:r>
              <a:rPr lang="cs-CZ" dirty="0"/>
              <a:t>Tvorba informací a snížení informační asymetrie</a:t>
            </a:r>
          </a:p>
        </p:txBody>
      </p:sp>
      <p:sp>
        <p:nvSpPr>
          <p:cNvPr id="4" name="Zástupný symbol pro obsah 2">
            <a:extLst>
              <a:ext uri="{FF2B5EF4-FFF2-40B4-BE49-F238E27FC236}">
                <a16:creationId xmlns:a16="http://schemas.microsoft.com/office/drawing/2014/main" id="{313B2919-6028-4807-8839-F144680A47D0}"/>
              </a:ext>
            </a:extLst>
          </p:cNvPr>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226944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B09F7C-BB1F-4689-AAD8-E681E472D623}"/>
              </a:ext>
            </a:extLst>
          </p:cNvPr>
          <p:cNvSpPr>
            <a:spLocks noGrp="1"/>
          </p:cNvSpPr>
          <p:nvPr>
            <p:ph type="title"/>
          </p:nvPr>
        </p:nvSpPr>
        <p:spPr/>
        <p:txBody>
          <a:bodyPr/>
          <a:lstStyle/>
          <a:p>
            <a:endParaRPr lang="cs-CZ"/>
          </a:p>
        </p:txBody>
      </p:sp>
      <p:pic>
        <p:nvPicPr>
          <p:cNvPr id="3" name="Obrázek 2">
            <a:extLst>
              <a:ext uri="{FF2B5EF4-FFF2-40B4-BE49-F238E27FC236}">
                <a16:creationId xmlns:a16="http://schemas.microsoft.com/office/drawing/2014/main" id="{FDDE716E-9D0B-4B2A-8EDB-3A7A1C992F58}"/>
              </a:ext>
            </a:extLst>
          </p:cNvPr>
          <p:cNvPicPr>
            <a:picLocks noChangeAspect="1"/>
          </p:cNvPicPr>
          <p:nvPr/>
        </p:nvPicPr>
        <p:blipFill rotWithShape="1">
          <a:blip r:embed="rId2"/>
          <a:srcRect l="25588" t="34600" r="26376" b="22000"/>
          <a:stretch/>
        </p:blipFill>
        <p:spPr>
          <a:xfrm>
            <a:off x="254612" y="703189"/>
            <a:ext cx="7644254" cy="3884785"/>
          </a:xfrm>
          <a:prstGeom prst="rect">
            <a:avLst/>
          </a:prstGeom>
        </p:spPr>
      </p:pic>
      <p:sp>
        <p:nvSpPr>
          <p:cNvPr id="4" name="Zástupný symbol pro obsah 2">
            <a:extLst>
              <a:ext uri="{FF2B5EF4-FFF2-40B4-BE49-F238E27FC236}">
                <a16:creationId xmlns:a16="http://schemas.microsoft.com/office/drawing/2014/main" id="{E2964FE6-DAE3-41D1-B1F2-AFFA9DBA9E6A}"/>
              </a:ext>
            </a:extLst>
          </p:cNvPr>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604860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DE841-8F71-4275-8F98-B6E0DFF2E3DD}"/>
              </a:ext>
            </a:extLst>
          </p:cNvPr>
          <p:cNvSpPr>
            <a:spLocks noGrp="1"/>
          </p:cNvSpPr>
          <p:nvPr>
            <p:ph type="title"/>
          </p:nvPr>
        </p:nvSpPr>
        <p:spPr/>
        <p:txBody>
          <a:bodyPr/>
          <a:lstStyle/>
          <a:p>
            <a:r>
              <a:rPr lang="cs-CZ" b="1" dirty="0"/>
              <a:t>Typy finančního systému</a:t>
            </a:r>
          </a:p>
        </p:txBody>
      </p:sp>
      <p:sp>
        <p:nvSpPr>
          <p:cNvPr id="3" name="TextovéPole 2">
            <a:extLst>
              <a:ext uri="{FF2B5EF4-FFF2-40B4-BE49-F238E27FC236}">
                <a16:creationId xmlns:a16="http://schemas.microsoft.com/office/drawing/2014/main" id="{09DCDED4-C363-4596-BD49-9CE8B366A75F}"/>
              </a:ext>
            </a:extLst>
          </p:cNvPr>
          <p:cNvSpPr txBox="1"/>
          <p:nvPr/>
        </p:nvSpPr>
        <p:spPr>
          <a:xfrm>
            <a:off x="467544" y="1059582"/>
            <a:ext cx="8640960" cy="3416320"/>
          </a:xfrm>
          <a:prstGeom prst="rect">
            <a:avLst/>
          </a:prstGeom>
          <a:noFill/>
        </p:spPr>
        <p:txBody>
          <a:bodyPr wrap="square" rtlCol="0">
            <a:spAutoFit/>
          </a:bodyPr>
          <a:lstStyle/>
          <a:p>
            <a:pPr marL="285750" indent="-285750">
              <a:buFont typeface="Arial" panose="020B0604020202020204" pitchFamily="34" charset="0"/>
              <a:buChar char="•"/>
            </a:pPr>
            <a:r>
              <a:rPr lang="cs-CZ" dirty="0"/>
              <a:t>B-systém (bank </a:t>
            </a:r>
            <a:r>
              <a:rPr lang="cs-CZ" dirty="0" err="1"/>
              <a:t>based</a:t>
            </a:r>
            <a:r>
              <a:rPr lang="cs-CZ" dirty="0"/>
              <a:t> </a:t>
            </a:r>
            <a:r>
              <a:rPr lang="cs-CZ" dirty="0" err="1"/>
              <a:t>system</a:t>
            </a:r>
            <a:r>
              <a:rPr lang="cs-CZ" dirty="0"/>
              <a:t>)</a:t>
            </a:r>
          </a:p>
          <a:p>
            <a:pPr marL="742950" lvl="1" indent="-285750">
              <a:buFont typeface="Arial" panose="020B0604020202020204" pitchFamily="34" charset="0"/>
              <a:buChar char="•"/>
            </a:pPr>
            <a:r>
              <a:rPr lang="cs-CZ" dirty="0"/>
              <a:t>Finanční zprostředkování především prostřednictvím finančních zprostředkovatelů</a:t>
            </a:r>
          </a:p>
          <a:p>
            <a:pPr marL="742950" lvl="1" indent="-285750">
              <a:buFont typeface="Arial" panose="020B0604020202020204" pitchFamily="34" charset="0"/>
              <a:buChar char="•"/>
            </a:pPr>
            <a:r>
              <a:rPr lang="cs-CZ" dirty="0"/>
              <a:t>Dominantní postavení bank </a:t>
            </a:r>
          </a:p>
          <a:p>
            <a:pPr marL="742950" lvl="1" indent="-285750">
              <a:buFont typeface="Arial" panose="020B0604020202020204" pitchFamily="34" charset="0"/>
              <a:buChar char="•"/>
            </a:pPr>
            <a:r>
              <a:rPr lang="cs-CZ" dirty="0"/>
              <a:t>Např. Německo, ČR</a:t>
            </a:r>
          </a:p>
          <a:p>
            <a:pPr marL="742950" lvl="1"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M-systém (market </a:t>
            </a:r>
            <a:r>
              <a:rPr lang="cs-CZ" dirty="0" err="1"/>
              <a:t>based</a:t>
            </a:r>
            <a:r>
              <a:rPr lang="cs-CZ" dirty="0"/>
              <a:t> </a:t>
            </a:r>
            <a:r>
              <a:rPr lang="cs-CZ" dirty="0" err="1"/>
              <a:t>system</a:t>
            </a:r>
            <a:r>
              <a:rPr lang="cs-CZ" dirty="0"/>
              <a:t>)</a:t>
            </a:r>
          </a:p>
          <a:p>
            <a:pPr marL="742950" lvl="1" indent="-285750">
              <a:buFont typeface="Arial" panose="020B0604020202020204" pitchFamily="34" charset="0"/>
              <a:buChar char="•"/>
            </a:pPr>
            <a:r>
              <a:rPr lang="cs-CZ" dirty="0"/>
              <a:t>Finanční zprostředkování především prostřednictvím finančních trhů</a:t>
            </a:r>
          </a:p>
          <a:p>
            <a:pPr marL="742950" lvl="1" indent="-285750">
              <a:buFont typeface="Arial" panose="020B0604020202020204" pitchFamily="34" charset="0"/>
              <a:buChar char="•"/>
            </a:pPr>
            <a:r>
              <a:rPr lang="cs-CZ" dirty="0"/>
              <a:t>Dominantní postavení  kapitálového trhu</a:t>
            </a:r>
          </a:p>
          <a:p>
            <a:pPr marL="742950" lvl="1" indent="-285750">
              <a:buFont typeface="Arial" panose="020B0604020202020204" pitchFamily="34" charset="0"/>
              <a:buChar char="•"/>
            </a:pPr>
            <a:r>
              <a:rPr lang="cs-CZ" dirty="0"/>
              <a:t>Např. USA, Velká Británie </a:t>
            </a:r>
          </a:p>
          <a:p>
            <a:pPr marL="742950" lvl="1" indent="-285750">
              <a:buFont typeface="Arial" panose="020B0604020202020204" pitchFamily="34" charset="0"/>
              <a:buChar char="•"/>
            </a:pPr>
            <a:endParaRPr lang="cs-CZ" dirty="0"/>
          </a:p>
          <a:p>
            <a:pPr marL="742950" lvl="1"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sp>
        <p:nvSpPr>
          <p:cNvPr id="4" name="Zástupný symbol pro obsah 2">
            <a:extLst>
              <a:ext uri="{FF2B5EF4-FFF2-40B4-BE49-F238E27FC236}">
                <a16:creationId xmlns:a16="http://schemas.microsoft.com/office/drawing/2014/main" id="{D5F6FD18-84F8-4576-A1D7-132134715BA8}"/>
              </a:ext>
            </a:extLst>
          </p:cNvPr>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211728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pPr marL="0" indent="0">
              <a:buClr>
                <a:srgbClr val="307871"/>
              </a:buClr>
              <a:buNone/>
            </a:pPr>
            <a:r>
              <a:rPr lang="cs-CZ" sz="2400" dirty="0"/>
              <a:t>=&gt; úspěšně rozvíjet podnikatelské a finanční strategie ve více než jednom národním podnikatelském prostředí</a:t>
            </a:r>
          </a:p>
          <a:p>
            <a:pPr>
              <a:buClr>
                <a:srgbClr val="307871"/>
              </a:buClr>
            </a:pPr>
            <a:endParaRPr lang="cs-CZ" sz="2000" dirty="0"/>
          </a:p>
          <a:p>
            <a:pPr marL="0" indent="0">
              <a:buClr>
                <a:srgbClr val="307871"/>
              </a:buClr>
              <a:buNone/>
            </a:pPr>
            <a:endParaRPr lang="cs-CZ" sz="1400" i="1" dirty="0"/>
          </a:p>
          <a:p>
            <a:pPr marL="0" indent="0">
              <a:buClr>
                <a:srgbClr val="307871"/>
              </a:buClr>
              <a:buNone/>
            </a:pPr>
            <a:endParaRPr lang="cs-CZ" sz="1400" i="1" dirty="0"/>
          </a:p>
          <a:p>
            <a:pPr marL="0" indent="0">
              <a:buClr>
                <a:srgbClr val="307871"/>
              </a:buClr>
              <a:buNone/>
            </a:pPr>
            <a:endParaRPr lang="cs-CZ" sz="1400" i="1" dirty="0"/>
          </a:p>
          <a:p>
            <a:pPr marL="0" indent="0">
              <a:buClr>
                <a:srgbClr val="307871"/>
              </a:buClr>
              <a:buNone/>
            </a:pPr>
            <a:endParaRPr lang="cs-CZ" sz="1400" i="1" dirty="0"/>
          </a:p>
          <a:p>
            <a:pPr marL="0" indent="0">
              <a:buClr>
                <a:srgbClr val="307871"/>
              </a:buClr>
              <a:buNone/>
            </a:pPr>
            <a:endParaRPr lang="cs-CZ" sz="1400" i="1" dirty="0"/>
          </a:p>
          <a:p>
            <a:pPr marL="0" indent="0">
              <a:buClr>
                <a:srgbClr val="307871"/>
              </a:buClr>
              <a:buNone/>
            </a:pPr>
            <a:endParaRPr lang="cs-CZ" sz="1400" i="1" dirty="0"/>
          </a:p>
          <a:p>
            <a:pPr marL="0" indent="0">
              <a:buClr>
                <a:srgbClr val="307871"/>
              </a:buClr>
              <a:buNone/>
            </a:pPr>
            <a:r>
              <a:rPr lang="cs-CZ" sz="1400" i="1" dirty="0"/>
              <a:t>Poznámka: Poznání principů mezinárodního finančního managementu je nezbytné také pro ryze domácí podniky, zejména k analýze zahraniční konkurence, která může ovlivnit náklady produkce a cenovou politiku. </a:t>
            </a:r>
          </a:p>
        </p:txBody>
      </p:sp>
      <p:sp>
        <p:nvSpPr>
          <p:cNvPr id="6" name="Nadpis 5"/>
          <p:cNvSpPr>
            <a:spLocks noGrp="1"/>
          </p:cNvSpPr>
          <p:nvPr>
            <p:ph type="title"/>
          </p:nvPr>
        </p:nvSpPr>
        <p:spPr>
          <a:xfrm>
            <a:off x="179512" y="195486"/>
            <a:ext cx="7920880" cy="507703"/>
          </a:xfrm>
        </p:spPr>
        <p:txBody>
          <a:bodyPr/>
          <a:lstStyle/>
          <a:p>
            <a:r>
              <a:rPr lang="cs-CZ" b="1" dirty="0"/>
              <a:t>Podstata mezinárodního finančního managementu</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60676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000" dirty="0"/>
              <a:t>Nadnárodní, neboli multinacionální korporace (MNC) je možné definovat jako korporace zapojené v jakékoliv formě mezinárodního podnikání (</a:t>
            </a:r>
            <a:r>
              <a:rPr lang="cs-CZ" sz="2000" dirty="0" err="1"/>
              <a:t>Madura</a:t>
            </a:r>
            <a:r>
              <a:rPr lang="cs-CZ" sz="2000" dirty="0"/>
              <a:t>, 2017). </a:t>
            </a:r>
          </a:p>
          <a:p>
            <a:endParaRPr lang="cs-CZ" sz="2000" dirty="0"/>
          </a:p>
          <a:p>
            <a:r>
              <a:rPr lang="cs-CZ" sz="2000" dirty="0"/>
              <a:t>Hlavní cíl MNC </a:t>
            </a:r>
          </a:p>
          <a:p>
            <a:pPr lvl="1"/>
            <a:r>
              <a:rPr lang="cs-CZ" sz="1600" dirty="0"/>
              <a:t>maximalizace hodnoty MNC</a:t>
            </a:r>
          </a:p>
          <a:p>
            <a:pPr lvl="1"/>
            <a:r>
              <a:rPr lang="cs-CZ" sz="1600" dirty="0"/>
              <a:t>pro MNC fungující jako akciové společnosti obchodované na burzách je cíl maximalizace hodnoty MNC zároveň maximalizací majetku akcionáře, a tedy maximalizací cen akcií.</a:t>
            </a:r>
          </a:p>
          <a:p>
            <a:endParaRPr lang="cs-CZ" sz="2000" dirty="0"/>
          </a:p>
          <a:p>
            <a:endParaRPr lang="cs-CZ" sz="1100" dirty="0"/>
          </a:p>
          <a:p>
            <a:endParaRPr lang="cs-CZ" sz="1100" dirty="0"/>
          </a:p>
          <a:p>
            <a:pPr marL="0" indent="0">
              <a:buNone/>
            </a:pPr>
            <a:r>
              <a:rPr lang="cs-CZ" sz="1100" i="1" dirty="0"/>
              <a:t>Poznámka: pro potřeby tohoto kurzu abstrahujeme od jiných možných cílů MNC, jako jsou uspokojení potřeb vlády, věřitele, zaměstnanců atd. a MNC budeme chápat jako akciové společnosti obchodované na burzách, přičemž cíl manažerů MNC je tedy možné upřesnit na cíl maximalizace majetku akcionáře.  Od managementu MNC se tedy očekává, že bude rozhodovat tak, aby maximalizoval ceny akcií. </a:t>
            </a:r>
          </a:p>
          <a:p>
            <a:endParaRPr lang="cs-CZ" sz="2000" dirty="0"/>
          </a:p>
          <a:p>
            <a:pPr>
              <a:buClr>
                <a:srgbClr val="307871"/>
              </a:buClr>
            </a:pPr>
            <a:endParaRPr lang="cs-CZ" sz="2000" dirty="0"/>
          </a:p>
        </p:txBody>
      </p:sp>
      <p:sp>
        <p:nvSpPr>
          <p:cNvPr id="6" name="Nadpis 5"/>
          <p:cNvSpPr>
            <a:spLocks noGrp="1"/>
          </p:cNvSpPr>
          <p:nvPr>
            <p:ph type="title"/>
          </p:nvPr>
        </p:nvSpPr>
        <p:spPr>
          <a:xfrm>
            <a:off x="179512" y="195486"/>
            <a:ext cx="5904656" cy="507703"/>
          </a:xfrm>
        </p:spPr>
        <p:txBody>
          <a:bodyPr/>
          <a:lstStyle/>
          <a:p>
            <a:r>
              <a:rPr lang="cs-CZ" b="1" dirty="0">
                <a:effectLst>
                  <a:glow>
                    <a:srgbClr val="000000"/>
                  </a:glow>
                  <a:outerShdw sx="0" sy="0">
                    <a:srgbClr val="000000"/>
                  </a:outerShdw>
                  <a:reflection stA="0" endPos="0" fadeDir="0" sx="0" sy="0"/>
                </a:effectLst>
              </a:rPr>
              <a:t>Nadnárodní korporace</a:t>
            </a:r>
            <a:br>
              <a:rPr lang="cs-CZ" b="1" dirty="0">
                <a:effectLst>
                  <a:glow>
                    <a:srgbClr val="000000"/>
                  </a:glow>
                  <a:outerShdw sx="0" sy="0">
                    <a:srgbClr val="000000"/>
                  </a:outerShdw>
                  <a:reflection stA="0" endPos="0" fadeDir="0" sx="0" sy="0"/>
                </a:effectLst>
              </a:rPr>
            </a:b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40878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lvl="0"/>
            <a:endParaRPr lang="cs-CZ" sz="2000" dirty="0"/>
          </a:p>
          <a:p>
            <a:r>
              <a:rPr lang="cs-CZ" sz="2000" dirty="0"/>
              <a:t>rozhodnutí o založení nových ekonomických aktivit v příslušné zemi,</a:t>
            </a:r>
          </a:p>
          <a:p>
            <a:pPr lvl="0"/>
            <a:endParaRPr lang="cs-CZ" sz="2000" dirty="0"/>
          </a:p>
          <a:p>
            <a:pPr lvl="0"/>
            <a:r>
              <a:rPr lang="cs-CZ" sz="2000" dirty="0"/>
              <a:t>rozhodnutí o pokračování ekonomických aktivit v příslušné zemi,</a:t>
            </a:r>
          </a:p>
          <a:p>
            <a:pPr lvl="0"/>
            <a:endParaRPr lang="cs-CZ" sz="2000" dirty="0"/>
          </a:p>
          <a:p>
            <a:pPr lvl="0"/>
            <a:r>
              <a:rPr lang="cs-CZ" sz="2000" dirty="0"/>
              <a:t>rozhodnutí o rozšiřování ekonomických aktivit v příslušné zemi, </a:t>
            </a:r>
          </a:p>
          <a:p>
            <a:pPr lvl="0"/>
            <a:endParaRPr lang="cs-CZ" sz="2000" dirty="0"/>
          </a:p>
          <a:p>
            <a:pPr lvl="0"/>
            <a:r>
              <a:rPr lang="cs-CZ" sz="2000" dirty="0"/>
              <a:t>rozhodnutí o způsobu finanční expanze v příslušné zemi.</a:t>
            </a:r>
          </a:p>
          <a:p>
            <a:endParaRPr lang="cs-CZ" sz="2000" dirty="0"/>
          </a:p>
          <a:p>
            <a:pPr>
              <a:buClr>
                <a:srgbClr val="307871"/>
              </a:buClr>
            </a:pPr>
            <a:endParaRPr lang="cs-CZ" sz="2000" dirty="0"/>
          </a:p>
        </p:txBody>
      </p:sp>
      <p:sp>
        <p:nvSpPr>
          <p:cNvPr id="6" name="Nadpis 5"/>
          <p:cNvSpPr>
            <a:spLocks noGrp="1"/>
          </p:cNvSpPr>
          <p:nvPr>
            <p:ph type="title"/>
          </p:nvPr>
        </p:nvSpPr>
        <p:spPr>
          <a:xfrm>
            <a:off x="179512" y="195486"/>
            <a:ext cx="7560840" cy="507703"/>
          </a:xfrm>
        </p:spPr>
        <p:txBody>
          <a:bodyPr/>
          <a:lstStyle/>
          <a:p>
            <a:r>
              <a:rPr lang="cs-CZ" b="1" dirty="0"/>
              <a:t>Východiska mezinárodního finančního managementu</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453523528"/>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6849</TotalTime>
  <Words>1849</Words>
  <Application>Microsoft Office PowerPoint</Application>
  <PresentationFormat>Předvádění na obrazovce (16:9)</PresentationFormat>
  <Paragraphs>261</Paragraphs>
  <Slides>30</Slides>
  <Notes>21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Arial</vt:lpstr>
      <vt:lpstr>Calibri</vt:lpstr>
      <vt:lpstr>Enriqueta</vt:lpstr>
      <vt:lpstr>Times New Roman</vt:lpstr>
      <vt:lpstr>Wingdings</vt:lpstr>
      <vt:lpstr>SLU</vt:lpstr>
      <vt:lpstr>Východiska mezinárodního finančního managementu</vt:lpstr>
      <vt:lpstr>Boeing 787 Dreamliner</vt:lpstr>
      <vt:lpstr>???Co je to finanční systém???</vt:lpstr>
      <vt:lpstr>Definice finančního systému</vt:lpstr>
      <vt:lpstr>Prezentace aplikace PowerPoint</vt:lpstr>
      <vt:lpstr>Typy finančního systému</vt:lpstr>
      <vt:lpstr>Podstata mezinárodního finančního managementu</vt:lpstr>
      <vt:lpstr>Nadnárodní korporace </vt:lpstr>
      <vt:lpstr>Východiska mezinárodního finančního managementu</vt:lpstr>
      <vt:lpstr>Zastupitelský konflikt v MNC</vt:lpstr>
      <vt:lpstr>Předcházení zastupitelského konfliktu v MNC</vt:lpstr>
      <vt:lpstr>Opční programy ČEZ budou méně štědré, ale přístupnější </vt:lpstr>
      <vt:lpstr>Struktura managementu MNC </vt:lpstr>
      <vt:lpstr>Schéma centralizovaného způsobu managementu</vt:lpstr>
      <vt:lpstr>Schéma decentralizovaného způsobu managementu</vt:lpstr>
      <vt:lpstr>???Která struktura mezinárodního finančního managementu přináší vyšší míru zastupitelských konfliktů???</vt:lpstr>
      <vt:lpstr>Mezinárodní finanční toky </vt:lpstr>
      <vt:lpstr>Definice platební bilance (PB)</vt:lpstr>
      <vt:lpstr>Význam platební bilance</vt:lpstr>
      <vt:lpstr>Typické transakce zachyceny v PB </vt:lpstr>
      <vt:lpstr>Principy sestavování platební bilance (1)</vt:lpstr>
      <vt:lpstr>Principy sestavování platební bilance (2)</vt:lpstr>
      <vt:lpstr>Srovnání „staré“ a „nové“ struktury PB </vt:lpstr>
      <vt:lpstr>Prezentace aplikace PowerPoint</vt:lpstr>
      <vt:lpstr>Běžný účet</vt:lpstr>
      <vt:lpstr>Nerovnováhy běžného účtu (% světového HDP)</vt:lpstr>
      <vt:lpstr>Prezentace aplikace PowerPoint</vt:lpstr>
      <vt:lpstr>Finanční účet</vt:lpstr>
      <vt:lpstr>Top 20 zemí podle devizových rezerv (bez zlata)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Jana Šimáková</cp:lastModifiedBy>
  <cp:revision>159</cp:revision>
  <cp:lastPrinted>2017-02-22T12:09:42Z</cp:lastPrinted>
  <dcterms:created xsi:type="dcterms:W3CDTF">2016-07-06T15:42:34Z</dcterms:created>
  <dcterms:modified xsi:type="dcterms:W3CDTF">2024-02-22T07:45:56Z</dcterms:modified>
</cp:coreProperties>
</file>