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0" r:id="rId3"/>
    <p:sldId id="349" r:id="rId4"/>
    <p:sldId id="361" r:id="rId5"/>
    <p:sldId id="342" r:id="rId6"/>
    <p:sldId id="343" r:id="rId7"/>
    <p:sldId id="344" r:id="rId8"/>
    <p:sldId id="346" r:id="rId9"/>
    <p:sldId id="347" r:id="rId10"/>
    <p:sldId id="348" r:id="rId11"/>
    <p:sldId id="345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9" r:id="rId20"/>
    <p:sldId id="357" r:id="rId21"/>
    <p:sldId id="360" r:id="rId22"/>
    <p:sldId id="358" r:id="rId23"/>
    <p:sldId id="362" r:id="rId24"/>
    <p:sldId id="363" r:id="rId25"/>
    <p:sldId id="295" r:id="rId26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0" autoAdjust="0"/>
    <p:restoredTop sz="94660"/>
  </p:normalViewPr>
  <p:slideViewPr>
    <p:cSldViewPr>
      <p:cViewPr varScale="1">
        <p:scale>
          <a:sx n="95" d="100"/>
          <a:sy n="95" d="100"/>
        </p:scale>
        <p:origin x="91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C2EC-02D1-45BE-B2E9-3575D82216E5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B78EF-36C3-4138-A357-245E0C698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52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704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54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20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01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010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499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094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287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909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589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94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68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29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90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489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805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008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15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131590"/>
            <a:ext cx="5616624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Dividendová politika v nadnárodních korporacích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FIU/MFM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Jana Šimáková, Ph.D.</a:t>
            </a:r>
          </a:p>
          <a:p>
            <a:pPr algn="r"/>
            <a:r>
              <a:rPr lang="pl-PL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Kolísavost firemních zisků neznamená kolísavost distribuované dividendy.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Pokles zisků neznamená pokles dividendy (pokud pokles není dlouhodobý).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Pokles dividendy je vnímán trhem negativně.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Pokud je výhled firmy perspektivní, může být aplikován pozvolný pravidelný nárůst dividend.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Stabilní dividendová politika</a:t>
            </a: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</p:spTree>
    <p:extLst>
      <p:ext uri="{BB962C8B-B14F-4D97-AF65-F5344CB8AC3E}">
        <p14:creationId xmlns:p14="http://schemas.microsoft.com/office/powerpoint/2010/main" val="424338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Nejstarší dividendová politika, v současnosti ustupuje do pozadí.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Udržování stále procentuální výše vyplacených dividend k dosaženému čistému zisku.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Zisk není konstantní veličinou a vývoj není stabilní – distribuované dividendy jsou značně variabilní.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6394" y="7227"/>
            <a:ext cx="7416824" cy="507703"/>
          </a:xfrm>
        </p:spPr>
        <p:txBody>
          <a:bodyPr/>
          <a:lstStyle/>
          <a:p>
            <a:r>
              <a:rPr lang="cs-CZ" b="1" dirty="0"/>
              <a:t>Dividendová politika založena na konstantní výši dividendového podílu </a:t>
            </a:r>
            <a:br>
              <a:rPr lang="cs-CZ" b="1" dirty="0"/>
            </a:b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</p:spTree>
    <p:extLst>
      <p:ext uri="{BB962C8B-B14F-4D97-AF65-F5344CB8AC3E}">
        <p14:creationId xmlns:p14="http://schemas.microsoft.com/office/powerpoint/2010/main" val="2269119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Dividendová politika zaměřená na výplatu nízké pravidelné dividendy a dodatečné mimořádné dividendy v letech, kdy je dosaženo vysokého zisku.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Výhodná pro firmy, jejichž zisky jsou nestálé.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Uplatňované např. automobilovými podniky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- Ford, General Motors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Automobilové podniky jsou závislé na fázi hospodářského cyklu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36394" y="7227"/>
            <a:ext cx="7416824" cy="507703"/>
          </a:xfrm>
        </p:spPr>
        <p:txBody>
          <a:bodyPr/>
          <a:lstStyle/>
          <a:p>
            <a:r>
              <a:rPr lang="cs-CZ" b="1" dirty="0"/>
              <a:t>Kompromis mezi stabilní dividendovou politikou a politikou s konstantní výší dividendového podílu</a:t>
            </a:r>
            <a:br>
              <a:rPr lang="cs-CZ" b="1" dirty="0"/>
            </a:b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</p:spTree>
    <p:extLst>
      <p:ext uri="{BB962C8B-B14F-4D97-AF65-F5344CB8AC3E}">
        <p14:creationId xmlns:p14="http://schemas.microsoft.com/office/powerpoint/2010/main" val="3871622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22069" t="27110" r="26234" b="27587"/>
          <a:stretch/>
        </p:blipFill>
        <p:spPr>
          <a:xfrm>
            <a:off x="323092" y="915566"/>
            <a:ext cx="7504486" cy="3672408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87524" y="137184"/>
            <a:ext cx="7416824" cy="507703"/>
          </a:xfrm>
        </p:spPr>
        <p:txBody>
          <a:bodyPr/>
          <a:lstStyle/>
          <a:p>
            <a:r>
              <a:rPr lang="cs-CZ" b="1" dirty="0"/>
              <a:t>Faktory ovlivňující dividendovou politiku MNC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</p:spTree>
    <p:extLst>
      <p:ext uri="{BB962C8B-B14F-4D97-AF65-F5344CB8AC3E}">
        <p14:creationId xmlns:p14="http://schemas.microsoft.com/office/powerpoint/2010/main" val="107484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87524" y="137184"/>
            <a:ext cx="7416824" cy="507703"/>
          </a:xfrm>
        </p:spPr>
        <p:txBody>
          <a:bodyPr/>
          <a:lstStyle/>
          <a:p>
            <a:r>
              <a:rPr lang="cs-CZ" b="1" dirty="0"/>
              <a:t>Životní cyklus společnosti a vyplácení dividend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4801" t="20601" r="29525" b="16400"/>
          <a:stretch/>
        </p:blipFill>
        <p:spPr>
          <a:xfrm>
            <a:off x="1043607" y="771550"/>
            <a:ext cx="510456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30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87524" y="137184"/>
            <a:ext cx="7416824" cy="507703"/>
          </a:xfrm>
        </p:spPr>
        <p:txBody>
          <a:bodyPr/>
          <a:lstStyle/>
          <a:p>
            <a:r>
              <a:rPr lang="cs-CZ" b="1" dirty="0"/>
              <a:t>Zdanění dividend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1651" t="23400" r="27950" b="20601"/>
          <a:stretch/>
        </p:blipFill>
        <p:spPr>
          <a:xfrm>
            <a:off x="539552" y="722045"/>
            <a:ext cx="6415913" cy="400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8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Dvojí zdanění dividend – nulová integrace.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Klasický systém spočívá v oddělení zdaňování zisku a dividend, a to bez jakékoli jejich vzájemné souvislosti.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Zisk je tedy zdaňován na úrovni společnosti sazbou daně ze zisku společnosti, a z tohoto zdaněného zisku jsou vypláceny dividendy, které jsou potom dále zdaňovány na úrovni akcionáře jeho mezní sazbou daně z příjmu.</a:t>
            </a:r>
          </a:p>
          <a:p>
            <a:pPr>
              <a:buClr>
                <a:srgbClr val="307871"/>
              </a:buClr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Klasický systém</a:t>
            </a: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</p:spTree>
    <p:extLst>
      <p:ext uri="{BB962C8B-B14F-4D97-AF65-F5344CB8AC3E}">
        <p14:creationId xmlns:p14="http://schemas.microsoft.com/office/powerpoint/2010/main" val="1577923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Úplná integrace 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Zisky jsou zdaněny pouze jednou: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buď na úrovni podniku – např. osvobození dividendy od daně na straně akcionáře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nebo na úrovni akcionáře – např. plným odpočtem dividend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 err="1"/>
              <a:t>Konduitní</a:t>
            </a:r>
            <a:r>
              <a:rPr lang="cs-CZ" b="1" dirty="0"/>
              <a:t> systém</a:t>
            </a: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</p:spTree>
    <p:extLst>
      <p:ext uri="{BB962C8B-B14F-4D97-AF65-F5344CB8AC3E}">
        <p14:creationId xmlns:p14="http://schemas.microsoft.com/office/powerpoint/2010/main" val="1788275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Částečná integrace 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Částečné omezení je většinou aplikováno jako úleva na úrovni akcionáře, která nediskriminuje vyplácené zahraniční dividendy oproti těm domácím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Částečné propojení daní z dividend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</p:spTree>
    <p:extLst>
      <p:ext uri="{BB962C8B-B14F-4D97-AF65-F5344CB8AC3E}">
        <p14:creationId xmlns:p14="http://schemas.microsoft.com/office/powerpoint/2010/main" val="813212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BB8693-F3D0-491B-A2F9-E1692822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b="1" dirty="0"/>
              <a:t>Systém zdanění dividend v Česku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FA23BF2-3627-43A4-961A-F7AE750686F5}"/>
              </a:ext>
            </a:extLst>
          </p:cNvPr>
          <p:cNvSpPr/>
          <p:nvPr/>
        </p:nvSpPr>
        <p:spPr>
          <a:xfrm>
            <a:off x="251520" y="1059582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30787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klasický systém: </a:t>
            </a:r>
          </a:p>
          <a:p>
            <a:pPr marL="742950" lvl="1" indent="-285750">
              <a:buClr>
                <a:srgbClr val="30787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Příjmy z dividend jsou zdaňovány 15% srážkovou daní u plátce dividend, </a:t>
            </a:r>
          </a:p>
          <a:p>
            <a:pPr marL="742950" lvl="1" indent="-285750">
              <a:buClr>
                <a:srgbClr val="307871"/>
              </a:buClr>
              <a:buFont typeface="Arial" panose="020B0604020202020204" pitchFamily="34" charset="0"/>
              <a:buChar char="•"/>
            </a:pPr>
            <a:r>
              <a:rPr lang="cs-CZ" sz="1600" dirty="0" err="1"/>
              <a:t>Rražená</a:t>
            </a:r>
            <a:r>
              <a:rPr lang="cs-CZ" sz="1600" dirty="0"/>
              <a:t> daň je považována za zálohu a společnost daní příjmy z dividend spolu s ostatními příjmy společnosti (19% pro právnické osoby). </a:t>
            </a:r>
          </a:p>
          <a:p>
            <a:pPr marL="742950" lvl="1" indent="-285750">
              <a:buClr>
                <a:srgbClr val="307871"/>
              </a:buClr>
              <a:buFont typeface="Arial" panose="020B0604020202020204" pitchFamily="34" charset="0"/>
              <a:buChar char="•"/>
            </a:pPr>
            <a:r>
              <a:rPr lang="cs-CZ" sz="1600" dirty="0"/>
              <a:t>Zdanění podílů na zisku - srážková daň 15 %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8E4EC0C-3E96-471D-A80F-D1AA411A16F0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</p:spTree>
    <p:extLst>
      <p:ext uri="{BB962C8B-B14F-4D97-AF65-F5344CB8AC3E}">
        <p14:creationId xmlns:p14="http://schemas.microsoft.com/office/powerpoint/2010/main" val="376949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881385"/>
            <a:ext cx="9180512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Dividendová politika je určení způsobu, na jehož základě bude společnost zisk zadržovat nebo rozdělovat na dividendy, případně používat jej k jiným účelům a následně tedy i stanovovat výši dividendy náležící na jednotlivé druhy vydaných akcií.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Rozhodnutí, zdali vyplatit zisk (celý nebo jeho část), nebo ho zadržet a reinvestovat. 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zkoumáno z pohledu prvotního cíle vlastníků akciové společnosti, maximalizace bohatství vlastníků: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Vede dividendová politika ke zvyšování tržní hodnoty akcií?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Má výběr dividendové politiky ve společnosti vliv na majetek akcionářů a dále i na tržní hodnotu firmy? </a:t>
            </a:r>
          </a:p>
          <a:p>
            <a:pPr marL="457200" lvl="1" indent="0">
              <a:buClr>
                <a:srgbClr val="307871"/>
              </a:buClr>
              <a:buNone/>
            </a:pPr>
            <a:endParaRPr lang="cs-CZ" sz="1600" dirty="0"/>
          </a:p>
          <a:p>
            <a:pPr marL="57150" indent="0" algn="ctr">
              <a:buClr>
                <a:srgbClr val="307871"/>
              </a:buClr>
              <a:buNone/>
            </a:pPr>
            <a:r>
              <a:rPr lang="cs-CZ" sz="1800" b="1" dirty="0"/>
              <a:t>!!Dividendová politika by měla být aplikována tak, aby napomáhala k růstu cen akcií!!</a:t>
            </a:r>
            <a:r>
              <a:rPr lang="cs-CZ" sz="1600" dirty="0"/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Charakteristika dividendové politiky</a:t>
            </a: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</p:spTree>
    <p:extLst>
      <p:ext uri="{BB962C8B-B14F-4D97-AF65-F5344CB8AC3E}">
        <p14:creationId xmlns:p14="http://schemas.microsoft.com/office/powerpoint/2010/main" val="2740990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Datum deklarace dividendy (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declaration</a:t>
            </a:r>
            <a:r>
              <a:rPr lang="cs-CZ" sz="2000" dirty="0"/>
              <a:t> </a:t>
            </a:r>
            <a:r>
              <a:rPr lang="cs-CZ" sz="2000" dirty="0" err="1"/>
              <a:t>date</a:t>
            </a:r>
            <a:r>
              <a:rPr lang="cs-CZ" sz="2000" dirty="0"/>
              <a:t>) je dnem, kdy představenstvo (valná hromada) oznámí očekávanou dividendu.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V tento den se z účetního hlediska dividenda stává závazkem společnosti. Je stanoveno datum registrace akcionářů.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Datum registrace akcionářů (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date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record</a:t>
            </a:r>
            <a:r>
              <a:rPr lang="cs-CZ" sz="2000" dirty="0"/>
              <a:t>) –seznam subjektů majících nárok na dividendu je uzavřen.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Rozhodný den (</a:t>
            </a:r>
            <a:r>
              <a:rPr lang="cs-CZ" sz="2000" dirty="0" err="1"/>
              <a:t>the</a:t>
            </a:r>
            <a:r>
              <a:rPr lang="cs-CZ" sz="2000" dirty="0"/>
              <a:t> ex-dividend </a:t>
            </a:r>
            <a:r>
              <a:rPr lang="cs-CZ" sz="2000" dirty="0" err="1"/>
              <a:t>date</a:t>
            </a:r>
            <a:r>
              <a:rPr lang="cs-CZ" sz="2000" dirty="0"/>
              <a:t>) – od tohoto dne je akcie prodávána bez kupónu opravňujícího k vyzvednutí dividendy (ex-dividend, dividend </a:t>
            </a:r>
            <a:r>
              <a:rPr lang="cs-CZ" sz="2000" dirty="0" err="1"/>
              <a:t>off</a:t>
            </a:r>
            <a:r>
              <a:rPr lang="cs-CZ" sz="2000" dirty="0"/>
              <a:t>).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Výplatní den (</a:t>
            </a:r>
            <a:r>
              <a:rPr lang="cs-CZ" sz="2000" dirty="0" err="1"/>
              <a:t>payment</a:t>
            </a:r>
            <a:r>
              <a:rPr lang="cs-CZ" sz="2000" dirty="0"/>
              <a:t> </a:t>
            </a:r>
            <a:r>
              <a:rPr lang="cs-CZ" sz="2000" dirty="0" err="1"/>
              <a:t>date</a:t>
            </a:r>
            <a:r>
              <a:rPr lang="cs-CZ" sz="2000" dirty="0"/>
              <a:t>) – fyzická výplata.</a:t>
            </a: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Dividendová výplatní procedura -USA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1651" t="37400" r="27163" b="36000"/>
          <a:stretch/>
        </p:blipFill>
        <p:spPr>
          <a:xfrm>
            <a:off x="1547664" y="3759882"/>
            <a:ext cx="5256584" cy="9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74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29BAD-0922-42D9-ADD6-F27F6D5D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120680" cy="507703"/>
          </a:xfrm>
        </p:spPr>
        <p:txBody>
          <a:bodyPr/>
          <a:lstStyle/>
          <a:p>
            <a:r>
              <a:rPr lang="cs-CZ" b="1" dirty="0"/>
              <a:t>Vývoj dividend Microsoft od roku 2010-2022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364ADD5C-4DDA-4949-8B2D-79AFB6A1CD7A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  <p:pic>
        <p:nvPicPr>
          <p:cNvPr id="3" name="Picture 2" descr="https://static.seekingalpha.com/uploads/2023/6/14/1003408-16867247009801192_origin.png">
            <a:extLst>
              <a:ext uri="{FF2B5EF4-FFF2-40B4-BE49-F238E27FC236}">
                <a16:creationId xmlns:a16="http://schemas.microsoft.com/office/drawing/2014/main" id="{12D7C462-F6FB-49B8-912E-73914E0F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050"/>
            <a:ext cx="9144000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F1935A6-47D4-4D9E-B502-C955DD096B4E}"/>
              </a:ext>
            </a:extLst>
          </p:cNvPr>
          <p:cNvSpPr/>
          <p:nvPr/>
        </p:nvSpPr>
        <p:spPr>
          <a:xfrm>
            <a:off x="0" y="3905761"/>
            <a:ext cx="8964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Zdroj: https://seekingalpha.com/article/4611427-microsoft-upcoming-2023-dividend-increase</a:t>
            </a:r>
          </a:p>
        </p:txBody>
      </p:sp>
    </p:spTree>
    <p:extLst>
      <p:ext uri="{BB962C8B-B14F-4D97-AF65-F5344CB8AC3E}">
        <p14:creationId xmlns:p14="http://schemas.microsoft.com/office/powerpoint/2010/main" val="154355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843558"/>
            <a:ext cx="903649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Dividendu schvaluje valná hromada; způsob a místo vyplácení je dáno stanovami společnosti, rozhodnutím valné hromady a operativním opatřením představenstva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Akcionář musí být o skutečnostech včas a vhodně informován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Akcie veřejně obchodovatelné a akcie na majitele – povinnost oznámit den splatnosti dividendy, místo a způsob výplaty, případně rozhodný den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Akcie na jméno – povinnost informovat přímo majitele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Povinnost akcionáře – vyzvednout dividendu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Rozhodný den – den konání valné hromady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Způsob vyplácení není určen legislativou – rozhodující jsou stanovy společnosti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Pokud není stanoven způsob vyplácení – v sídle společnosti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Jiné formy výplaty dividendy (</a:t>
            </a:r>
            <a:r>
              <a:rPr lang="cs-CZ" sz="1600" dirty="0"/>
              <a:t>Zaslání akcionáři, Vyplácení u bankovních přepážek, Převedení na účet akcionáře </a:t>
            </a: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Dividendová výplatní procedura -ČR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</p:spTree>
    <p:extLst>
      <p:ext uri="{BB962C8B-B14F-4D97-AF65-F5344CB8AC3E}">
        <p14:creationId xmlns:p14="http://schemas.microsoft.com/office/powerpoint/2010/main" val="3700520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5C6CD-29CC-4C0C-A577-8D208424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95486"/>
            <a:ext cx="8640960" cy="507703"/>
          </a:xfrm>
        </p:spPr>
        <p:txBody>
          <a:bodyPr/>
          <a:lstStyle/>
          <a:p>
            <a:r>
              <a:rPr lang="cs-CZ" b="1" dirty="0"/>
              <a:t>S&amp;P 500 celková výnosnost: Dividendy vs. kapitálová </a:t>
            </a:r>
            <a:r>
              <a:rPr lang="cs-CZ" b="1" dirty="0" err="1"/>
              <a:t>apreciace</a:t>
            </a:r>
            <a:endParaRPr lang="cs-CZ" b="1" dirty="0"/>
          </a:p>
        </p:txBody>
      </p:sp>
      <p:pic>
        <p:nvPicPr>
          <p:cNvPr id="2050" name="Picture 2" descr="dividendy vs kapitalove vynosy indexu SP500">
            <a:extLst>
              <a:ext uri="{FF2B5EF4-FFF2-40B4-BE49-F238E27FC236}">
                <a16:creationId xmlns:a16="http://schemas.microsoft.com/office/drawing/2014/main" id="{4FA8F9AA-B00E-49AB-8D1A-EE1A1B0E8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0"/>
            <a:ext cx="91440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1B30DC4-CCF9-4EA2-AE69-A905D652B226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</p:spTree>
    <p:extLst>
      <p:ext uri="{BB962C8B-B14F-4D97-AF65-F5344CB8AC3E}">
        <p14:creationId xmlns:p14="http://schemas.microsoft.com/office/powerpoint/2010/main" val="3066047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047F7-67FD-487F-8464-F358AAC9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Dividendový výnos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6713305-F039-4C30-81B6-A58AD5A26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80" y="2315076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cs-CZ" altLang="cs-CZ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://investicedoakcii.cz/wp-content/uploads/2020/04/Vzorec-dividendoveho-vynosu.jpg">
            <a:extLst>
              <a:ext uri="{FF2B5EF4-FFF2-40B4-BE49-F238E27FC236}">
                <a16:creationId xmlns:a16="http://schemas.microsoft.com/office/drawing/2014/main" id="{41D6A6C7-A8D6-472E-AFC5-07FBBF372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0452"/>
            <a:ext cx="5762625" cy="96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Vzorec dividendoveho vynosu 2">
            <a:extLst>
              <a:ext uri="{FF2B5EF4-FFF2-40B4-BE49-F238E27FC236}">
                <a16:creationId xmlns:a16="http://schemas.microsoft.com/office/drawing/2014/main" id="{F1D64B69-7C56-428F-B4CB-F4038B231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2809"/>
            <a:ext cx="90392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1B30DC4-CCF9-4EA2-AE69-A905D652B226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</p:spTree>
    <p:extLst>
      <p:ext uri="{BB962C8B-B14F-4D97-AF65-F5344CB8AC3E}">
        <p14:creationId xmlns:p14="http://schemas.microsoft.com/office/powerpoint/2010/main" val="1872362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dirty="0"/>
              <a:t>Děkuji za pozornost </a:t>
            </a:r>
            <a:r>
              <a:rPr lang="cs-CZ" altLang="cs-CZ" sz="2400" dirty="0">
                <a:sym typeface="Wingdings" panose="05000000000000000000" pitchFamily="2" charset="2"/>
              </a:rPr>
              <a:t></a:t>
            </a:r>
            <a:endParaRPr lang="cs-CZ" altLang="cs-CZ" sz="2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část zisku, která je následně rozdělena mezi jednotlivé akcionáře podle výše jejich podílu. 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vyplacený podíl na zisku společnosti připadající na jednu akcii (DPS - Dividend per </a:t>
            </a:r>
            <a:r>
              <a:rPr lang="cs-CZ" sz="2000" dirty="0" err="1"/>
              <a:t>share</a:t>
            </a:r>
            <a:r>
              <a:rPr lang="cs-CZ" sz="2000" dirty="0"/>
              <a:t>)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Podíl je vyplácen z té části zisku, která byla určena valnou hromadou k rozdělení.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Dividenda</a:t>
            </a:r>
            <a:br>
              <a:rPr lang="cs-CZ" b="1" dirty="0"/>
            </a:b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</p:spTree>
    <p:extLst>
      <p:ext uri="{BB962C8B-B14F-4D97-AF65-F5344CB8AC3E}">
        <p14:creationId xmlns:p14="http://schemas.microsoft.com/office/powerpoint/2010/main" val="84714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20EC6-6C02-4A55-A4CD-3D7B963D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Formy dividendy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E40A45-4AA0-4C46-B2D8-2C069A0B4B32}"/>
              </a:ext>
            </a:extLst>
          </p:cNvPr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8510E112-9B4C-4F62-9A49-FBD34FFFD666}"/>
              </a:ext>
            </a:extLst>
          </p:cNvPr>
          <p:cNvSpPr txBox="1">
            <a:spLocks/>
          </p:cNvSpPr>
          <p:nvPr/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Hotovost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Akciová dividenda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Reinvestice dividend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Majetková dividenda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Dividenda ve formě dalších cenných papírů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171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Předpokládaný kapitálový rozpočet potřebný v určitém horizontu - velmi často 5 let.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Stanovení plánované kapitálové struktury.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Takové kapitálové struktury, která minimalizuje WACC, přičemž zachovává dostatečnou možnost vypůjčit si prostředky k zajištění “finanční flexibility”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Odhadnutí ročních potřeb cizího a vlastního kapitálu.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Stanovení plánované výplaty dividend (obvykle existuje nějaká dividendová růstová sazba)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Stanovení dividendové politiky</a:t>
            </a: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</p:spTree>
    <p:extLst>
      <p:ext uri="{BB962C8B-B14F-4D97-AF65-F5344CB8AC3E}">
        <p14:creationId xmlns:p14="http://schemas.microsoft.com/office/powerpoint/2010/main" val="29442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Repatriace zisků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Odliv zisků z hostující ekonomiky zahraničními investory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Např. výplata dividend od dceřiné společnosti v ČR mateřské společnosti v Německu 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Čím více dividend vyplatí zahraniční subjekty a čím větší část zisku tím repatriují zpět do mateřských společností v zahraničí, tím menší část ho zbude na reinvestování v hostující ekonomice.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V rámci legislativy mohou vlády hostující ekonomiky zabránit repatriaci zisků (omezení objemu, časový horizont a jiné)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Každá země má svá legislativní pravidla pro vyplácení dividend.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V rámci legislativních pravidel mohou akciové společnosti aplikovat své vlastní scénáře dividendové politiky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Vyplacené dividendy a reinvestovaný zisk</a:t>
            </a:r>
            <a:br>
              <a:rPr lang="cs-CZ" b="1" dirty="0"/>
            </a:b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</p:spTree>
    <p:extLst>
      <p:ext uri="{BB962C8B-B14F-4D97-AF65-F5344CB8AC3E}">
        <p14:creationId xmlns:p14="http://schemas.microsoft.com/office/powerpoint/2010/main" val="366605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Rozdílná legislativa v jednotlivých státech, v nichž firma operuje.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Dividendové platby jsou vypláceny v lokální měně a jsou tak vystaveny riziku plynoucímu ze změn devizového kurzu.</a:t>
            </a:r>
          </a:p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Možné restrikce při vývozu kapitálu.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Komplikovanost vyplácení dividend v MNC</a:t>
            </a:r>
            <a:br>
              <a:rPr lang="cs-CZ" b="1" dirty="0"/>
            </a:b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</p:spTree>
    <p:extLst>
      <p:ext uri="{BB962C8B-B14F-4D97-AF65-F5344CB8AC3E}">
        <p14:creationId xmlns:p14="http://schemas.microsoft.com/office/powerpoint/2010/main" val="351532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r>
              <a:rPr lang="cs-CZ" sz="2000" dirty="0"/>
              <a:t>Vyplatit vysokou či nízkou dividendu?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Realizovat stabilní či nepravidelné dividendy?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S jakou frekvencí vyplácet dividendy?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Je dobré avizovat typ dividendové politiky?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Odpovědi na otázky se ovlivňují, vždy se jedná o určitou formu kompromisu: 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cs-CZ" sz="2000" dirty="0"/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Základní otázky v rámci dividendové politiky</a:t>
            </a:r>
            <a:br>
              <a:rPr lang="cs-CZ" b="1" dirty="0"/>
            </a:b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2439" t="31800" r="30312" b="33200"/>
          <a:stretch/>
        </p:blipFill>
        <p:spPr>
          <a:xfrm>
            <a:off x="2051720" y="2715766"/>
            <a:ext cx="432048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3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2000" dirty="0"/>
          </a:p>
          <a:p>
            <a:pPr>
              <a:buClr>
                <a:srgbClr val="307871"/>
              </a:buClr>
            </a:pPr>
            <a:r>
              <a:rPr lang="cs-CZ" sz="2000" dirty="0"/>
              <a:t>Předpokladem dividendové politiky je, že firma vyplácí zisk až po: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Sestavení optimálního kapitálového rozpočtu </a:t>
            </a:r>
          </a:p>
          <a:p>
            <a:pPr lvl="2">
              <a:buClr>
                <a:srgbClr val="307871"/>
              </a:buClr>
            </a:pPr>
            <a:r>
              <a:rPr lang="cs-CZ" sz="1200" dirty="0"/>
              <a:t>Specifikaci výdajů užitých na stavbu a nákup investičních statků </a:t>
            </a:r>
          </a:p>
          <a:p>
            <a:pPr lvl="2">
              <a:buClr>
                <a:srgbClr val="307871"/>
              </a:buClr>
            </a:pPr>
            <a:r>
              <a:rPr lang="cs-CZ" sz="1200" dirty="0"/>
              <a:t>Identifikaci zdrojů prostředků nutných k zaplacení specifikovaných výdajů </a:t>
            </a:r>
          </a:p>
          <a:p>
            <a:pPr lvl="1">
              <a:buClr>
                <a:srgbClr val="307871"/>
              </a:buClr>
            </a:pPr>
            <a:r>
              <a:rPr lang="cs-CZ" sz="1600" dirty="0"/>
              <a:t>Využití zadrženého zisku a vlastního kapitálu k financování vlastních potřeb </a:t>
            </a:r>
          </a:p>
          <a:p>
            <a:pPr lvl="1">
              <a:buClr>
                <a:srgbClr val="307871"/>
              </a:buClr>
            </a:pPr>
            <a:endParaRPr lang="cs-CZ" sz="1600" dirty="0"/>
          </a:p>
          <a:p>
            <a:pPr>
              <a:buClr>
                <a:srgbClr val="307871"/>
              </a:buClr>
            </a:pPr>
            <a:r>
              <a:rPr lang="cs-CZ" sz="2000" dirty="0"/>
              <a:t> Následně po profinancování investičních záměrů, pokud existuje dodatečný využitelný zisk, firma vyplácí dividendy </a:t>
            </a:r>
          </a:p>
          <a:p>
            <a:pPr>
              <a:buClr>
                <a:srgbClr val="307871"/>
              </a:buClr>
            </a:pPr>
            <a:r>
              <a:rPr lang="cs-CZ" sz="2000" dirty="0"/>
              <a:t>Reziduální = zbytkový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Reziduální (pasivní) dividendová politika</a:t>
            </a: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200" dirty="0">
                <a:solidFill>
                  <a:srgbClr val="307871"/>
                </a:solidFill>
                <a:latin typeface="Enriqueta" panose="02000000000000000000" pitchFamily="2" charset="0"/>
              </a:rPr>
              <a:t>FIU/MFM Dividendová politika v MNC</a:t>
            </a:r>
          </a:p>
        </p:txBody>
      </p:sp>
    </p:spTree>
    <p:extLst>
      <p:ext uri="{BB962C8B-B14F-4D97-AF65-F5344CB8AC3E}">
        <p14:creationId xmlns:p14="http://schemas.microsoft.com/office/powerpoint/2010/main" val="103070668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5827</TotalTime>
  <Words>1302</Words>
  <Application>Microsoft Office PowerPoint</Application>
  <PresentationFormat>Předvádění na obrazovce (16:9)</PresentationFormat>
  <Paragraphs>180</Paragraphs>
  <Slides>25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Enriqueta</vt:lpstr>
      <vt:lpstr>Times New Roman</vt:lpstr>
      <vt:lpstr>Wingdings</vt:lpstr>
      <vt:lpstr>SLU</vt:lpstr>
      <vt:lpstr>Dividendová politika v nadnárodních korporacích</vt:lpstr>
      <vt:lpstr>Charakteristika dividendové politiky </vt:lpstr>
      <vt:lpstr>Dividenda  </vt:lpstr>
      <vt:lpstr>Formy dividendy</vt:lpstr>
      <vt:lpstr>Stanovení dividendové politiky   </vt:lpstr>
      <vt:lpstr>Vyplacené dividendy a reinvestovaný zisk  </vt:lpstr>
      <vt:lpstr>Komplikovanost vyplácení dividend v MNC  </vt:lpstr>
      <vt:lpstr>Základní otázky v rámci dividendové politiky  </vt:lpstr>
      <vt:lpstr>Reziduální (pasivní) dividendová politika   </vt:lpstr>
      <vt:lpstr>Stabilní dividendová politika </vt:lpstr>
      <vt:lpstr>Dividendová politika založena na konstantní výši dividendového podílu   </vt:lpstr>
      <vt:lpstr>Kompromis mezi stabilní dividendovou politikou a politikou s konstantní výší dividendového podílu  </vt:lpstr>
      <vt:lpstr>Faktory ovlivňující dividendovou politiku MNC</vt:lpstr>
      <vt:lpstr>Životní cyklus společnosti a vyplácení dividend</vt:lpstr>
      <vt:lpstr>Zdanění dividend</vt:lpstr>
      <vt:lpstr>Klasický systém </vt:lpstr>
      <vt:lpstr>Konduitní systém </vt:lpstr>
      <vt:lpstr>Částečné propojení daní z dividend</vt:lpstr>
      <vt:lpstr>Systém zdanění dividend v Česku</vt:lpstr>
      <vt:lpstr>Dividendová výplatní procedura -USA</vt:lpstr>
      <vt:lpstr>Vývoj dividend Microsoft od roku 2010-2022</vt:lpstr>
      <vt:lpstr>Dividendová výplatní procedura -ČR</vt:lpstr>
      <vt:lpstr>S&amp;P 500 celková výnosnost: Dividendy vs. kapitálová apreciace</vt:lpstr>
      <vt:lpstr>Dividendový výnos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Jana Šimáková</cp:lastModifiedBy>
  <cp:revision>185</cp:revision>
  <cp:lastPrinted>2017-02-22T12:09:42Z</cp:lastPrinted>
  <dcterms:created xsi:type="dcterms:W3CDTF">2016-07-06T15:42:34Z</dcterms:created>
  <dcterms:modified xsi:type="dcterms:W3CDTF">2024-05-02T06:10:02Z</dcterms:modified>
</cp:coreProperties>
</file>