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56" r:id="rId2"/>
    <p:sldId id="319" r:id="rId3"/>
    <p:sldId id="320" r:id="rId4"/>
    <p:sldId id="321" r:id="rId5"/>
    <p:sldId id="322" r:id="rId6"/>
    <p:sldId id="323" r:id="rId7"/>
    <p:sldId id="324" r:id="rId8"/>
    <p:sldId id="341" r:id="rId9"/>
    <p:sldId id="325" r:id="rId10"/>
    <p:sldId id="339" r:id="rId11"/>
    <p:sldId id="326" r:id="rId12"/>
    <p:sldId id="327" r:id="rId13"/>
    <p:sldId id="328" r:id="rId14"/>
    <p:sldId id="329" r:id="rId15"/>
    <p:sldId id="330" r:id="rId16"/>
    <p:sldId id="331" r:id="rId17"/>
    <p:sldId id="333" r:id="rId18"/>
    <p:sldId id="334" r:id="rId19"/>
    <p:sldId id="316" r:id="rId20"/>
    <p:sldId id="335" r:id="rId21"/>
    <p:sldId id="317" r:id="rId22"/>
    <p:sldId id="342" r:id="rId23"/>
    <p:sldId id="344" r:id="rId24"/>
    <p:sldId id="346" r:id="rId25"/>
    <p:sldId id="345" r:id="rId26"/>
    <p:sldId id="340" r:id="rId27"/>
    <p:sldId id="295" r:id="rId28"/>
  </p:sldIdLst>
  <p:sldSz cx="9144000" cy="5143500" type="screen16x9"/>
  <p:notesSz cx="6797675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0000"/>
    <a:srgbClr val="981E3A"/>
    <a:srgbClr val="9F2B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Styl Středně sytá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38" autoAdjust="0"/>
    <p:restoredTop sz="94660"/>
  </p:normalViewPr>
  <p:slideViewPr>
    <p:cSldViewPr>
      <p:cViewPr varScale="1">
        <p:scale>
          <a:sx n="79" d="100"/>
          <a:sy n="79" d="100"/>
        </p:scale>
        <p:origin x="880" y="48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A2C2EC-02D1-45BE-B2E9-3575D82216E5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B78EF-36C3-4138-A357-245E0C698DF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25267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097986-0C26-47DE-8982-7AD2B6842259}" type="datetimeFigureOut">
              <a:rPr lang="cs-CZ" smtClean="0"/>
              <a:t>29.02.2024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D4000A-37E1-4D72-B31A-77993FD77D4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744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6877366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1332458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1403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8957952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01657704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100050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085974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242613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62081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8310394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27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511498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090609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730017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957078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143891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557820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1317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7930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DD4000A-37E1-4D72-B31A-77993FD77D47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6071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28808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st - obec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Obrázek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55996" y="226939"/>
            <a:ext cx="956040" cy="745712"/>
          </a:xfrm>
          <a:prstGeom prst="rect">
            <a:avLst/>
          </a:prstGeom>
        </p:spPr>
      </p:pic>
      <p:sp>
        <p:nvSpPr>
          <p:cNvPr id="7" name="Nadpis 1"/>
          <p:cNvSpPr>
            <a:spLocks noGrp="1"/>
          </p:cNvSpPr>
          <p:nvPr>
            <p:ph type="title"/>
          </p:nvPr>
        </p:nvSpPr>
        <p:spPr>
          <a:xfrm>
            <a:off x="251520" y="195486"/>
            <a:ext cx="4536504" cy="507703"/>
          </a:xfrm>
          <a:prstGeom prst="rect">
            <a:avLst/>
          </a:prstGeom>
          <a:noFill/>
          <a:ln>
            <a:noFill/>
          </a:ln>
        </p:spPr>
        <p:txBody>
          <a:bodyPr anchor="t">
            <a:noAutofit/>
          </a:bodyPr>
          <a:lstStyle>
            <a:lvl1pPr algn="l">
              <a:defRPr sz="2400"/>
            </a:lvl1pPr>
          </a:lstStyle>
          <a:p>
            <a:pPr algn="l"/>
            <a:r>
              <a:rPr lang="cs-CZ" sz="2400" dirty="0">
                <a:solidFill>
                  <a:srgbClr val="981E3A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Název listu</a:t>
            </a:r>
          </a:p>
        </p:txBody>
      </p:sp>
      <p:cxnSp>
        <p:nvCxnSpPr>
          <p:cNvPr id="9" name="Přímá spojnice 8"/>
          <p:cNvCxnSpPr/>
          <p:nvPr userDrawn="1"/>
        </p:nvCxnSpPr>
        <p:spPr>
          <a:xfrm>
            <a:off x="251520" y="699542"/>
            <a:ext cx="7416824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1" name="Přímá spojnice 10"/>
          <p:cNvCxnSpPr/>
          <p:nvPr userDrawn="1"/>
        </p:nvCxnSpPr>
        <p:spPr>
          <a:xfrm>
            <a:off x="251520" y="4731990"/>
            <a:ext cx="8660516" cy="0"/>
          </a:xfrm>
          <a:prstGeom prst="line">
            <a:avLst/>
          </a:prstGeom>
          <a:ln w="9525" cmpd="sng">
            <a:solidFill>
              <a:srgbClr val="307871"/>
            </a:solidFill>
            <a:prstDash val="sysDot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236240" y="4731990"/>
            <a:ext cx="2895600" cy="273844"/>
          </a:xfrm>
          <a:prstGeom prst="rect">
            <a:avLst/>
          </a:prstGeom>
        </p:spPr>
        <p:txBody>
          <a:bodyPr/>
          <a:lstStyle>
            <a:lvl1pPr algn="l">
              <a:defRPr sz="800">
                <a:solidFill>
                  <a:srgbClr val="307871"/>
                </a:solidFill>
              </a:defRPr>
            </a:lvl1pPr>
          </a:lstStyle>
          <a:p>
            <a:r>
              <a:rPr lang="cs-CZ" altLang="cs-CZ">
                <a:cs typeface="Times New Roman" panose="02020603050405020304" pitchFamily="18" charset="0"/>
              </a:rPr>
              <a:t>Prostor pro doplňující informace, poznámky</a:t>
            </a:r>
            <a:endParaRPr lang="cs-CZ" altLang="cs-CZ" dirty="0">
              <a:cs typeface="Times New Roman" panose="02020603050405020304" pitchFamily="18" charset="0"/>
            </a:endParaRPr>
          </a:p>
        </p:txBody>
      </p:sp>
      <p:sp>
        <p:nvSpPr>
          <p:cNvPr id="20" name="Zástupný symbol pro číslo snímku 19"/>
          <p:cNvSpPr>
            <a:spLocks noGrp="1"/>
          </p:cNvSpPr>
          <p:nvPr>
            <p:ph type="sldNum" sz="quarter" idx="12"/>
          </p:nvPr>
        </p:nvSpPr>
        <p:spPr>
          <a:xfrm>
            <a:off x="7812360" y="4731990"/>
            <a:ext cx="1080120" cy="273844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560808B9-4D1F-4069-9EB9-CD8802008F4E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06028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68204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8845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555525"/>
            <a:ext cx="1699500" cy="1325611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251520" y="267494"/>
            <a:ext cx="5616624" cy="4608512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b="1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251520" y="1131590"/>
            <a:ext cx="5616624" cy="2160240"/>
          </a:xfrm>
          <a:prstGeom prst="rect">
            <a:avLst/>
          </a:prstGeom>
        </p:spPr>
        <p:txBody>
          <a:bodyPr anchor="t">
            <a:noAutofit/>
          </a:bodyPr>
          <a:lstStyle/>
          <a:p>
            <a:pPr algn="l"/>
            <a:r>
              <a:rPr lang="cs-CZ" sz="32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Zapojení podniků do mezinárodních ekonomických aktivit</a:t>
            </a: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6956047" y="3723878"/>
            <a:ext cx="2016224" cy="11521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FIU/MFM</a:t>
            </a:r>
          </a:p>
          <a:p>
            <a:pPr algn="r"/>
            <a:r>
              <a:rPr lang="cs-CZ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Jana Šimáková, Ph.D.</a:t>
            </a:r>
          </a:p>
          <a:p>
            <a:pPr algn="r"/>
            <a:r>
              <a:rPr lang="pl-PL" altLang="cs-CZ" sz="900" dirty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Katedra financí a účetnictví</a:t>
            </a:r>
          </a:p>
        </p:txBody>
      </p:sp>
    </p:spTree>
    <p:extLst>
      <p:ext uri="{BB962C8B-B14F-4D97-AF65-F5344CB8AC3E}">
        <p14:creationId xmlns:p14="http://schemas.microsoft.com/office/powerpoint/2010/main" val="2806334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6382D67-61A3-4E3A-8ADA-1B8764742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Funkce mezinárodního obchodu</a:t>
            </a: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C1B0302-A66A-4227-8F8C-0008A9E45BCF}"/>
              </a:ext>
            </a:extLst>
          </p:cNvPr>
          <p:cNvSpPr/>
          <p:nvPr/>
        </p:nvSpPr>
        <p:spPr>
          <a:xfrm>
            <a:off x="251520" y="1140589"/>
            <a:ext cx="864096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Transformační funkce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mění strukturu domácího trhu a zvyšuje sortiment (složení).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Parametrická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umožňuje srovnávání technických parametrů našich výrobků se světovými.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2000" dirty="0"/>
              <a:t>Transmisní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cs-CZ" sz="2000" dirty="0"/>
              <a:t>přináší informace o nových službách, nových výrobcích, nových technologiích a nových výrobních postupech, které se prosazují na světových trzích. </a:t>
            </a:r>
          </a:p>
        </p:txBody>
      </p:sp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3024BB8D-4484-47ED-9A94-1B7665BEBFF1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2380360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Prostřednictvím licence domácí firma poskytuje svou technologii, autorská práva, patenty, ochranné známky, obchodní značky, atd. firmě zahraniční.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licencování probíhá zejména za poplatky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Tímto způsobem je možné generovat příjmy ze zahraničí bez nutnosti zřízení výrobních závodů v zahraničí nebo přepravy zboží do zahraničí. 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Příklady</a:t>
            </a:r>
          </a:p>
          <a:p>
            <a:pPr lvl="1"/>
            <a:r>
              <a:rPr lang="en-US" altLang="cs-CZ" sz="1400" dirty="0"/>
              <a:t>Starbucks </a:t>
            </a:r>
            <a:r>
              <a:rPr lang="cs-CZ" altLang="cs-CZ" sz="1400" dirty="0"/>
              <a:t>a S</a:t>
            </a:r>
            <a:r>
              <a:rPr lang="en-US" altLang="cs-CZ" sz="1400" dirty="0"/>
              <a:t>SP (</a:t>
            </a:r>
            <a:r>
              <a:rPr lang="cs-CZ" altLang="cs-CZ" sz="1400" dirty="0"/>
              <a:t>provozovatel v sektoru potravin a nápojů). SSP může prodávat produkty </a:t>
            </a:r>
            <a:r>
              <a:rPr lang="en-US" altLang="cs-CZ" sz="1400" dirty="0"/>
              <a:t>Starbucks</a:t>
            </a:r>
            <a:r>
              <a:rPr lang="cs-CZ" altLang="cs-CZ" sz="1400" dirty="0"/>
              <a:t> např. na nádražích a letištích po Evropě.</a:t>
            </a:r>
            <a:r>
              <a:rPr lang="en-US" altLang="cs-CZ" sz="1400" dirty="0"/>
              <a:t> </a:t>
            </a:r>
            <a:endParaRPr lang="cs-CZ" altLang="cs-CZ" sz="1400" dirty="0"/>
          </a:p>
          <a:p>
            <a:pPr lvl="1"/>
            <a:r>
              <a:rPr lang="en-US" altLang="cs-CZ" sz="1400" dirty="0"/>
              <a:t>Sprint Nextel Corp. </a:t>
            </a:r>
            <a:r>
              <a:rPr lang="cs-CZ" altLang="cs-CZ" sz="1400" dirty="0"/>
              <a:t>Má licenci k vývoji telekomunikačních služeb v UK. </a:t>
            </a:r>
          </a:p>
          <a:p>
            <a:pPr lvl="1"/>
            <a:r>
              <a:rPr lang="en-US" altLang="cs-CZ" sz="1400" dirty="0"/>
              <a:t>IGA, Inc. </a:t>
            </a:r>
            <a:r>
              <a:rPr lang="cs-CZ" altLang="cs-CZ" sz="1400" dirty="0"/>
              <a:t>Má licenci k provozu supermarketů v Číně a Singapuru.</a:t>
            </a:r>
            <a:endParaRPr lang="en-US" altLang="cs-CZ" sz="1400" dirty="0"/>
          </a:p>
          <a:p>
            <a:pPr lvl="1"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Licence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7006514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Prostřednictvím franšízy je od firmy z jedné země poskytována specializována strategie prodeje nebo služeb, asistenční pomoc či případná počáteční investice do franšízy v jiné zemi.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Poskytnutí franšízy je převážně spojeno s pravidelnými poplatky poskytovali franšízy.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Franšízy poskytované MNC častokrát vyžadují přímou investici do zahraničních ekonomických operací, když investice představuje v zahraniční franšíze rozhodující podíl, tedy alespoň 10% podíl na základním kapitálu, pak mluvíme o přímé zahraniční investici.</a:t>
            </a:r>
          </a:p>
          <a:p>
            <a:pPr>
              <a:buClr>
                <a:srgbClr val="307871"/>
              </a:buClr>
            </a:pPr>
            <a:r>
              <a:rPr lang="cs-CZ" altLang="cs-CZ" sz="2000" dirty="0"/>
              <a:t>Příklady</a:t>
            </a:r>
          </a:p>
          <a:p>
            <a:pPr lvl="1">
              <a:buClr>
                <a:srgbClr val="307871"/>
              </a:buClr>
            </a:pPr>
            <a:r>
              <a:rPr lang="en-US" altLang="cs-CZ" sz="1600" dirty="0"/>
              <a:t>McDonald’s, Pizza Hut, Subway Sandwiches, Blockbuster Video, Dairy Queen</a:t>
            </a:r>
            <a:r>
              <a:rPr lang="cs-CZ" altLang="cs-CZ" sz="1600" dirty="0"/>
              <a:t> mají franšízy vlastněné a provozované lokálními rezidenty v zahraničních zemích.</a:t>
            </a:r>
            <a:endParaRPr lang="cs-CZ" sz="2000" dirty="0"/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Franšízy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36288640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Joint venture je podnik, který společně vlastní a provozují dva nebo více podniků.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Většina joint venture umožňuje zúčastněným firmám uplatnit své komparativní výhody v příslušném odvětví.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Joint venture také často vyžaduje určitý stupeň přímých zahraničních investic.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Příklady</a:t>
            </a:r>
          </a:p>
          <a:p>
            <a:pPr lvl="1"/>
            <a:r>
              <a:rPr lang="en-US" altLang="cs-CZ" sz="1400" dirty="0"/>
              <a:t>General Mills, Inc., joined in a</a:t>
            </a:r>
            <a:r>
              <a:rPr lang="cs-CZ" altLang="cs-CZ" sz="1400" dirty="0"/>
              <a:t> </a:t>
            </a:r>
            <a:r>
              <a:rPr lang="en-US" altLang="cs-CZ" sz="1400" dirty="0"/>
              <a:t>venture with Nestlé SA so that the cereals produced by General Mills could be sold</a:t>
            </a:r>
            <a:r>
              <a:rPr lang="cs-CZ" altLang="cs-CZ" sz="1400" dirty="0"/>
              <a:t> </a:t>
            </a:r>
            <a:r>
              <a:rPr lang="en-US" altLang="cs-CZ" sz="1400" dirty="0"/>
              <a:t>through the overseas sales distribution network established by Nestlé.</a:t>
            </a:r>
            <a:endParaRPr lang="cs-CZ" altLang="cs-CZ" sz="1400" dirty="0"/>
          </a:p>
          <a:p>
            <a:pPr lvl="1"/>
            <a:r>
              <a:rPr lang="en-US" altLang="cs-CZ" sz="1400" dirty="0"/>
              <a:t>Xerox Corp. </a:t>
            </a:r>
            <a:r>
              <a:rPr lang="cs-CZ" altLang="cs-CZ" sz="1400" dirty="0"/>
              <a:t>(USA) </a:t>
            </a:r>
            <a:r>
              <a:rPr lang="en-US" altLang="cs-CZ" sz="1400" dirty="0"/>
              <a:t>and Fuji Co. (Japan) engaged in a joint venture that allowed Xerox</a:t>
            </a:r>
            <a:r>
              <a:rPr lang="cs-CZ" altLang="cs-CZ" sz="1400" dirty="0"/>
              <a:t> </a:t>
            </a:r>
            <a:r>
              <a:rPr lang="en-US" altLang="cs-CZ" sz="1400" dirty="0"/>
              <a:t>Corp. to penetrate the Japanese market and allowed Fuji to enter the photocopying business.</a:t>
            </a:r>
            <a:r>
              <a:rPr lang="cs-CZ" altLang="cs-CZ" sz="1400" dirty="0"/>
              <a:t> </a:t>
            </a:r>
          </a:p>
          <a:p>
            <a:pPr lvl="1"/>
            <a:r>
              <a:rPr lang="en-US" altLang="cs-CZ" sz="1400" dirty="0"/>
              <a:t>Sara Lee Corp. and AT&amp;T have engaged in joint ventures with Mexican firms to</a:t>
            </a:r>
            <a:r>
              <a:rPr lang="cs-CZ" altLang="cs-CZ" sz="1400" dirty="0"/>
              <a:t> </a:t>
            </a:r>
            <a:r>
              <a:rPr lang="en-US" altLang="cs-CZ" sz="1400" dirty="0"/>
              <a:t>gain entry to Mexico’s markets. </a:t>
            </a:r>
          </a:p>
          <a:p>
            <a:pPr lvl="1"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Joint venture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9083433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Akvizice poskytují podniku plnou kontrolu nad svým zahraničním obchodem a umožňují MNC rychle získat velkou část podílu na zahraničním trhu. 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Akvizice se považují za formu přímých zahraničních investic.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S akvizicemi je spojeno značné riziko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pokud zahraniční ekonomické aktivity nefungují zcela správně, jejich případný prodej může znamenat také vysoké ztráty.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některé firmy se proto účastní jenom částečných mezinárodních akvizic, firma však nemá úplnou kontrolu nad zahraničními operacemi, které jsou tímto způsobem získány pouze částečně.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Příklady</a:t>
            </a:r>
          </a:p>
          <a:p>
            <a:pPr lvl="1"/>
            <a:r>
              <a:rPr lang="cs-CZ" altLang="cs-CZ" sz="1600" dirty="0"/>
              <a:t>Google, Inc. – akvizice k expanzi a zlepšení technologií </a:t>
            </a:r>
          </a:p>
          <a:p>
            <a:pPr lvl="2"/>
            <a:r>
              <a:rPr lang="cs-CZ" altLang="cs-CZ" sz="1000" dirty="0"/>
              <a:t>Austrálie a Brazílie (internetové vyhledávače), Kanada (mobilní prohlížeče), Finsko (</a:t>
            </a:r>
            <a:r>
              <a:rPr lang="cs-CZ" altLang="cs-CZ" sz="1000" dirty="0" err="1"/>
              <a:t>micro-blogging</a:t>
            </a:r>
            <a:r>
              <a:rPr lang="cs-CZ" altLang="cs-CZ" sz="1000" dirty="0"/>
              <a:t>), Německo (mobilní software), Rusko (online reklama), Jižní Korea (weblog software), Španělsko (sdílení fotografií), atd.</a:t>
            </a:r>
            <a:endParaRPr lang="en-US" altLang="cs-CZ" sz="1000" dirty="0"/>
          </a:p>
          <a:p>
            <a:pPr lvl="1">
              <a:buClr>
                <a:srgbClr val="307871"/>
              </a:buClr>
            </a:pPr>
            <a:endParaRPr lang="cs-CZ" sz="16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Akvizice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8378412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Založení nového podniku (závodu) v zahraničí.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Vyžaduje velkou zahraniční investici.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Může být upřednostňováno před zahraničními akvizicemi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nové zahraniční ekonomické aktivity mohou být přesně přizpůsobeny potřebám mateřských společností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někdy je zapotřebí menší investice, než při nákupu již existujících podniků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Založení dceřiné společnosti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9492627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Zahraniční obchod a licencování nejsou považovány za přímé zahraniční investice, protože nevyžadují přímou investici do ekonomických aktivit v zahraničí.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Franšízy a joint venture obvykle vyžadují investice do zahraničních operací, ale většinou se jedná o částečné investice limitované stupněm rozhodování o ekonomických aktivitách.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Zahraniční akvizice a zakládání nových zahraničních dceřiných společností vyžadují významné investice a představují největší podíl na přímých zahraničních investicích.  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560840" cy="507703"/>
          </a:xfrm>
        </p:spPr>
        <p:txBody>
          <a:bodyPr/>
          <a:lstStyle/>
          <a:p>
            <a:r>
              <a:rPr lang="en-US" b="1" dirty="0" err="1"/>
              <a:t>Dopad</a:t>
            </a:r>
            <a:r>
              <a:rPr lang="en-US" b="1" dirty="0"/>
              <a:t> </a:t>
            </a:r>
            <a:r>
              <a:rPr lang="en-US" b="1" dirty="0" err="1"/>
              <a:t>mezinárodního</a:t>
            </a:r>
            <a:r>
              <a:rPr lang="en-US" b="1" dirty="0"/>
              <a:t> </a:t>
            </a:r>
            <a:r>
              <a:rPr lang="en-US" b="1" dirty="0" err="1"/>
              <a:t>podnikání</a:t>
            </a:r>
            <a:r>
              <a:rPr lang="en-US" b="1" dirty="0"/>
              <a:t> </a:t>
            </a:r>
            <a:r>
              <a:rPr lang="en-US" b="1" dirty="0" err="1"/>
              <a:t>na</a:t>
            </a:r>
            <a:r>
              <a:rPr lang="en-US" b="1" dirty="0"/>
              <a:t> cash flow </a:t>
            </a:r>
            <a:r>
              <a:rPr lang="en-US" b="1" dirty="0" err="1"/>
              <a:t>podniku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38017636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Zástupný symbol pro obsah 1"/>
          <p:cNvPicPr>
            <a:picLocks noGrp="1" noChangeAspect="1"/>
          </p:cNvPicPr>
          <p:nvPr>
            <p:ph idx="4294967295"/>
          </p:nvPr>
        </p:nvPicPr>
        <p:blipFill rotWithShape="1">
          <a:blip r:embed="rId3"/>
          <a:srcRect l="26289" t="21578" r="27401" b="27456"/>
          <a:stretch/>
        </p:blipFill>
        <p:spPr>
          <a:xfrm>
            <a:off x="683568" y="820669"/>
            <a:ext cx="6192688" cy="3833569"/>
          </a:xfrm>
          <a:prstGeom prst="rect">
            <a:avLst/>
          </a:prstGeom>
        </p:spPr>
      </p:pic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72050" y="227843"/>
            <a:ext cx="8676964" cy="507703"/>
          </a:xfrm>
        </p:spPr>
        <p:txBody>
          <a:bodyPr/>
          <a:lstStyle/>
          <a:p>
            <a:r>
              <a:rPr lang="cs-CZ" b="1" dirty="0"/>
              <a:t>Cash </a:t>
            </a:r>
            <a:r>
              <a:rPr lang="cs-CZ" b="1" dirty="0" err="1"/>
              <a:t>flow</a:t>
            </a:r>
            <a:r>
              <a:rPr lang="cs-CZ" b="1" dirty="0"/>
              <a:t> vyplývající ze zapojení do mezinárodních aktivit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264575000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U mezinárodního obchodu představují mezinárodní cash </a:t>
            </a:r>
            <a:r>
              <a:rPr lang="cs-CZ" sz="2000" dirty="0" err="1"/>
              <a:t>flow</a:t>
            </a:r>
            <a:r>
              <a:rPr lang="cs-CZ" sz="2000" dirty="0"/>
              <a:t> odcházející platby za importované dodávky a přicházející platby za export.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U licencí, franšíz nebo joint venture odcházející přeshraniční platby zahrnují platby za transferové technologie, či částečné investice do franšíz a joint venture a přicházející platby ve formě poplatků za služby.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U přímých zahraničních investic proudí toky peněz od mateřské společnosti ve formě financování ekonomických operací dceřiných společností a od dceřiných společností proudí toky peněž ve formě přerozdělovaného zisku a poplatků za služby poskytované mateřskou společností.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Základní mezinárodní cash </a:t>
            </a:r>
            <a:r>
              <a:rPr lang="cs-CZ" b="1" dirty="0" err="1"/>
              <a:t>flow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214943199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r>
                  <a:rPr lang="cs-CZ" sz="2000" dirty="0"/>
                  <a:t>Základní model ocenění hodnoty MNC vychází z modelu, který pracuje s podniky s čistě domácími příjmy: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𝐸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𝑑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, 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(1+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cs-CZ" sz="2000" dirty="0"/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1400" i="1" dirty="0"/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V	hodnota podniku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E(</a:t>
                </a:r>
                <a:r>
                  <a:rPr lang="cs-CZ" sz="1400" i="1" dirty="0" err="1"/>
                  <a:t>CF</a:t>
                </a:r>
                <a:r>
                  <a:rPr lang="cs-CZ" sz="1400" i="1" baseline="-25000" dirty="0" err="1"/>
                  <a:t>d,t</a:t>
                </a:r>
                <a:r>
                  <a:rPr lang="cs-CZ" sz="1400" i="1" dirty="0"/>
                  <a:t>)	očekávané cash </a:t>
                </a:r>
                <a:r>
                  <a:rPr lang="cs-CZ" sz="1400" i="1" dirty="0" err="1"/>
                  <a:t>flow</a:t>
                </a:r>
                <a:r>
                  <a:rPr lang="cs-CZ" sz="1400" i="1" dirty="0"/>
                  <a:t> přijaté na konci období t v domácí měně d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n 	počet příštích období, ve kterých je očekávané cash </a:t>
                </a:r>
                <a:r>
                  <a:rPr lang="cs-CZ" sz="1400" i="1" dirty="0" err="1"/>
                  <a:t>flow</a:t>
                </a:r>
                <a:r>
                  <a:rPr lang="cs-CZ" sz="1400" i="1" dirty="0"/>
                  <a:t> 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k 	průměrné vážené náklady kapitálu zahrnující také požadovanou míru výnosnosti pro akcionáře a věřitele 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2000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  <a:blipFill rotWithShape="0">
                <a:blip r:embed="rId3"/>
                <a:stretch>
                  <a:fillRect l="-619" t="-8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Východiska modelu oceňování MNC (1)</a:t>
            </a:r>
            <a:b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</a:b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746470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Teorie komparativních výhod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Teorie nedokonalých trhů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Teorie výrobního cyklu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416824" cy="507703"/>
          </a:xfrm>
        </p:spPr>
        <p:txBody>
          <a:bodyPr/>
          <a:lstStyle/>
          <a:p>
            <a:r>
              <a:rPr lang="pl-PL" b="1" dirty="0"/>
              <a:t>Důvody zapojení MNC do mezinárodního podnikání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9625724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>
                  <a:buClr>
                    <a:srgbClr val="307871"/>
                  </a:buClr>
                </a:pPr>
                <a:r>
                  <a:rPr lang="cs-CZ" sz="2000" dirty="0"/>
                  <a:t>Převod cash </a:t>
                </a:r>
                <a:r>
                  <a:rPr lang="cs-CZ" sz="2000" dirty="0" err="1"/>
                  <a:t>flow</a:t>
                </a:r>
                <a:r>
                  <a:rPr lang="cs-CZ" sz="2000" dirty="0"/>
                  <a:t> v cizí měně na jednotky měny domácí: 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)=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𝑥𝐸</m:t>
                              </m:r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sz="2000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dirty="0"/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2000" dirty="0"/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 err="1"/>
                  <a:t>CF</a:t>
                </a:r>
                <a:r>
                  <a:rPr lang="cs-CZ" sz="1400" i="1" baseline="-25000" dirty="0" err="1"/>
                  <a:t>j</a:t>
                </a:r>
                <a:r>
                  <a:rPr lang="cs-CZ" sz="1400" i="1" dirty="0"/>
                  <a:t> 	cash </a:t>
                </a:r>
                <a:r>
                  <a:rPr lang="cs-CZ" sz="1400" i="1" dirty="0" err="1"/>
                  <a:t>flow</a:t>
                </a:r>
                <a:r>
                  <a:rPr lang="cs-CZ" sz="1400" i="1" dirty="0"/>
                  <a:t> denominované v příslušných cizích měnách j 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 err="1"/>
                  <a:t>S</a:t>
                </a:r>
                <a:r>
                  <a:rPr lang="cs-CZ" sz="1400" i="1" baseline="-25000" dirty="0" err="1"/>
                  <a:t>j,t</a:t>
                </a:r>
                <a:r>
                  <a:rPr lang="cs-CZ" sz="1400" i="1" baseline="-25000" dirty="0"/>
                  <a:t> 	</a:t>
                </a:r>
                <a:r>
                  <a:rPr lang="cs-CZ" sz="1400" i="1" dirty="0"/>
                  <a:t>očekávaný devizový kurz, ve kterém může být měna j převedena do domácích měny na konci periody t</a:t>
                </a:r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1400" i="1" dirty="0"/>
              </a:p>
              <a:p>
                <a:pPr marL="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Poznámka: Devizový kurz by měl být v přímé kotaci, tj. cena jednotky zahraniční měny vyjádřena v domácí měně.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  <a:blipFill rotWithShape="0">
                <a:blip r:embed="rId3"/>
                <a:stretch>
                  <a:fillRect l="-619" t="-829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  <a:t>Východiska modelu oceňování MNC (2)</a:t>
            </a:r>
            <a:br>
              <a:rPr lang="cs-CZ" b="1" dirty="0">
                <a:effectLst>
                  <a:glow>
                    <a:srgbClr val="000000"/>
                  </a:glow>
                  <a:outerShdw sx="0" sy="0">
                    <a:srgbClr val="000000"/>
                  </a:outerShdw>
                  <a:reflection stA="0" endPos="0" fadeDir="0" sx="0" sy="0"/>
                </a:effectLst>
              </a:rPr>
            </a:b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7360754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endParaRPr lang="cs-CZ" sz="2800" dirty="0"/>
              </a:p>
              <a:p>
                <a:pPr marL="0" indent="0">
                  <a:buClr>
                    <a:srgbClr val="307871"/>
                  </a:buClr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2000" i="1">
                          <a:latin typeface="Cambria Math" panose="02040503050406030204" pitchFamily="18" charset="0"/>
                        </a:rPr>
                        <m:t>𝑉</m:t>
                      </m:r>
                      <m:r>
                        <a:rPr lang="cs-CZ" sz="2000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𝑛</m:t>
                          </m:r>
                        </m:sup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cs-CZ" sz="20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nary>
                                    <m:naryPr>
                                      <m:chr m:val="∑"/>
                                      <m:limLoc m:val="undOvr"/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naryPr>
                                    <m:sub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=1</m:t>
                                      </m:r>
                                    </m:sub>
                                    <m:sup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𝑚</m:t>
                                      </m:r>
                                    </m:sup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𝐸</m:t>
                                      </m:r>
                                    </m:e>
                                  </m:nary>
                                  <m:d>
                                    <m:d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  <m:t>𝐶𝐹</m:t>
                                          </m:r>
                                        </m:e>
                                        <m:sub>
                                          <m: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  <m:t>𝑗</m:t>
                                          </m:r>
                                          <m: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  <m:t>,</m:t>
                                          </m:r>
                                          <m:r>
                                            <a:rPr lang="cs-CZ" sz="2000" i="1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𝑥𝐸</m:t>
                                  </m:r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(</m:t>
                                  </m:r>
                                  <m:sSub>
                                    <m:sSub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𝑆</m:t>
                                      </m:r>
                                    </m:e>
                                    <m:sub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  <m:r>
                                    <a:rPr lang="cs-CZ" sz="2000" i="1">
                                      <a:latin typeface="Cambria Math" panose="02040503050406030204" pitchFamily="18" charset="0"/>
                                    </a:rPr>
                                    <m:t>)</m:t>
                                  </m:r>
                                </m:num>
                                <m:den>
                                  <m:sSup>
                                    <m:sSupPr>
                                      <m:ctrlP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(1+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𝑘</m:t>
                                      </m:r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)</m:t>
                                      </m:r>
                                    </m:e>
                                    <m:sup>
                                      <m:r>
                                        <a:rPr lang="cs-CZ" sz="2000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p>
                                  </m:sSup>
                                </m:den>
                              </m:f>
                            </m:e>
                          </m:d>
                        </m:e>
                      </m:nary>
                    </m:oMath>
                  </m:oMathPara>
                </a14:m>
                <a:endParaRPr lang="cs-CZ" sz="2000" dirty="0"/>
              </a:p>
              <a:p>
                <a:pPr marL="0" indent="0">
                  <a:buClr>
                    <a:srgbClr val="307871"/>
                  </a:buClr>
                  <a:buNone/>
                </a:pPr>
                <a:endParaRPr lang="cs-CZ" sz="2000" dirty="0"/>
              </a:p>
              <a:p>
                <a:pPr marL="400050">
                  <a:buClr>
                    <a:srgbClr val="307871"/>
                  </a:buClr>
                  <a:buFont typeface="Symbol" panose="05050102010706020507" pitchFamily="18" charset="2"/>
                  <a:buChar char="Þ"/>
                </a:pPr>
                <a:r>
                  <a:rPr lang="cs-CZ" sz="2000" dirty="0"/>
                  <a:t>hodnota MNC (V) se mění v reakci na rozhodnutí zvyšující objem cash flow v příslušné měně nebo v reakci na změnu hodnoty domácí měny, do které mají být cash flow převedeny. </a:t>
                </a:r>
              </a:p>
              <a:p>
                <a:pPr indent="-285750">
                  <a:buClr>
                    <a:srgbClr val="307871"/>
                  </a:buClr>
                  <a:buFont typeface="Symbol" panose="05050102010706020507" pitchFamily="18" charset="2"/>
                  <a:buChar char="Þ"/>
                </a:pPr>
                <a:endParaRPr lang="cs-CZ" sz="2000" i="1" dirty="0"/>
              </a:p>
              <a:p>
                <a:pPr marL="57150" indent="0">
                  <a:buClr>
                    <a:srgbClr val="307871"/>
                  </a:buClr>
                  <a:buNone/>
                </a:pPr>
                <a:r>
                  <a:rPr lang="cs-CZ" sz="1400" i="1" dirty="0"/>
                  <a:t>Poznámka: Ve srovnání s modelem pro domácí podniky jmenovatel zůstává sice nezměněn, vzhledem k vyšší nejistotě ohledně budoucích zahraničních cash </a:t>
                </a:r>
                <a:r>
                  <a:rPr lang="cs-CZ" sz="1400" i="1" dirty="0" err="1"/>
                  <a:t>flow</a:t>
                </a:r>
                <a:r>
                  <a:rPr lang="cs-CZ" sz="1400" i="1" dirty="0"/>
                  <a:t> však investoři požadují větší míru výnosnosti (tedy vyšší náklady kapitálu pro MNC), co snižuje hodnotu MNC.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4294967295"/>
              </p:nvPr>
            </p:nvSpPr>
            <p:spPr>
              <a:xfrm>
                <a:off x="107504" y="843558"/>
                <a:ext cx="8856984" cy="3672408"/>
              </a:xfrm>
              <a:prstGeom prst="rect">
                <a:avLst/>
              </a:prstGeom>
              <a:blipFill rotWithShape="0">
                <a:blip r:embed="rId3"/>
                <a:stretch>
                  <a:fillRect l="-138" r="-413" b="-3648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Model oceňování MNC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5571498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F7FD1-736C-4FED-9ABC-6C10D649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A7A41C-EC82-4B20-8149-8B3FADD462D3}"/>
              </a:ext>
            </a:extLst>
          </p:cNvPr>
          <p:cNvSpPr/>
          <p:nvPr/>
        </p:nvSpPr>
        <p:spPr>
          <a:xfrm>
            <a:off x="251520" y="1059582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Carolina Co.</a:t>
            </a:r>
            <a:r>
              <a:rPr lang="cs-CZ" b="1" dirty="0"/>
              <a:t> očekává v tomto roce </a:t>
            </a:r>
            <a:r>
              <a:rPr lang="en-US" b="1" dirty="0"/>
              <a:t>cash flow</a:t>
            </a:r>
            <a:r>
              <a:rPr lang="cs-CZ" b="1" dirty="0"/>
              <a:t> v hodnotě</a:t>
            </a:r>
            <a:r>
              <a:rPr lang="en-US" b="1" dirty="0"/>
              <a:t> $100</a:t>
            </a:r>
            <a:r>
              <a:rPr lang="cs-CZ" b="1" dirty="0"/>
              <a:t> </a:t>
            </a:r>
            <a:r>
              <a:rPr lang="en-US" b="1" dirty="0"/>
              <a:t>000 </a:t>
            </a:r>
            <a:r>
              <a:rPr lang="cs-CZ" b="1" dirty="0"/>
              <a:t>z lokálního podnikání a </a:t>
            </a:r>
            <a:r>
              <a:rPr lang="en-US" b="1" dirty="0"/>
              <a:t>1 </a:t>
            </a:r>
            <a:r>
              <a:rPr lang="en-US" b="1" dirty="0" err="1"/>
              <a:t>milion</a:t>
            </a:r>
            <a:r>
              <a:rPr lang="en-US" b="1" dirty="0"/>
              <a:t> </a:t>
            </a:r>
            <a:r>
              <a:rPr lang="cs-CZ" b="1" dirty="0"/>
              <a:t>m</a:t>
            </a:r>
            <a:r>
              <a:rPr lang="en-US" b="1" dirty="0" err="1"/>
              <a:t>exic</a:t>
            </a:r>
            <a:r>
              <a:rPr lang="cs-CZ" b="1" dirty="0" err="1"/>
              <a:t>kých</a:t>
            </a:r>
            <a:r>
              <a:rPr lang="cs-CZ" b="1" dirty="0"/>
              <a:t> </a:t>
            </a:r>
            <a:r>
              <a:rPr lang="en-US" b="1" dirty="0"/>
              <a:t>pesos </a:t>
            </a:r>
            <a:r>
              <a:rPr lang="cs-CZ" b="1" dirty="0"/>
              <a:t>z podnikání v Mexiku. Předpokládá se, že průměrná hodnota mexického pesa vyjádřeného v amerických dolarech bude v tomto období 0.09 USD/ MXN. Jaké jsou celkové cash </a:t>
            </a:r>
            <a:r>
              <a:rPr lang="cs-CZ" b="1" dirty="0" err="1"/>
              <a:t>flow</a:t>
            </a:r>
            <a:r>
              <a:rPr lang="cs-CZ" b="1" dirty="0"/>
              <a:t> vyjádřené v domácí měně?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B054F6E7-AA71-49A3-A85A-ED7414DE654F}"/>
                  </a:ext>
                </a:extLst>
              </p:cNvPr>
              <p:cNvSpPr/>
              <p:nvPr/>
            </p:nvSpPr>
            <p:spPr>
              <a:xfrm>
                <a:off x="755576" y="2643758"/>
                <a:ext cx="6930516" cy="87985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)=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𝑥𝐸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b="1" dirty="0"/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B054F6E7-AA71-49A3-A85A-ED7414DE65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643758"/>
                <a:ext cx="6930516" cy="87985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8089108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F7FD1-736C-4FED-9ABC-6C10D649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A7A41C-EC82-4B20-8149-8B3FADD462D3}"/>
              </a:ext>
            </a:extLst>
          </p:cNvPr>
          <p:cNvSpPr/>
          <p:nvPr/>
        </p:nvSpPr>
        <p:spPr>
          <a:xfrm>
            <a:off x="251520" y="1059582"/>
            <a:ext cx="8136904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/>
              <a:t>Carolina Co.</a:t>
            </a:r>
            <a:r>
              <a:rPr lang="cs-CZ" b="1" dirty="0"/>
              <a:t> očekává v tomto roce </a:t>
            </a:r>
            <a:r>
              <a:rPr lang="en-US" b="1" dirty="0"/>
              <a:t>cash flow</a:t>
            </a:r>
            <a:r>
              <a:rPr lang="cs-CZ" b="1" dirty="0"/>
              <a:t> v hodnotě</a:t>
            </a:r>
            <a:r>
              <a:rPr lang="en-US" b="1" dirty="0"/>
              <a:t> $100</a:t>
            </a:r>
            <a:r>
              <a:rPr lang="cs-CZ" b="1" dirty="0"/>
              <a:t> </a:t>
            </a:r>
            <a:r>
              <a:rPr lang="en-US" b="1" dirty="0"/>
              <a:t>000 </a:t>
            </a:r>
            <a:r>
              <a:rPr lang="cs-CZ" b="1" dirty="0"/>
              <a:t>z lokálního podnikání a </a:t>
            </a:r>
            <a:r>
              <a:rPr lang="en-US" b="1" dirty="0"/>
              <a:t>1 </a:t>
            </a:r>
            <a:r>
              <a:rPr lang="en-US" b="1" dirty="0" err="1"/>
              <a:t>milion</a:t>
            </a:r>
            <a:r>
              <a:rPr lang="en-US" b="1" dirty="0"/>
              <a:t> </a:t>
            </a:r>
            <a:r>
              <a:rPr lang="cs-CZ" b="1" dirty="0"/>
              <a:t>m</a:t>
            </a:r>
            <a:r>
              <a:rPr lang="en-US" b="1" dirty="0" err="1"/>
              <a:t>exic</a:t>
            </a:r>
            <a:r>
              <a:rPr lang="cs-CZ" b="1" dirty="0" err="1"/>
              <a:t>kých</a:t>
            </a:r>
            <a:r>
              <a:rPr lang="cs-CZ" b="1" dirty="0"/>
              <a:t> </a:t>
            </a:r>
            <a:r>
              <a:rPr lang="en-US" b="1" dirty="0"/>
              <a:t>pesos </a:t>
            </a:r>
            <a:r>
              <a:rPr lang="cs-CZ" b="1" dirty="0"/>
              <a:t>z podnikání v Mexiku. Předpokládá se, že průměrná hodnota mexického pesa vyjádřeného v amerických dolarech bude v tomto období 0.09 USD/ MXN. Jaké jsou celkové cash </a:t>
            </a:r>
            <a:r>
              <a:rPr lang="cs-CZ" b="1" dirty="0" err="1"/>
              <a:t>flow</a:t>
            </a:r>
            <a:r>
              <a:rPr lang="cs-CZ" b="1" dirty="0"/>
              <a:t> vyjádřené v domácí měně?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B054F6E7-AA71-49A3-A85A-ED7414DE654F}"/>
                  </a:ext>
                </a:extLst>
              </p:cNvPr>
              <p:cNvSpPr/>
              <p:nvPr/>
            </p:nvSpPr>
            <p:spPr>
              <a:xfrm>
                <a:off x="755576" y="2643758"/>
                <a:ext cx="6930516" cy="152221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)=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𝐸</m:t>
                              </m:r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𝑥𝐸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b="1" dirty="0"/>
              </a:p>
              <a:p>
                <a:pPr algn="ctr">
                  <a:buClr>
                    <a:srgbClr val="307871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𝐸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𝐶𝐹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)=</m:t>
                    </m:r>
                  </m:oMath>
                </a14:m>
                <a:r>
                  <a:rPr lang="cs-CZ" sz="2000" i="1" dirty="0"/>
                  <a:t>100 000 USD + 1 000 000 MXN x 0.09USD/MXN</a:t>
                </a:r>
              </a:p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𝐸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)=</m:t>
                      </m:r>
                      <m:r>
                        <a:rPr lang="cs-CZ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190 000 </m:t>
                      </m:r>
                      <m:r>
                        <a:rPr lang="cs-CZ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𝑈𝑆𝐷</m:t>
                      </m:r>
                    </m:oMath>
                  </m:oMathPara>
                </a14:m>
                <a:endParaRPr lang="cs-CZ" sz="2000" i="1" dirty="0">
                  <a:solidFill>
                    <a:srgbClr val="C00000"/>
                  </a:solidFill>
                </a:endParaRPr>
              </a:p>
            </p:txBody>
          </p:sp>
        </mc:Choice>
        <mc:Fallback xmlns="">
          <p:sp>
            <p:nvSpPr>
              <p:cNvPr id="4" name="Obdélník 3">
                <a:extLst>
                  <a:ext uri="{FF2B5EF4-FFF2-40B4-BE49-F238E27FC236}">
                    <a16:creationId xmlns:a16="http://schemas.microsoft.com/office/drawing/2014/main" id="{B054F6E7-AA71-49A3-A85A-ED7414DE654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643758"/>
                <a:ext cx="6930516" cy="1522212"/>
              </a:xfrm>
              <a:prstGeom prst="rect">
                <a:avLst/>
              </a:prstGeom>
              <a:blipFill>
                <a:blip r:embed="rId2"/>
                <a:stretch>
                  <a:fillRect b="-281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897239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F7FD1-736C-4FED-9ABC-6C10D649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A7A41C-EC82-4B20-8149-8B3FADD462D3}"/>
              </a:ext>
            </a:extLst>
          </p:cNvPr>
          <p:cNvSpPr/>
          <p:nvPr/>
        </p:nvSpPr>
        <p:spPr>
          <a:xfrm>
            <a:off x="251520" y="1059582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Jaké budou skutečné cash </a:t>
            </a:r>
            <a:r>
              <a:rPr lang="cs-CZ" b="1" dirty="0" err="1"/>
              <a:t>flow</a:t>
            </a:r>
            <a:r>
              <a:rPr lang="cs-CZ" b="1" dirty="0"/>
              <a:t> </a:t>
            </a:r>
            <a:r>
              <a:rPr lang="en-US" b="1" dirty="0"/>
              <a:t>Carolina Co.</a:t>
            </a:r>
            <a:r>
              <a:rPr lang="cs-CZ" b="1" dirty="0"/>
              <a:t> vyjádřené v domácí měně USD pokud devizový kurz v čase konverze bude na úrovni 0.08 USD/MXN oproti očekávané úrovni 0.09 USD/MXN?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C8072607-783D-4B86-A639-8C2607419B49}"/>
                  </a:ext>
                </a:extLst>
              </p:cNvPr>
              <p:cNvSpPr/>
              <p:nvPr/>
            </p:nvSpPr>
            <p:spPr>
              <a:xfrm>
                <a:off x="107504" y="1949249"/>
                <a:ext cx="8928992" cy="118763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b="1" dirty="0"/>
              </a:p>
              <a:p>
                <a:pPr algn="ctr">
                  <a:buClr>
                    <a:srgbClr val="307871"/>
                  </a:buClr>
                </a:pPr>
                <a:endParaRPr lang="cs-CZ" b="1" dirty="0"/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C8072607-783D-4B86-A639-8C2607419B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949249"/>
                <a:ext cx="8928992" cy="118763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126570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55F7FD1-736C-4FED-9ABC-6C10D649DC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FFA7A41C-EC82-4B20-8149-8B3FADD462D3}"/>
              </a:ext>
            </a:extLst>
          </p:cNvPr>
          <p:cNvSpPr/>
          <p:nvPr/>
        </p:nvSpPr>
        <p:spPr>
          <a:xfrm>
            <a:off x="251520" y="1059582"/>
            <a:ext cx="81369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/>
              <a:t>Jaké budou skutečné cash </a:t>
            </a:r>
            <a:r>
              <a:rPr lang="cs-CZ" b="1" dirty="0" err="1"/>
              <a:t>flow</a:t>
            </a:r>
            <a:r>
              <a:rPr lang="cs-CZ" b="1" dirty="0"/>
              <a:t> </a:t>
            </a:r>
            <a:r>
              <a:rPr lang="en-US" b="1" dirty="0"/>
              <a:t>Carolina Co.</a:t>
            </a:r>
            <a:r>
              <a:rPr lang="cs-CZ" b="1" dirty="0"/>
              <a:t> vyjádřené v domácí měně USD pokud devizový kurz v čase konverze bude na úrovni 0.08 USD/MXN oproti očekávané úrovni 0.09 USD/MXN? </a:t>
            </a:r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C8072607-783D-4B86-A639-8C2607419B49}"/>
                  </a:ext>
                </a:extLst>
              </p:cNvPr>
              <p:cNvSpPr/>
              <p:nvPr/>
            </p:nvSpPr>
            <p:spPr>
              <a:xfrm>
                <a:off x="107504" y="1949249"/>
                <a:ext cx="8928992" cy="21377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i="1">
                          <a:latin typeface="Cambria Math" panose="02040503050406030204" pitchFamily="18" charset="0"/>
                        </a:rPr>
                        <m:t>= </m:t>
                      </m:r>
                      <m:nary>
                        <m:naryPr>
                          <m:chr m:val="∑"/>
                          <m:limLoc m:val="undOvr"/>
                          <m:ctrlPr>
                            <a:rPr lang="cs-CZ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𝑗</m:t>
                          </m:r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cs-CZ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cs-CZ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d>
                                <m:d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𝐶𝐹</m:t>
                                      </m:r>
                                    </m:e>
                                    <m:sub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𝑗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,</m:t>
                                      </m:r>
                                      <m:r>
                                        <a:rPr lang="cs-CZ" i="1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sSub>
                                <m:sSubPr>
                                  <m:ctrlPr>
                                    <a:rPr lang="cs-CZ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e>
                                <m:sub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𝑗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a:rPr lang="cs-CZ" i="1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</m:sub>
                              </m:sSub>
                              <m:r>
                                <a:rPr lang="cs-CZ" i="1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</m:d>
                        </m:e>
                      </m:nary>
                    </m:oMath>
                  </m:oMathPara>
                </a14:m>
                <a:endParaRPr lang="cs-CZ" sz="2000" b="1" dirty="0"/>
              </a:p>
              <a:p>
                <a:pPr algn="ctr">
                  <a:buClr>
                    <a:srgbClr val="307871"/>
                  </a:buClr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cs-CZ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𝐶𝐹</m:t>
                        </m:r>
                      </m:e>
                      <m:sub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,</m:t>
                        </m:r>
                        <m:r>
                          <a:rPr lang="cs-CZ" sz="2000" i="1">
                            <a:latin typeface="Cambria Math" panose="02040503050406030204" pitchFamily="18" charset="0"/>
                          </a:rPr>
                          <m:t>𝑡</m:t>
                        </m:r>
                      </m:sub>
                    </m:sSub>
                    <m:r>
                      <a:rPr lang="cs-CZ" sz="2000" i="1"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cs-CZ" sz="2000" i="1" dirty="0"/>
                  <a:t>100 000 USD + 1 000 000 MXN x 0.08USD/MXN</a:t>
                </a:r>
              </a:p>
              <a:p>
                <a:pPr algn="ctr">
                  <a:buClr>
                    <a:srgbClr val="307871"/>
                  </a:buClr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cs-CZ" sz="20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𝐶𝐹</m:t>
                          </m:r>
                        </m:e>
                        <m:sub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𝑑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cs-CZ" sz="2000" i="1">
                              <a:latin typeface="Cambria Math" panose="02040503050406030204" pitchFamily="18" charset="0"/>
                            </a:rPr>
                            <m:t>𝑡</m:t>
                          </m:r>
                        </m:sub>
                      </m:sSub>
                      <m:r>
                        <a:rPr lang="cs-CZ" sz="20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180 000 </m:t>
                      </m:r>
                      <m:r>
                        <a:rPr lang="cs-CZ" sz="2000" i="1">
                          <a:solidFill>
                            <a:srgbClr val="C00000"/>
                          </a:solidFill>
                          <a:latin typeface="Cambria Math" panose="02040503050406030204" pitchFamily="18" charset="0"/>
                        </a:rPr>
                        <m:t>𝑈𝑆𝐷</m:t>
                      </m:r>
                    </m:oMath>
                  </m:oMathPara>
                </a14:m>
                <a:endParaRPr lang="cs-CZ" sz="2000" i="1" dirty="0">
                  <a:solidFill>
                    <a:srgbClr val="C00000"/>
                  </a:solidFill>
                </a:endParaRPr>
              </a:p>
              <a:p>
                <a:pPr algn="ctr">
                  <a:buClr>
                    <a:srgbClr val="307871"/>
                  </a:buClr>
                </a:pPr>
                <a:endParaRPr lang="cs-CZ" sz="2000" i="1" dirty="0">
                  <a:solidFill>
                    <a:srgbClr val="C00000"/>
                  </a:solidFill>
                </a:endParaRPr>
              </a:p>
              <a:p>
                <a:pPr algn="ctr">
                  <a:buClr>
                    <a:srgbClr val="307871"/>
                  </a:buClr>
                </a:pPr>
                <a:r>
                  <a:rPr lang="cs-CZ" sz="2000" b="1" dirty="0">
                    <a:solidFill>
                      <a:srgbClr val="C00000"/>
                    </a:solidFill>
                  </a:rPr>
                  <a:t>Skutečné cash </a:t>
                </a:r>
                <a:r>
                  <a:rPr lang="cs-CZ" sz="2000" b="1" dirty="0" err="1">
                    <a:solidFill>
                      <a:srgbClr val="C00000"/>
                    </a:solidFill>
                  </a:rPr>
                  <a:t>flow</a:t>
                </a:r>
                <a:r>
                  <a:rPr lang="cs-CZ" sz="2000" b="1" dirty="0">
                    <a:solidFill>
                      <a:srgbClr val="C00000"/>
                    </a:solidFill>
                  </a:rPr>
                  <a:t> jsou nižší o 10 000 USD ve srovnání s očekávanou hodnotou.</a:t>
                </a:r>
                <a:endParaRPr lang="cs-CZ" b="1" dirty="0"/>
              </a:p>
            </p:txBody>
          </p:sp>
        </mc:Choice>
        <mc:Fallback xmlns="">
          <p:sp>
            <p:nvSpPr>
              <p:cNvPr id="5" name="Obdélník 4">
                <a:extLst>
                  <a:ext uri="{FF2B5EF4-FFF2-40B4-BE49-F238E27FC236}">
                    <a16:creationId xmlns:a16="http://schemas.microsoft.com/office/drawing/2014/main" id="{C8072607-783D-4B86-A639-8C2607419B4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949249"/>
                <a:ext cx="8928992" cy="2137765"/>
              </a:xfrm>
              <a:prstGeom prst="rect">
                <a:avLst/>
              </a:prstGeom>
              <a:blipFill>
                <a:blip r:embed="rId2"/>
                <a:stretch>
                  <a:fillRect b="-457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4819540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0C1FAD1-141A-4395-A490-B018A775FC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Ukazatele mezinárodnosti MNC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4FEC49F5-05A3-4527-BBAE-BD0C9C9E5E06}"/>
                  </a:ext>
                </a:extLst>
              </p:cNvPr>
              <p:cNvSpPr/>
              <p:nvPr/>
            </p:nvSpPr>
            <p:spPr>
              <a:xfrm>
                <a:off x="395536" y="1140589"/>
                <a:ext cx="7848872" cy="273792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cs-CZ" dirty="0"/>
                  <a:t>Index </a:t>
                </a:r>
                <a:r>
                  <a:rPr lang="cs-CZ" dirty="0" err="1"/>
                  <a:t>transnacionality</a:t>
                </a:r>
                <a:r>
                  <a:rPr lang="cs-CZ" dirty="0"/>
                  <a:t> (</a:t>
                </a:r>
                <a:r>
                  <a:rPr lang="cs-CZ" i="1" dirty="0"/>
                  <a:t>TNI</a:t>
                </a:r>
                <a:r>
                  <a:rPr lang="cs-CZ" dirty="0"/>
                  <a:t>):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dirty="0" smtClean="0">
                          <a:latin typeface="Cambria Math" panose="02040503050406030204" pitchFamily="18" charset="0"/>
                        </a:rPr>
                        <m:t>𝑇𝑁𝐼</m:t>
                      </m:r>
                      <m:r>
                        <a:rPr lang="cs-CZ" sz="1600" b="0" i="1" dirty="0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dirty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𝑧𝑎h𝑟𝑎𝑛𝑖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í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𝑎𝑘𝑡𝑖𝑣𝑎</m:t>
                              </m:r>
                            </m:num>
                            <m:den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𝑐𝑒𝑙𝑘𝑜𝑣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á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𝑎𝑘𝑡𝑖𝑣𝑎</m:t>
                              </m:r>
                            </m:den>
                          </m:f>
                          <m:r>
                            <a:rPr lang="cs-CZ" sz="16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𝑧𝑎h𝑟𝑎𝑛𝑖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í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𝑝𝑟𝑜𝑑𝑒𝑗𝑒</m:t>
                              </m:r>
                            </m:num>
                            <m:den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𝑐𝑒𝑙𝑘𝑜𝑣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é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𝑝𝑟𝑜𝑑𝑒𝑗𝑒</m:t>
                              </m:r>
                            </m:den>
                          </m:f>
                          <m:r>
                            <a:rPr lang="cs-CZ" sz="1600" b="0" i="1" dirty="0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𝑝𝑜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𝑒𝑡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𝑧𝑎h𝑟𝑎𝑛𝑖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𝑛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í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𝑐h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𝑧𝑎𝑚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ě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𝑠𝑡𝑛𝑎𝑛𝑐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ů</m:t>
                              </m:r>
                            </m:num>
                            <m:den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𝑐𝑒𝑙𝑘𝑜𝑣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ý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𝑝𝑜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č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𝑒𝑡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𝑧𝑎𝑚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ě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𝑠𝑡𝑛𝑎𝑛𝑐</m:t>
                              </m:r>
                              <m:r>
                                <a:rPr lang="cs-CZ" sz="1600" b="0" i="1" dirty="0" smtClean="0">
                                  <a:latin typeface="Cambria Math" panose="02040503050406030204" pitchFamily="18" charset="0"/>
                                </a:rPr>
                                <m:t>ů</m:t>
                              </m:r>
                            </m:den>
                          </m:f>
                        </m:num>
                        <m:den>
                          <m:r>
                            <a:rPr lang="cs-CZ" sz="1600" b="0" i="1" dirty="0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cs-CZ" sz="1600" dirty="0"/>
              </a:p>
              <a:p>
                <a:endParaRPr lang="cs-CZ" dirty="0"/>
              </a:p>
              <a:p>
                <a:r>
                  <a:rPr lang="cs-CZ" dirty="0"/>
                  <a:t>Index internacionalizace (</a:t>
                </a:r>
                <a:r>
                  <a:rPr lang="cs-CZ" i="1" dirty="0"/>
                  <a:t>II</a:t>
                </a:r>
                <a:r>
                  <a:rPr lang="cs-CZ" dirty="0"/>
                  <a:t>): </a:t>
                </a:r>
              </a:p>
              <a:p>
                <a:endParaRPr lang="cs-CZ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𝐼𝐼</m:t>
                      </m:r>
                      <m:r>
                        <a:rPr lang="cs-CZ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cs-CZ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𝑝𝑜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𝑒𝑡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𝑧𝑎h𝑟𝑎𝑛𝑖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í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𝑑𝑐𝑒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ý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𝑝𝑜𝑑𝑛𝑖𝑘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num>
                        <m:den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𝑐𝑒𝑙𝑘𝑜𝑣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ý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𝑝𝑜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č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𝑒𝑡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𝑑𝑐𝑒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ř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𝑖𝑛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ý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𝑐h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𝑝𝑜𝑑𝑛𝑖𝑘</m:t>
                          </m:r>
                          <m:r>
                            <a:rPr lang="cs-CZ" sz="1600" b="0" i="1" smtClean="0">
                              <a:latin typeface="Cambria Math" panose="02040503050406030204" pitchFamily="18" charset="0"/>
                            </a:rPr>
                            <m:t>ů</m:t>
                          </m:r>
                        </m:den>
                      </m:f>
                    </m:oMath>
                  </m:oMathPara>
                </a14:m>
                <a:endParaRPr lang="cs-CZ" dirty="0"/>
              </a:p>
            </p:txBody>
          </p:sp>
        </mc:Choice>
        <mc:Fallback xmlns="">
          <p:sp>
            <p:nvSpPr>
              <p:cNvPr id="3" name="Obdélník 2">
                <a:extLst>
                  <a:ext uri="{FF2B5EF4-FFF2-40B4-BE49-F238E27FC236}">
                    <a16:creationId xmlns:a16="http://schemas.microsoft.com/office/drawing/2014/main" id="{4FEC49F5-05A3-4527-BBAE-BD0C9C9E5E0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5536" y="1140589"/>
                <a:ext cx="7848872" cy="2737929"/>
              </a:xfrm>
              <a:prstGeom prst="rect">
                <a:avLst/>
              </a:prstGeom>
              <a:blipFill>
                <a:blip r:embed="rId2"/>
                <a:stretch>
                  <a:fillRect l="-699" t="-11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ástupný symbol pro obsah 2">
            <a:extLst>
              <a:ext uri="{FF2B5EF4-FFF2-40B4-BE49-F238E27FC236}">
                <a16:creationId xmlns:a16="http://schemas.microsoft.com/office/drawing/2014/main" id="{2BF82B00-6404-4636-A5B2-36766BF94231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4624357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  <a:p>
            <a:pPr marL="0" indent="0" algn="ctr">
              <a:buClr>
                <a:srgbClr val="307871"/>
              </a:buClr>
              <a:buNone/>
            </a:pPr>
            <a:r>
              <a:rPr lang="cs-CZ" altLang="cs-CZ" sz="2400" dirty="0"/>
              <a:t>Děkuji za pozornost </a:t>
            </a:r>
            <a:r>
              <a:rPr lang="cs-CZ" altLang="cs-CZ" sz="2400" dirty="0">
                <a:sym typeface="Wingdings" panose="05000000000000000000" pitchFamily="2" charset="2"/>
              </a:rPr>
              <a:t></a:t>
            </a:r>
            <a:endParaRPr lang="cs-CZ" altLang="cs-CZ" sz="2400" dirty="0"/>
          </a:p>
          <a:p>
            <a:pPr marL="0" indent="0">
              <a:buClr>
                <a:srgbClr val="307871"/>
              </a:buClr>
              <a:buNone/>
            </a:pPr>
            <a:endParaRPr lang="cs-CZ" sz="14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cs-CZ" sz="1200" dirty="0">
              <a:solidFill>
                <a:srgbClr val="307871"/>
              </a:solidFill>
              <a:latin typeface="Enriqueta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85605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=&gt; Specializace zemí při produkci může vést ke zvýšení efektivnosti ve výrobě.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Některé země mají technologické výhody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Nízké výrobní náklady, či náklady na pracovní kapitál.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Protože tyto náklady nemůžou být jednoduše transportovány, země mají tendenci specializovat se na produkci s relativní efektivnosti. </a:t>
            </a: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Teorie komparativních výhod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4136385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r>
              <a:rPr lang="cs-CZ" sz="2000" dirty="0"/>
              <a:t>=&gt; podniky čelí podmínkám nedokonalých trhů, kde jsou určité výrobní faktory zcela nebo částečně imobilní a jejich případný transfer je spojen s dodatečnými náklady. </a:t>
            </a:r>
          </a:p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V praxi se také můžou vyskytnout restrikce při převodu kapitálu mezi zeměmi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Nedokonalé trhy poskytují podnikům pobídky k hledání zahraničních příležitostí pro využívaních konkrétních zdrojů cizích zemí.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Teorie nedokonalých trhů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41440471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endParaRPr lang="cs-CZ" sz="2000" dirty="0"/>
          </a:p>
          <a:p>
            <a:pPr>
              <a:buClr>
                <a:srgbClr val="307871"/>
              </a:buClr>
              <a:buFont typeface="Symbol" panose="05050102010706020507" pitchFamily="18" charset="2"/>
              <a:buChar char="Þ"/>
            </a:pPr>
            <a:r>
              <a:rPr lang="cs-CZ" sz="2000" dirty="0"/>
              <a:t>v průběhu výrobního cyklu je nutné monitorovat dodatečné příležitosti na zahraničních trzích. </a:t>
            </a:r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  <a:p>
            <a:pPr>
              <a:buClr>
                <a:srgbClr val="307871"/>
              </a:buClr>
            </a:pPr>
            <a:r>
              <a:rPr lang="cs-CZ" sz="2000" dirty="0"/>
              <a:t>Úspěšnost zahraničního podnikání je pak dána využitím a budováním konkurenční výhody přes finanční přístup redukující náklady nebo přes zejména marketingový přístup generující silnou poptávku po produktech.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Teorie výrobního cyklu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2644536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r>
              <a:rPr lang="cs-CZ" sz="2000" dirty="0"/>
              <a:t>podněty lze rozdělit do dvou základních skupin</a:t>
            </a:r>
          </a:p>
          <a:p>
            <a:pPr lvl="1"/>
            <a:r>
              <a:rPr lang="cs-CZ" sz="1600" dirty="0"/>
              <a:t>podněty výnosové a podněty nákladové</a:t>
            </a:r>
          </a:p>
          <a:p>
            <a:pPr lvl="0"/>
            <a:endParaRPr lang="cs-CZ" sz="2000" dirty="0"/>
          </a:p>
          <a:p>
            <a:pPr lvl="0"/>
            <a:r>
              <a:rPr lang="cs-CZ" sz="2000" dirty="0"/>
              <a:t>hledání nových zdrojů</a:t>
            </a:r>
          </a:p>
          <a:p>
            <a:pPr lvl="0"/>
            <a:r>
              <a:rPr lang="cs-CZ" sz="2000" dirty="0"/>
              <a:t>hledání nových trhů</a:t>
            </a:r>
          </a:p>
          <a:p>
            <a:pPr lvl="0"/>
            <a:r>
              <a:rPr lang="cs-CZ" sz="2000" dirty="0"/>
              <a:t>mezinárodní diverzifikace vedoucí ke snížení rizika</a:t>
            </a:r>
          </a:p>
          <a:p>
            <a:pPr lvl="0"/>
            <a:r>
              <a:rPr lang="cs-CZ" sz="2000" dirty="0" err="1"/>
              <a:t>multinacionalita</a:t>
            </a:r>
            <a:r>
              <a:rPr lang="cs-CZ" sz="2000" dirty="0"/>
              <a:t> vedoucí ke zvýšení rentability</a:t>
            </a:r>
          </a:p>
          <a:p>
            <a:pPr lvl="0"/>
            <a:r>
              <a:rPr lang="cs-CZ" sz="2000" dirty="0"/>
              <a:t>úspory z rozsahu</a:t>
            </a:r>
          </a:p>
          <a:p>
            <a:pPr lvl="0"/>
            <a:r>
              <a:rPr lang="cs-CZ" sz="2000" dirty="0"/>
              <a:t>flexibilita</a:t>
            </a:r>
          </a:p>
          <a:p>
            <a:pPr lvl="0"/>
            <a:r>
              <a:rPr lang="cs-CZ" sz="2000" dirty="0"/>
              <a:t>efekt učení a získávání specifických aktiv</a:t>
            </a:r>
          </a:p>
          <a:p>
            <a:pPr lvl="0"/>
            <a:endParaRPr lang="cs-CZ" sz="2000" dirty="0"/>
          </a:p>
          <a:p>
            <a:pPr marL="0" indent="0">
              <a:buClr>
                <a:srgbClr val="307871"/>
              </a:buClr>
              <a:buNone/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 err="1"/>
              <a:t>P</a:t>
            </a:r>
            <a:r>
              <a:rPr lang="en-US" b="1" dirty="0" err="1"/>
              <a:t>odněty</a:t>
            </a:r>
            <a:r>
              <a:rPr lang="en-US" b="1" dirty="0"/>
              <a:t> k </a:t>
            </a:r>
            <a:r>
              <a:rPr lang="en-US" b="1" dirty="0" err="1"/>
              <a:t>mezinárodnímu</a:t>
            </a:r>
            <a:r>
              <a:rPr lang="en-US" b="1" dirty="0"/>
              <a:t> </a:t>
            </a:r>
            <a:r>
              <a:rPr lang="en-US" b="1" dirty="0" err="1"/>
              <a:t>podnikání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853967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07504" y="843558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 lvl="0"/>
            <a:endParaRPr lang="cs-CZ" sz="2000" dirty="0"/>
          </a:p>
          <a:p>
            <a:pPr lvl="0"/>
            <a:r>
              <a:rPr lang="cs-CZ" sz="2000" dirty="0"/>
              <a:t>mezinárodní obchod</a:t>
            </a:r>
          </a:p>
          <a:p>
            <a:pPr lvl="0"/>
            <a:r>
              <a:rPr lang="cs-CZ" sz="2000" dirty="0"/>
              <a:t>licence</a:t>
            </a:r>
          </a:p>
          <a:p>
            <a:pPr lvl="0"/>
            <a:r>
              <a:rPr lang="cs-CZ" sz="2000" dirty="0"/>
              <a:t>franšízy</a:t>
            </a:r>
          </a:p>
          <a:p>
            <a:pPr lvl="0"/>
            <a:r>
              <a:rPr lang="cs-CZ" sz="2000" dirty="0"/>
              <a:t>joint venture</a:t>
            </a:r>
          </a:p>
          <a:p>
            <a:pPr lvl="0"/>
            <a:r>
              <a:rPr lang="cs-CZ" sz="2000" dirty="0"/>
              <a:t>akvizice existujících ekonomických aktivit</a:t>
            </a:r>
          </a:p>
          <a:p>
            <a:pPr lvl="0"/>
            <a:r>
              <a:rPr lang="cs-CZ" sz="2000" dirty="0"/>
              <a:t>založení nové dceřiné společnosti</a:t>
            </a:r>
          </a:p>
          <a:p>
            <a:pPr>
              <a:buClr>
                <a:srgbClr val="307871"/>
              </a:buClr>
            </a:pPr>
            <a:endParaRPr lang="cs-CZ" sz="2000" dirty="0"/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7776864" cy="507703"/>
          </a:xfrm>
        </p:spPr>
        <p:txBody>
          <a:bodyPr/>
          <a:lstStyle/>
          <a:p>
            <a:r>
              <a:rPr lang="pl-PL" b="1" dirty="0"/>
              <a:t>Formy zapojení MNC do mezinárodního podnikání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1962092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EACAFC-3ED7-401E-A2FE-10F8E4AE0A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b="1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DC14371D-5617-4333-9047-45735363B84C}"/>
              </a:ext>
            </a:extLst>
          </p:cNvPr>
          <p:cNvSpPr/>
          <p:nvPr/>
        </p:nvSpPr>
        <p:spPr>
          <a:xfrm>
            <a:off x="935596" y="1707654"/>
            <a:ext cx="72728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2400" b="1" dirty="0">
                <a:latin typeface="+mj-lt"/>
                <a:ea typeface="+mj-ea"/>
                <a:cs typeface="+mj-cs"/>
              </a:rPr>
              <a:t>???Které z forem zapojení do mezinárodních ekonomických aktivit jsou nejméně rizikové a naopak, které jsou nejvíce rizikové???</a:t>
            </a:r>
          </a:p>
        </p:txBody>
      </p:sp>
      <p:sp>
        <p:nvSpPr>
          <p:cNvPr id="5" name="Zástupný symbol pro obsah 2">
            <a:extLst>
              <a:ext uri="{FF2B5EF4-FFF2-40B4-BE49-F238E27FC236}">
                <a16:creationId xmlns:a16="http://schemas.microsoft.com/office/drawing/2014/main" id="{789C97C0-1873-4B89-8C7C-0642BB0A7895}"/>
              </a:ext>
            </a:extLst>
          </p:cNvPr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236154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143508" y="771550"/>
            <a:ext cx="8856984" cy="3672408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buClr>
                <a:srgbClr val="307871"/>
              </a:buClr>
            </a:pPr>
            <a:r>
              <a:rPr lang="cs-CZ" sz="2000" dirty="0"/>
              <a:t>poměrně konzervativní přístup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prostřednictvím exportu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podnik rozšiřuje portfolio svých odběratelů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reexport - vývoz dovezených komodit</a:t>
            </a:r>
          </a:p>
          <a:p>
            <a:pPr>
              <a:buClr>
                <a:srgbClr val="307871"/>
              </a:buClr>
            </a:pPr>
            <a:r>
              <a:rPr lang="cs-CZ" sz="2000" dirty="0"/>
              <a:t>prostřednictvím importu,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podnik získává dodávky vstupů nezbytné pro výrobu nedostupné v domácí zemi, nebo jsou v zahraničí dostupné s nižšími náklady. </a:t>
            </a:r>
          </a:p>
          <a:p>
            <a:pPr>
              <a:buClr>
                <a:srgbClr val="307871"/>
              </a:buClr>
            </a:pPr>
            <a:endParaRPr lang="cs-CZ" sz="1400" dirty="0"/>
          </a:p>
          <a:p>
            <a:pPr>
              <a:buClr>
                <a:srgbClr val="307871"/>
              </a:buClr>
            </a:pPr>
            <a:r>
              <a:rPr lang="cs-CZ" sz="2000" dirty="0"/>
              <a:t>V porovnání s jinými formami zapojení do mezinárodního podnikání se jeví mezinárodní obchod jako nejméně rizikový přístup, protože podnik neumísťuje do zahraničí žádný kapitál. </a:t>
            </a:r>
          </a:p>
          <a:p>
            <a:pPr lvl="1">
              <a:buClr>
                <a:srgbClr val="307871"/>
              </a:buClr>
            </a:pPr>
            <a:r>
              <a:rPr lang="cs-CZ" sz="1600" dirty="0"/>
              <a:t>Pokud podnik čelí poklesu výnosnosti exportu nebo efektivnosti importu, je možné relativně snadno a s nízkými náklady zredukovat nebo úplně zrušit část podnikání s daným trhem.</a:t>
            </a:r>
          </a:p>
        </p:txBody>
      </p:sp>
      <p:sp>
        <p:nvSpPr>
          <p:cNvPr id="6" name="Nadpis 5"/>
          <p:cNvSpPr>
            <a:spLocks noGrp="1"/>
          </p:cNvSpPr>
          <p:nvPr>
            <p:ph type="title"/>
          </p:nvPr>
        </p:nvSpPr>
        <p:spPr>
          <a:xfrm>
            <a:off x="179512" y="195486"/>
            <a:ext cx="5904656" cy="507703"/>
          </a:xfrm>
        </p:spPr>
        <p:txBody>
          <a:bodyPr/>
          <a:lstStyle/>
          <a:p>
            <a:r>
              <a:rPr lang="cs-CZ" b="1" dirty="0"/>
              <a:t>Mezinárodní obchod</a:t>
            </a:r>
            <a:endParaRPr lang="en-US" b="1" dirty="0"/>
          </a:p>
        </p:txBody>
      </p:sp>
      <p:sp>
        <p:nvSpPr>
          <p:cNvPr id="12" name="Zástupný symbol pro obsah 2"/>
          <p:cNvSpPr txBox="1">
            <a:spLocks/>
          </p:cNvSpPr>
          <p:nvPr/>
        </p:nvSpPr>
        <p:spPr>
          <a:xfrm>
            <a:off x="287524" y="4731990"/>
            <a:ext cx="8568952" cy="2880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cs-CZ" sz="1200" dirty="0">
                <a:solidFill>
                  <a:srgbClr val="307871"/>
                </a:solidFill>
                <a:latin typeface="Enriqueta" panose="02000000000000000000" pitchFamily="2" charset="0"/>
              </a:rPr>
              <a:t>FIU/MFM Zapojení podniků do mezinárodních ekonomických aktivit</a:t>
            </a:r>
          </a:p>
        </p:txBody>
      </p:sp>
    </p:spTree>
    <p:extLst>
      <p:ext uri="{BB962C8B-B14F-4D97-AF65-F5344CB8AC3E}">
        <p14:creationId xmlns:p14="http://schemas.microsoft.com/office/powerpoint/2010/main" val="153182665"/>
      </p:ext>
    </p:extLst>
  </p:cSld>
  <p:clrMapOvr>
    <a:masterClrMapping/>
  </p:clrMapOvr>
</p:sld>
</file>

<file path=ppt/theme/theme1.xml><?xml version="1.0" encoding="utf-8"?>
<a:theme xmlns:a="http://schemas.openxmlformats.org/drawingml/2006/main" name="SLU">
  <a:themeElements>
    <a:clrScheme name="OPF">
      <a:dk1>
        <a:srgbClr val="307871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SLU-pismo_Tim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5690</TotalTime>
  <Words>1855</Words>
  <Application>Microsoft Office PowerPoint</Application>
  <PresentationFormat>Předvádění na obrazovce (16:9)</PresentationFormat>
  <Paragraphs>216</Paragraphs>
  <Slides>27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27</vt:i4>
      </vt:variant>
    </vt:vector>
  </HeadingPairs>
  <TitlesOfParts>
    <vt:vector size="35" baseType="lpstr">
      <vt:lpstr>Arial</vt:lpstr>
      <vt:lpstr>Calibri</vt:lpstr>
      <vt:lpstr>Cambria Math</vt:lpstr>
      <vt:lpstr>Enriqueta</vt:lpstr>
      <vt:lpstr>Symbol</vt:lpstr>
      <vt:lpstr>Times New Roman</vt:lpstr>
      <vt:lpstr>Wingdings</vt:lpstr>
      <vt:lpstr>SLU</vt:lpstr>
      <vt:lpstr>Zapojení podniků do mezinárodních ekonomických aktivit</vt:lpstr>
      <vt:lpstr>Důvody zapojení MNC do mezinárodního podnikání</vt:lpstr>
      <vt:lpstr>Teorie komparativních výhod</vt:lpstr>
      <vt:lpstr>Teorie nedokonalých trhů</vt:lpstr>
      <vt:lpstr>Teorie výrobního cyklu</vt:lpstr>
      <vt:lpstr>Podněty k mezinárodnímu podnikání</vt:lpstr>
      <vt:lpstr>Formy zapojení MNC do mezinárodního podnikání</vt:lpstr>
      <vt:lpstr>Prezentace aplikace PowerPoint</vt:lpstr>
      <vt:lpstr>Mezinárodní obchod</vt:lpstr>
      <vt:lpstr>Funkce mezinárodního obchodu</vt:lpstr>
      <vt:lpstr>Licence</vt:lpstr>
      <vt:lpstr>Franšízy</vt:lpstr>
      <vt:lpstr>Joint venture</vt:lpstr>
      <vt:lpstr>Akvizice</vt:lpstr>
      <vt:lpstr>Založení dceřiné společnosti</vt:lpstr>
      <vt:lpstr>Dopad mezinárodního podnikání na cash flow podniku</vt:lpstr>
      <vt:lpstr>Cash flow vyplývající ze zapojení do mezinárodních aktivit</vt:lpstr>
      <vt:lpstr>Základní mezinárodní cash flow</vt:lpstr>
      <vt:lpstr>Východiska modelu oceňování MNC (1) </vt:lpstr>
      <vt:lpstr>Východiska modelu oceňování MNC (2) </vt:lpstr>
      <vt:lpstr>Model oceňování MNC</vt:lpstr>
      <vt:lpstr>Prezentace aplikace PowerPoint</vt:lpstr>
      <vt:lpstr>Prezentace aplikace PowerPoint</vt:lpstr>
      <vt:lpstr>Prezentace aplikace PowerPoint</vt:lpstr>
      <vt:lpstr>Prezentace aplikace PowerPoint</vt:lpstr>
      <vt:lpstr>Ukazatele mezinárodnosti MNC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prezentace</dc:title>
  <dc:creator>Václav Minařík</dc:creator>
  <cp:lastModifiedBy>Jana Šimáková</cp:lastModifiedBy>
  <cp:revision>159</cp:revision>
  <cp:lastPrinted>2017-02-22T12:09:42Z</cp:lastPrinted>
  <dcterms:created xsi:type="dcterms:W3CDTF">2016-07-06T15:42:34Z</dcterms:created>
  <dcterms:modified xsi:type="dcterms:W3CDTF">2024-02-29T07:30:30Z</dcterms:modified>
</cp:coreProperties>
</file>