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29" r:id="rId3"/>
    <p:sldId id="349" r:id="rId4"/>
    <p:sldId id="350" r:id="rId5"/>
    <p:sldId id="342" r:id="rId6"/>
    <p:sldId id="343" r:id="rId7"/>
    <p:sldId id="330" r:id="rId8"/>
    <p:sldId id="331" r:id="rId9"/>
    <p:sldId id="332" r:id="rId10"/>
    <p:sldId id="346" r:id="rId11"/>
    <p:sldId id="333" r:id="rId12"/>
    <p:sldId id="334" r:id="rId13"/>
    <p:sldId id="335" r:id="rId14"/>
    <p:sldId id="337" r:id="rId15"/>
    <p:sldId id="347" r:id="rId16"/>
    <p:sldId id="338" r:id="rId17"/>
    <p:sldId id="339" r:id="rId18"/>
    <p:sldId id="344" r:id="rId19"/>
    <p:sldId id="345" r:id="rId20"/>
    <p:sldId id="336" r:id="rId21"/>
    <p:sldId id="340" r:id="rId22"/>
    <p:sldId id="341" r:id="rId23"/>
    <p:sldId id="348" r:id="rId24"/>
    <p:sldId id="319" r:id="rId25"/>
    <p:sldId id="320" r:id="rId26"/>
    <p:sldId id="321" r:id="rId27"/>
    <p:sldId id="322" r:id="rId28"/>
    <p:sldId id="323" r:id="rId29"/>
    <p:sldId id="324" r:id="rId30"/>
    <p:sldId id="325" r:id="rId31"/>
    <p:sldId id="326" r:id="rId32"/>
    <p:sldId id="327" r:id="rId33"/>
    <p:sldId id="328" r:id="rId34"/>
    <p:sldId id="295" r:id="rId35"/>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07.03.2024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07.03.2024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746503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07239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7036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70357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531331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270597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271126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544492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024580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68773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225500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3623331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140984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8927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936901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456511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819789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732584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1041687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3872094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11475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39928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873607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907405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51810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56205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95976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Devizová expozice podniku</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DDB4CBB4-CCDB-45CE-AFA3-382B9F5D8604}"/>
              </a:ext>
            </a:extLst>
          </p:cNvPr>
          <p:cNvGraphicFramePr>
            <a:graphicFrameLocks noGrp="1"/>
          </p:cNvGraphicFramePr>
          <p:nvPr>
            <p:ph idx="4294967295"/>
            <p:extLst>
              <p:ext uri="{D42A27DB-BD31-4B8C-83A1-F6EECF244321}">
                <p14:modId xmlns:p14="http://schemas.microsoft.com/office/powerpoint/2010/main" val="1246600924"/>
              </p:ext>
            </p:extLst>
          </p:nvPr>
        </p:nvGraphicFramePr>
        <p:xfrm>
          <a:off x="13347" y="1644650"/>
          <a:ext cx="8856664" cy="2397760"/>
        </p:xfrm>
        <a:graphic>
          <a:graphicData uri="http://schemas.openxmlformats.org/drawingml/2006/table">
            <a:tbl>
              <a:tblPr firstRow="1" bandRow="1">
                <a:tableStyleId>{073A0DAA-6AF3-43AB-8588-CEC1D06C72B9}</a:tableStyleId>
              </a:tblPr>
              <a:tblGrid>
                <a:gridCol w="1030261">
                  <a:extLst>
                    <a:ext uri="{9D8B030D-6E8A-4147-A177-3AD203B41FA5}">
                      <a16:colId xmlns:a16="http://schemas.microsoft.com/office/drawing/2014/main" val="3198712529"/>
                    </a:ext>
                  </a:extLst>
                </a:gridCol>
                <a:gridCol w="1728192">
                  <a:extLst>
                    <a:ext uri="{9D8B030D-6E8A-4147-A177-3AD203B41FA5}">
                      <a16:colId xmlns:a16="http://schemas.microsoft.com/office/drawing/2014/main" val="283368304"/>
                    </a:ext>
                  </a:extLst>
                </a:gridCol>
                <a:gridCol w="2448272">
                  <a:extLst>
                    <a:ext uri="{9D8B030D-6E8A-4147-A177-3AD203B41FA5}">
                      <a16:colId xmlns:a16="http://schemas.microsoft.com/office/drawing/2014/main" val="3714211191"/>
                    </a:ext>
                  </a:extLst>
                </a:gridCol>
                <a:gridCol w="3649939">
                  <a:extLst>
                    <a:ext uri="{9D8B030D-6E8A-4147-A177-3AD203B41FA5}">
                      <a16:colId xmlns:a16="http://schemas.microsoft.com/office/drawing/2014/main" val="450636988"/>
                    </a:ext>
                  </a:extLst>
                </a:gridCol>
              </a:tblGrid>
              <a:tr h="370840">
                <a:tc>
                  <a:txBody>
                    <a:bodyPr/>
                    <a:lstStyle/>
                    <a:p>
                      <a:pPr algn="ctr"/>
                      <a:r>
                        <a:rPr lang="cs-CZ" dirty="0"/>
                        <a:t>Měna</a:t>
                      </a:r>
                    </a:p>
                  </a:txBody>
                  <a:tcPr/>
                </a:tc>
                <a:tc>
                  <a:txBody>
                    <a:bodyPr/>
                    <a:lstStyle/>
                    <a:p>
                      <a:pPr algn="ctr"/>
                      <a:r>
                        <a:rPr lang="cs-CZ" dirty="0"/>
                        <a:t>Čisté cash </a:t>
                      </a:r>
                      <a:r>
                        <a:rPr lang="cs-CZ" dirty="0" err="1"/>
                        <a:t>flow</a:t>
                      </a:r>
                      <a:r>
                        <a:rPr lang="cs-CZ" dirty="0"/>
                        <a:t> v lokální měně (LOK)</a:t>
                      </a:r>
                    </a:p>
                  </a:txBody>
                  <a:tcPr/>
                </a:tc>
                <a:tc>
                  <a:txBody>
                    <a:bodyPr/>
                    <a:lstStyle/>
                    <a:p>
                      <a:pPr algn="ctr"/>
                      <a:r>
                        <a:rPr lang="cs-CZ" dirty="0"/>
                        <a:t>Rozsah možných devizových kurzů </a:t>
                      </a:r>
                    </a:p>
                    <a:p>
                      <a:pPr algn="ctr"/>
                      <a:r>
                        <a:rPr lang="cs-CZ" dirty="0"/>
                        <a:t>X USD = 1 LOK</a:t>
                      </a:r>
                    </a:p>
                  </a:txBody>
                  <a:tcPr/>
                </a:tc>
                <a:tc>
                  <a:txBody>
                    <a:bodyPr/>
                    <a:lstStyle/>
                    <a:p>
                      <a:pPr algn="ctr"/>
                      <a:r>
                        <a:rPr lang="cs-CZ" dirty="0"/>
                        <a:t>Rozsah možných čistých cash </a:t>
                      </a:r>
                      <a:r>
                        <a:rPr lang="cs-CZ" dirty="0" err="1"/>
                        <a:t>flow</a:t>
                      </a:r>
                      <a:r>
                        <a:rPr lang="cs-CZ" dirty="0"/>
                        <a:t> vyjádřených v domácí měně USD</a:t>
                      </a:r>
                    </a:p>
                  </a:txBody>
                  <a:tcPr/>
                </a:tc>
                <a:extLst>
                  <a:ext uri="{0D108BD9-81ED-4DB2-BD59-A6C34878D82A}">
                    <a16:rowId xmlns:a16="http://schemas.microsoft.com/office/drawing/2014/main" val="505013923"/>
                  </a:ext>
                </a:extLst>
              </a:tr>
              <a:tr h="370840">
                <a:tc>
                  <a:txBody>
                    <a:bodyPr/>
                    <a:lstStyle/>
                    <a:p>
                      <a:pPr algn="ctr"/>
                      <a:r>
                        <a:rPr lang="cs-CZ" dirty="0"/>
                        <a:t>GBP</a:t>
                      </a:r>
                    </a:p>
                  </a:txBody>
                  <a:tcPr/>
                </a:tc>
                <a:tc>
                  <a:txBody>
                    <a:bodyPr/>
                    <a:lstStyle/>
                    <a:p>
                      <a:pPr algn="ctr"/>
                      <a:r>
                        <a:rPr lang="cs-CZ" dirty="0"/>
                        <a:t>10 000 000</a:t>
                      </a:r>
                    </a:p>
                  </a:txBody>
                  <a:tcPr/>
                </a:tc>
                <a:tc>
                  <a:txBody>
                    <a:bodyPr/>
                    <a:lstStyle/>
                    <a:p>
                      <a:pPr algn="ctr"/>
                      <a:r>
                        <a:rPr lang="cs-CZ" dirty="0"/>
                        <a:t>1.40 – 1.60</a:t>
                      </a:r>
                    </a:p>
                  </a:txBody>
                  <a:tcPr/>
                </a:tc>
                <a:tc>
                  <a:txBody>
                    <a:bodyPr/>
                    <a:lstStyle/>
                    <a:p>
                      <a:pPr algn="ctr"/>
                      <a:r>
                        <a:rPr lang="cs-CZ" dirty="0"/>
                        <a:t>14 000 000 – 16 000 000</a:t>
                      </a:r>
                    </a:p>
                  </a:txBody>
                  <a:tcPr/>
                </a:tc>
                <a:extLst>
                  <a:ext uri="{0D108BD9-81ED-4DB2-BD59-A6C34878D82A}">
                    <a16:rowId xmlns:a16="http://schemas.microsoft.com/office/drawing/2014/main" val="1776007998"/>
                  </a:ext>
                </a:extLst>
              </a:tr>
              <a:tr h="370840">
                <a:tc>
                  <a:txBody>
                    <a:bodyPr/>
                    <a:lstStyle/>
                    <a:p>
                      <a:pPr algn="ctr"/>
                      <a:r>
                        <a:rPr lang="cs-CZ" dirty="0"/>
                        <a:t>CAD</a:t>
                      </a:r>
                    </a:p>
                  </a:txBody>
                  <a:tcPr/>
                </a:tc>
                <a:tc>
                  <a:txBody>
                    <a:bodyPr/>
                    <a:lstStyle/>
                    <a:p>
                      <a:pPr algn="ctr"/>
                      <a:r>
                        <a:rPr lang="cs-CZ" dirty="0"/>
                        <a:t>10 000 000</a:t>
                      </a:r>
                    </a:p>
                  </a:txBody>
                  <a:tcPr/>
                </a:tc>
                <a:tc>
                  <a:txBody>
                    <a:bodyPr/>
                    <a:lstStyle/>
                    <a:p>
                      <a:pPr algn="ctr"/>
                      <a:r>
                        <a:rPr lang="cs-CZ" dirty="0"/>
                        <a:t>0.79 – 0.81</a:t>
                      </a:r>
                    </a:p>
                  </a:txBody>
                  <a:tcPr/>
                </a:tc>
                <a:tc>
                  <a:txBody>
                    <a:bodyPr/>
                    <a:lstStyle/>
                    <a:p>
                      <a:pPr algn="ctr"/>
                      <a:r>
                        <a:rPr lang="cs-CZ" dirty="0"/>
                        <a:t>7 900 000 – 8 100 000</a:t>
                      </a:r>
                    </a:p>
                  </a:txBody>
                  <a:tcPr/>
                </a:tc>
                <a:extLst>
                  <a:ext uri="{0D108BD9-81ED-4DB2-BD59-A6C34878D82A}">
                    <a16:rowId xmlns:a16="http://schemas.microsoft.com/office/drawing/2014/main" val="1628814448"/>
                  </a:ext>
                </a:extLst>
              </a:tr>
              <a:tr h="370840">
                <a:tc>
                  <a:txBody>
                    <a:bodyPr/>
                    <a:lstStyle/>
                    <a:p>
                      <a:pPr algn="ctr"/>
                      <a:r>
                        <a:rPr lang="cs-CZ" dirty="0"/>
                        <a:t>SEK</a:t>
                      </a:r>
                    </a:p>
                  </a:txBody>
                  <a:tcPr/>
                </a:tc>
                <a:tc>
                  <a:txBody>
                    <a:bodyPr/>
                    <a:lstStyle/>
                    <a:p>
                      <a:pPr algn="ctr"/>
                      <a:r>
                        <a:rPr lang="cs-CZ" dirty="0"/>
                        <a:t>-100 000 000</a:t>
                      </a:r>
                    </a:p>
                  </a:txBody>
                  <a:tcPr/>
                </a:tc>
                <a:tc>
                  <a:txBody>
                    <a:bodyPr/>
                    <a:lstStyle/>
                    <a:p>
                      <a:pPr algn="ctr"/>
                      <a:r>
                        <a:rPr lang="cs-CZ" dirty="0"/>
                        <a:t>0.14 – 0.16</a:t>
                      </a:r>
                    </a:p>
                  </a:txBody>
                  <a:tcPr/>
                </a:tc>
                <a:tc>
                  <a:txBody>
                    <a:bodyPr/>
                    <a:lstStyle/>
                    <a:p>
                      <a:pPr algn="ctr"/>
                      <a:r>
                        <a:rPr lang="cs-CZ" dirty="0"/>
                        <a:t>-14 000 000 – -16 000 000</a:t>
                      </a:r>
                    </a:p>
                  </a:txBody>
                  <a:tcPr/>
                </a:tc>
                <a:extLst>
                  <a:ext uri="{0D108BD9-81ED-4DB2-BD59-A6C34878D82A}">
                    <a16:rowId xmlns:a16="http://schemas.microsoft.com/office/drawing/2014/main" val="3304215191"/>
                  </a:ext>
                </a:extLst>
              </a:tr>
              <a:tr h="370840">
                <a:tc>
                  <a:txBody>
                    <a:bodyPr/>
                    <a:lstStyle/>
                    <a:p>
                      <a:pPr algn="ctr"/>
                      <a:r>
                        <a:rPr lang="cs-CZ" dirty="0"/>
                        <a:t>MXN</a:t>
                      </a:r>
                    </a:p>
                  </a:txBody>
                  <a:tcPr/>
                </a:tc>
                <a:tc>
                  <a:txBody>
                    <a:bodyPr/>
                    <a:lstStyle/>
                    <a:p>
                      <a:pPr algn="ctr"/>
                      <a:r>
                        <a:rPr lang="cs-CZ" dirty="0"/>
                        <a:t>80 000 000</a:t>
                      </a:r>
                    </a:p>
                  </a:txBody>
                  <a:tcPr/>
                </a:tc>
                <a:tc>
                  <a:txBody>
                    <a:bodyPr/>
                    <a:lstStyle/>
                    <a:p>
                      <a:pPr algn="ctr"/>
                      <a:r>
                        <a:rPr lang="cs-CZ" dirty="0"/>
                        <a:t>0.06 – 0.11</a:t>
                      </a:r>
                    </a:p>
                  </a:txBody>
                  <a:tcPr/>
                </a:tc>
                <a:tc>
                  <a:txBody>
                    <a:bodyPr/>
                    <a:lstStyle/>
                    <a:p>
                      <a:pPr algn="ctr"/>
                      <a:r>
                        <a:rPr lang="cs-CZ" dirty="0"/>
                        <a:t>4 800 000 – 8 000 000</a:t>
                      </a:r>
                    </a:p>
                  </a:txBody>
                  <a:tcPr/>
                </a:tc>
                <a:extLst>
                  <a:ext uri="{0D108BD9-81ED-4DB2-BD59-A6C34878D82A}">
                    <a16:rowId xmlns:a16="http://schemas.microsoft.com/office/drawing/2014/main" val="577620106"/>
                  </a:ext>
                </a:extLst>
              </a:tr>
            </a:tbl>
          </a:graphicData>
        </a:graphic>
      </p:graphicFrame>
      <p:sp>
        <p:nvSpPr>
          <p:cNvPr id="6" name="Nadpis 5"/>
          <p:cNvSpPr>
            <a:spLocks noGrp="1"/>
          </p:cNvSpPr>
          <p:nvPr>
            <p:ph type="title"/>
          </p:nvPr>
        </p:nvSpPr>
        <p:spPr>
          <a:xfrm>
            <a:off x="179512" y="-26008"/>
            <a:ext cx="7416824" cy="507703"/>
          </a:xfrm>
        </p:spPr>
        <p:txBody>
          <a:bodyPr/>
          <a:lstStyle/>
          <a:p>
            <a:r>
              <a:rPr lang="cs-CZ" b="1" dirty="0"/>
              <a:t>Příklad odhadování čistého cash </a:t>
            </a:r>
            <a:r>
              <a:rPr lang="cs-CZ" b="1" dirty="0" err="1"/>
              <a:t>flow</a:t>
            </a:r>
            <a:r>
              <a:rPr lang="cs-CZ" b="1" dirty="0"/>
              <a:t> z cash </a:t>
            </a:r>
            <a:r>
              <a:rPr lang="cs-CZ" b="1" dirty="0" err="1"/>
              <a:t>flow</a:t>
            </a:r>
            <a:r>
              <a:rPr lang="cs-CZ" b="1" dirty="0"/>
              <a:t> v různých měnách </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7240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Čisté peněžní toky MNC v domácí měně jsou obvykle generovány z portfolia měn. </a:t>
                </a:r>
              </a:p>
              <a:p>
                <a:pPr>
                  <a:buClr>
                    <a:srgbClr val="307871"/>
                  </a:buClr>
                </a:pPr>
                <a:r>
                  <a:rPr lang="cs-CZ" sz="2000" dirty="0"/>
                  <a:t>Když uvažujeme MNC, která generuje své cash </a:t>
                </a:r>
                <a:r>
                  <a:rPr lang="cs-CZ" sz="2000" dirty="0" err="1"/>
                  <a:t>flow</a:t>
                </a:r>
                <a:r>
                  <a:rPr lang="cs-CZ" sz="2000" dirty="0"/>
                  <a:t> ve dvou různých cizích měnách, pak riziko měnového portfolia </a:t>
                </a:r>
                <a:r>
                  <a:rPr lang="cs-CZ" sz="2000" i="1" dirty="0" err="1"/>
                  <a:t>σ</a:t>
                </a:r>
                <a:r>
                  <a:rPr lang="cs-CZ" sz="2000" i="1" baseline="-25000" dirty="0" err="1"/>
                  <a:t>p</a:t>
                </a:r>
                <a:r>
                  <a:rPr lang="cs-CZ" sz="2000" baseline="-25000" dirty="0"/>
                  <a:t> </a:t>
                </a:r>
                <a:r>
                  <a:rPr lang="cs-CZ" sz="2000" dirty="0"/>
                  <a:t>můžeme vyjádřit měřením standardní odchylky procentních změn za jisté období pomocí vztahu:</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𝑝</m:t>
                          </m:r>
                        </m:sub>
                      </m:sSub>
                      <m:r>
                        <a:rPr lang="cs-CZ" sz="2000" i="1">
                          <a:latin typeface="Cambria Math" panose="02040503050406030204" pitchFamily="18" charset="0"/>
                        </a:rPr>
                        <m:t>=</m:t>
                      </m:r>
                      <m:rad>
                        <m:radPr>
                          <m:degHide m:val="on"/>
                          <m:ctrlPr>
                            <a:rPr lang="cs-CZ" sz="2000" i="1">
                              <a:latin typeface="Cambria Math" panose="02040503050406030204" pitchFamily="18" charset="0"/>
                            </a:rPr>
                          </m:ctrlPr>
                        </m:radPr>
                        <m:deg/>
                        <m:e>
                          <m:sSubSup>
                            <m:sSubSupPr>
                              <m:ctrlPr>
                                <a:rPr lang="cs-CZ" sz="2000" i="1">
                                  <a:latin typeface="Cambria Math" panose="02040503050406030204" pitchFamily="18" charset="0"/>
                                </a:rPr>
                              </m:ctrlPr>
                            </m:sSubSupPr>
                            <m:e>
                              <m:r>
                                <a:rPr lang="cs-CZ" sz="2000" i="1">
                                  <a:latin typeface="Cambria Math" panose="02040503050406030204" pitchFamily="18" charset="0"/>
                                </a:rPr>
                                <m:t>𝑊</m:t>
                              </m:r>
                            </m:e>
                            <m:sub>
                              <m:r>
                                <a:rPr lang="cs-CZ" sz="2000" i="1">
                                  <a:latin typeface="Cambria Math" panose="02040503050406030204" pitchFamily="18" charset="0"/>
                                </a:rPr>
                                <m:t>𝑋</m:t>
                              </m:r>
                            </m:sub>
                            <m:sup>
                              <m:r>
                                <a:rPr lang="cs-CZ" sz="2000" i="1">
                                  <a:latin typeface="Cambria Math" panose="02040503050406030204" pitchFamily="18" charset="0"/>
                                </a:rPr>
                                <m:t>2</m:t>
                              </m:r>
                            </m:sup>
                          </m:sSubSup>
                          <m:sSubSup>
                            <m:sSubSupPr>
                              <m:ctrlPr>
                                <a:rPr lang="cs-CZ" sz="2000" i="1">
                                  <a:latin typeface="Cambria Math" panose="02040503050406030204" pitchFamily="18" charset="0"/>
                                </a:rPr>
                              </m:ctrlPr>
                            </m:sSubSupPr>
                            <m:e>
                              <m:r>
                                <a:rPr lang="cs-CZ" sz="2000" i="1">
                                  <a:latin typeface="Cambria Math" panose="02040503050406030204" pitchFamily="18" charset="0"/>
                                </a:rPr>
                                <m:t>𝜎</m:t>
                              </m:r>
                            </m:e>
                            <m:sub>
                              <m:r>
                                <a:rPr lang="cs-CZ" sz="2000" i="1">
                                  <a:latin typeface="Cambria Math" panose="02040503050406030204" pitchFamily="18" charset="0"/>
                                </a:rPr>
                                <m:t>𝑋</m:t>
                              </m:r>
                            </m:sub>
                            <m:sup>
                              <m:r>
                                <a:rPr lang="cs-CZ" sz="2000" i="1">
                                  <a:latin typeface="Cambria Math" panose="02040503050406030204" pitchFamily="18" charset="0"/>
                                </a:rPr>
                                <m:t>2</m:t>
                              </m:r>
                            </m:sup>
                          </m:sSubSup>
                          <m:r>
                            <a:rPr lang="cs-CZ" sz="2000" i="1">
                              <a:latin typeface="Cambria Math" panose="02040503050406030204" pitchFamily="18" charset="0"/>
                            </a:rPr>
                            <m:t>+</m:t>
                          </m:r>
                          <m:sSubSup>
                            <m:sSubSupPr>
                              <m:ctrlPr>
                                <a:rPr lang="cs-CZ" sz="2000" i="1">
                                  <a:latin typeface="Cambria Math" panose="02040503050406030204" pitchFamily="18" charset="0"/>
                                </a:rPr>
                              </m:ctrlPr>
                            </m:sSubSupPr>
                            <m:e>
                              <m:r>
                                <a:rPr lang="cs-CZ" sz="2000" i="1">
                                  <a:latin typeface="Cambria Math" panose="02040503050406030204" pitchFamily="18" charset="0"/>
                                </a:rPr>
                                <m:t>𝑊</m:t>
                              </m:r>
                            </m:e>
                            <m:sub>
                              <m:r>
                                <a:rPr lang="cs-CZ" sz="2000" i="1">
                                  <a:latin typeface="Cambria Math" panose="02040503050406030204" pitchFamily="18" charset="0"/>
                                </a:rPr>
                                <m:t>𝑌</m:t>
                              </m:r>
                            </m:sub>
                            <m:sup>
                              <m:r>
                                <a:rPr lang="cs-CZ" sz="2000" i="1">
                                  <a:latin typeface="Cambria Math" panose="02040503050406030204" pitchFamily="18" charset="0"/>
                                </a:rPr>
                                <m:t>2</m:t>
                              </m:r>
                            </m:sup>
                          </m:sSubSup>
                          <m:sSubSup>
                            <m:sSubSupPr>
                              <m:ctrlPr>
                                <a:rPr lang="cs-CZ" sz="2000" i="1">
                                  <a:latin typeface="Cambria Math" panose="02040503050406030204" pitchFamily="18" charset="0"/>
                                </a:rPr>
                              </m:ctrlPr>
                            </m:sSubSupPr>
                            <m:e>
                              <m:r>
                                <a:rPr lang="cs-CZ" sz="2000" i="1">
                                  <a:latin typeface="Cambria Math" panose="02040503050406030204" pitchFamily="18" charset="0"/>
                                </a:rPr>
                                <m:t>𝜎</m:t>
                              </m:r>
                            </m:e>
                            <m:sub>
                              <m:r>
                                <a:rPr lang="cs-CZ" sz="2000" i="1">
                                  <a:latin typeface="Cambria Math" panose="02040503050406030204" pitchFamily="18" charset="0"/>
                                </a:rPr>
                                <m:t>𝑌</m:t>
                              </m:r>
                            </m:sub>
                            <m:sup>
                              <m:r>
                                <a:rPr lang="cs-CZ" sz="2000" i="1">
                                  <a:latin typeface="Cambria Math" panose="02040503050406030204" pitchFamily="18" charset="0"/>
                                </a:rPr>
                                <m:t>2</m:t>
                              </m:r>
                            </m:sup>
                          </m:sSubSup>
                          <m:r>
                            <a:rPr lang="cs-CZ" sz="2000" i="1">
                              <a:latin typeface="Cambria Math" panose="02040503050406030204" pitchFamily="18" charset="0"/>
                            </a:rPr>
                            <m:t>+2</m:t>
                          </m:r>
                          <m:sSub>
                            <m:sSubPr>
                              <m:ctrlPr>
                                <a:rPr lang="cs-CZ" sz="2000" i="1">
                                  <a:latin typeface="Cambria Math" panose="02040503050406030204" pitchFamily="18" charset="0"/>
                                </a:rPr>
                              </m:ctrlPr>
                            </m:sSubPr>
                            <m:e>
                              <m:r>
                                <a:rPr lang="cs-CZ" sz="2000" i="1">
                                  <a:latin typeface="Cambria Math" panose="02040503050406030204" pitchFamily="18" charset="0"/>
                                </a:rPr>
                                <m:t>𝑊</m:t>
                              </m:r>
                            </m:e>
                            <m:sub>
                              <m:r>
                                <a:rPr lang="cs-CZ" sz="2000" i="1">
                                  <a:latin typeface="Cambria Math" panose="02040503050406030204" pitchFamily="18" charset="0"/>
                                </a:rPr>
                                <m:t>𝑋</m:t>
                              </m:r>
                            </m:sub>
                          </m:sSub>
                          <m:sSub>
                            <m:sSubPr>
                              <m:ctrlPr>
                                <a:rPr lang="cs-CZ" sz="2000" i="1">
                                  <a:latin typeface="Cambria Math" panose="02040503050406030204" pitchFamily="18" charset="0"/>
                                </a:rPr>
                              </m:ctrlPr>
                            </m:sSubPr>
                            <m:e>
                              <m:r>
                                <a:rPr lang="cs-CZ" sz="2000" i="1">
                                  <a:latin typeface="Cambria Math" panose="02040503050406030204" pitchFamily="18" charset="0"/>
                                </a:rPr>
                                <m:t>𝑊</m:t>
                              </m:r>
                            </m:e>
                            <m:sub>
                              <m:r>
                                <a:rPr lang="cs-CZ" sz="2000" i="1">
                                  <a:latin typeface="Cambria Math" panose="02040503050406030204" pitchFamily="18" charset="0"/>
                                </a:rPr>
                                <m:t>𝑌</m:t>
                              </m:r>
                            </m:sub>
                          </m:sSub>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𝑋</m:t>
                              </m:r>
                            </m:sub>
                          </m:sSub>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𝑌</m:t>
                              </m:r>
                            </m:sub>
                          </m:sSub>
                          <m:sSub>
                            <m:sSubPr>
                              <m:ctrlPr>
                                <a:rPr lang="cs-CZ" sz="2000" i="1">
                                  <a:latin typeface="Cambria Math" panose="02040503050406030204" pitchFamily="18" charset="0"/>
                                </a:rPr>
                              </m:ctrlPr>
                            </m:sSubPr>
                            <m:e>
                              <m:r>
                                <a:rPr lang="cs-CZ" sz="2000" i="1">
                                  <a:latin typeface="Cambria Math" panose="02040503050406030204" pitchFamily="18" charset="0"/>
                                </a:rPr>
                                <m:t>𝐶𝑂𝑅𝑅</m:t>
                              </m:r>
                            </m:e>
                            <m:sub>
                              <m:r>
                                <a:rPr lang="cs-CZ" sz="2000" i="1">
                                  <a:latin typeface="Cambria Math" panose="02040503050406030204" pitchFamily="18" charset="0"/>
                                </a:rPr>
                                <m:t>𝑋𝑌</m:t>
                              </m:r>
                            </m:sub>
                          </m:sSub>
                        </m:e>
                      </m:rad>
                    </m:oMath>
                  </m:oMathPara>
                </a14:m>
                <a:endParaRPr lang="cs-CZ" sz="2000" dirty="0"/>
              </a:p>
              <a:p>
                <a:pPr marL="0" indent="0">
                  <a:buClr>
                    <a:srgbClr val="307871"/>
                  </a:buClr>
                  <a:buNone/>
                </a:pPr>
                <a:endParaRPr lang="cs-CZ" sz="2000" dirty="0"/>
              </a:p>
              <a:p>
                <a:pPr>
                  <a:buClr>
                    <a:srgbClr val="307871"/>
                  </a:buClr>
                </a:pPr>
                <a:r>
                  <a:rPr lang="cs-CZ" sz="2000" dirty="0"/>
                  <a:t>Rovnice ukazuje, že expozice MNC vůči více měnám je ovlivněna podílem hodnot portfolií v měně </a:t>
                </a:r>
                <a:r>
                  <a:rPr lang="cs-CZ" sz="2000" i="1" dirty="0"/>
                  <a:t>X</a:t>
                </a:r>
                <a:r>
                  <a:rPr lang="cs-CZ" sz="2000" dirty="0"/>
                  <a:t>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m:t>
                        </m:r>
                        <m:r>
                          <a:rPr lang="cs-CZ" sz="2000" i="1">
                            <a:latin typeface="Cambria Math" panose="02040503050406030204" pitchFamily="18" charset="0"/>
                          </a:rPr>
                          <m:t>𝑊</m:t>
                        </m:r>
                      </m:e>
                      <m:sub>
                        <m:r>
                          <a:rPr lang="cs-CZ" sz="2000" i="1">
                            <a:latin typeface="Cambria Math" panose="02040503050406030204" pitchFamily="18" charset="0"/>
                          </a:rPr>
                          <m:t>𝑋</m:t>
                        </m:r>
                      </m:sub>
                    </m:sSub>
                    <m:r>
                      <a:rPr lang="cs-CZ" sz="2000" i="1">
                        <a:latin typeface="Cambria Math" panose="02040503050406030204" pitchFamily="18" charset="0"/>
                      </a:rPr>
                      <m:t>)</m:t>
                    </m:r>
                  </m:oMath>
                </a14:m>
                <a:r>
                  <a:rPr lang="cs-CZ" sz="2000" dirty="0"/>
                  <a:t>  a měně </a:t>
                </a:r>
                <a:r>
                  <a:rPr lang="cs-CZ" sz="2000" i="1" dirty="0"/>
                  <a:t>Y</a:t>
                </a:r>
                <a14:m>
                  <m:oMath xmlns:m="http://schemas.openxmlformats.org/officeDocument/2006/math">
                    <m:r>
                      <a:rPr lang="cs-CZ" sz="2000" i="1">
                        <a:latin typeface="Cambria Math" panose="02040503050406030204" pitchFamily="18" charset="0"/>
                      </a:rPr>
                      <m:t> </m:t>
                    </m:r>
                    <m:sSub>
                      <m:sSubPr>
                        <m:ctrlPr>
                          <a:rPr lang="cs-CZ" sz="2000" i="1">
                            <a:latin typeface="Cambria Math" panose="02040503050406030204" pitchFamily="18" charset="0"/>
                          </a:rPr>
                        </m:ctrlPr>
                      </m:sSubPr>
                      <m:e>
                        <m:r>
                          <a:rPr lang="cs-CZ" sz="2000" i="1">
                            <a:latin typeface="Cambria Math" panose="02040503050406030204" pitchFamily="18" charset="0"/>
                          </a:rPr>
                          <m:t>(</m:t>
                        </m:r>
                        <m:r>
                          <a:rPr lang="cs-CZ" sz="2000" i="1">
                            <a:latin typeface="Cambria Math" panose="02040503050406030204" pitchFamily="18" charset="0"/>
                          </a:rPr>
                          <m:t>𝑊</m:t>
                        </m:r>
                      </m:e>
                      <m:sub>
                        <m:r>
                          <a:rPr lang="cs-CZ" sz="2000" i="1">
                            <a:latin typeface="Cambria Math" panose="02040503050406030204" pitchFamily="18" charset="0"/>
                          </a:rPr>
                          <m:t>𝑌</m:t>
                        </m:r>
                      </m:sub>
                    </m:sSub>
                    <m:r>
                      <a:rPr lang="cs-CZ" sz="2000" i="1">
                        <a:latin typeface="Cambria Math" panose="02040503050406030204" pitchFamily="18" charset="0"/>
                      </a:rPr>
                      <m:t>)</m:t>
                    </m:r>
                  </m:oMath>
                </a14:m>
                <a:r>
                  <a:rPr lang="cs-CZ" sz="2000" dirty="0"/>
                  <a:t> na celkové hodnotě portfolia, variabilitou každé měny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𝑋</m:t>
                        </m:r>
                      </m:sub>
                    </m:sSub>
                    <m:r>
                      <a:rPr lang="cs-CZ" sz="2000" i="1">
                        <a:latin typeface="Cambria Math" panose="02040503050406030204" pitchFamily="18" charset="0"/>
                      </a:rPr>
                      <m:t> </m:t>
                    </m:r>
                  </m:oMath>
                </a14:m>
                <a:r>
                  <a:rPr lang="cs-CZ" sz="2000" dirty="0"/>
                  <a:t>a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𝑌</m:t>
                        </m:r>
                      </m:sub>
                    </m:sSub>
                  </m:oMath>
                </a14:m>
                <a:r>
                  <a:rPr lang="cs-CZ" sz="2000" dirty="0"/>
                  <a:t> a korelací pohybů mezi měnami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𝐶𝑂𝑅𝑅</m:t>
                        </m:r>
                      </m:e>
                      <m:sub>
                        <m:r>
                          <a:rPr lang="cs-CZ" sz="2000" i="1">
                            <a:latin typeface="Cambria Math" panose="02040503050406030204" pitchFamily="18" charset="0"/>
                          </a:rPr>
                          <m:t>𝑋𝑌</m:t>
                        </m:r>
                      </m:sub>
                    </m:sSub>
                  </m:oMath>
                </a14:m>
                <a:r>
                  <a:rPr lang="cs-CZ" sz="2000"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b="-2819"/>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8064896" cy="507703"/>
          </a:xfrm>
        </p:spPr>
        <p:txBody>
          <a:bodyPr/>
          <a:lstStyle/>
          <a:p>
            <a:r>
              <a:rPr lang="en-US" b="1" dirty="0" err="1"/>
              <a:t>Měření</a:t>
            </a:r>
            <a:r>
              <a:rPr lang="en-US" b="1" dirty="0"/>
              <a:t> </a:t>
            </a:r>
            <a:r>
              <a:rPr lang="en-US" b="1" dirty="0" err="1"/>
              <a:t>transakční</a:t>
            </a:r>
            <a:r>
              <a:rPr lang="en-US" b="1" dirty="0"/>
              <a:t> </a:t>
            </a:r>
            <a:r>
              <a:rPr lang="en-US" b="1" dirty="0" err="1"/>
              <a:t>expozice</a:t>
            </a:r>
            <a:r>
              <a:rPr lang="en-US" b="1" dirty="0"/>
              <a:t> </a:t>
            </a:r>
            <a:r>
              <a:rPr lang="en-US" b="1" dirty="0" err="1"/>
              <a:t>metodou</a:t>
            </a:r>
            <a:r>
              <a:rPr lang="en-US" b="1" dirty="0"/>
              <a:t> </a:t>
            </a:r>
            <a:r>
              <a:rPr lang="en-US" b="1" dirty="0" err="1"/>
              <a:t>standardní</a:t>
            </a:r>
            <a:r>
              <a:rPr lang="en-US" b="1" dirty="0"/>
              <a:t> </a:t>
            </a:r>
            <a:r>
              <a:rPr lang="en-US" b="1" dirty="0" err="1"/>
              <a:t>odchylky</a:t>
            </a:r>
            <a:r>
              <a:rPr lang="en-US" b="1" dirty="0"/>
              <a:t> </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68656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Korelaci mezi měnovými pohyby lze měřit pomocí jejich korelačních koeficientů, které ukazují, do jaké míry jsou jejich pohyby vzájemné. </a:t>
            </a:r>
          </a:p>
          <a:p>
            <a:pPr lvl="1">
              <a:buClr>
                <a:srgbClr val="307871"/>
              </a:buClr>
            </a:pPr>
            <a:r>
              <a:rPr lang="cs-CZ" sz="1600" dirty="0"/>
              <a:t>Extrémním případem je dokonalá pozitivní korelace (korelačním koeficient1,00), nebo dokonalá negativní korelace, což odráží inverzní vztah mezi jednotlivými pohyby (korelační koeficient -1,00)</a:t>
            </a:r>
          </a:p>
          <a:p>
            <a:pPr lvl="1">
              <a:buClr>
                <a:srgbClr val="307871"/>
              </a:buClr>
            </a:pPr>
            <a:r>
              <a:rPr lang="cs-CZ" sz="1600" dirty="0"/>
              <a:t>Dopady korelace na transakční expozici podniku:</a:t>
            </a:r>
          </a:p>
          <a:p>
            <a:pPr lvl="1">
              <a:buClr>
                <a:srgbClr val="307871"/>
              </a:buClr>
            </a:pPr>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Vliv měnové korelace na transakční expozici podniku</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graphicFrame>
        <p:nvGraphicFramePr>
          <p:cNvPr id="5" name="Tabulka 4"/>
          <p:cNvGraphicFramePr>
            <a:graphicFrameLocks noGrp="1"/>
          </p:cNvGraphicFramePr>
          <p:nvPr>
            <p:extLst>
              <p:ext uri="{D42A27DB-BD31-4B8C-83A1-F6EECF244321}">
                <p14:modId xmlns:p14="http://schemas.microsoft.com/office/powerpoint/2010/main" val="699141972"/>
              </p:ext>
            </p:extLst>
          </p:nvPr>
        </p:nvGraphicFramePr>
        <p:xfrm>
          <a:off x="1223627" y="2771069"/>
          <a:ext cx="6696745" cy="1752202"/>
        </p:xfrm>
        <a:graphic>
          <a:graphicData uri="http://schemas.openxmlformats.org/drawingml/2006/table">
            <a:tbl>
              <a:tblPr firstRow="1" firstCol="1" bandRow="1"/>
              <a:tblGrid>
                <a:gridCol w="3230613">
                  <a:extLst>
                    <a:ext uri="{9D8B030D-6E8A-4147-A177-3AD203B41FA5}">
                      <a16:colId xmlns:a16="http://schemas.microsoft.com/office/drawing/2014/main" val="20000"/>
                    </a:ext>
                  </a:extLst>
                </a:gridCol>
                <a:gridCol w="1812028">
                  <a:extLst>
                    <a:ext uri="{9D8B030D-6E8A-4147-A177-3AD203B41FA5}">
                      <a16:colId xmlns:a16="http://schemas.microsoft.com/office/drawing/2014/main" val="20001"/>
                    </a:ext>
                  </a:extLst>
                </a:gridCol>
                <a:gridCol w="1654104">
                  <a:extLst>
                    <a:ext uri="{9D8B030D-6E8A-4147-A177-3AD203B41FA5}">
                      <a16:colId xmlns:a16="http://schemas.microsoft.com/office/drawing/2014/main" val="20002"/>
                    </a:ext>
                  </a:extLst>
                </a:gridCol>
              </a:tblGrid>
              <a:tr h="288035">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Odhadované cash flow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Měnová korelace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Transakční expozice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0027">
                <a:tc rowSpan="3">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 obou měnách jsou generovány čisté výdaje, nebo jsou generovány čisté příjmy ve stejných částkách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Vyšší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Mírně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4032">
                <a:tc vMerge="1">
                  <a:txBody>
                    <a:bodyPr/>
                    <a:lstStyle/>
                    <a:p>
                      <a:endParaRPr lang="cs-CZ"/>
                    </a:p>
                  </a:txBody>
                  <a:tcPr/>
                </a:tc>
                <a:tc>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Vysoce negativní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Nízká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0027">
                <a:tc rowSpan="3">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 jedné měně jsou generovány čisté výdaje a ve druhé čisté příjmy ve stejných částkách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Nízká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Mírně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negativní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Vyšší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63935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err="1"/>
              <a:t>Value</a:t>
            </a:r>
            <a:r>
              <a:rPr lang="cs-CZ" sz="2000" dirty="0"/>
              <a:t> </a:t>
            </a:r>
            <a:r>
              <a:rPr lang="cs-CZ" sz="2000" dirty="0" err="1"/>
              <a:t>at</a:t>
            </a:r>
            <a:r>
              <a:rPr lang="cs-CZ" sz="2000" dirty="0"/>
              <a:t> Risk (VAR) měří potenciální maximální ztrátu za určité období z hodnoty pozic MNC, které jsou vystaveny pohybům devizových kurzů.</a:t>
            </a:r>
          </a:p>
          <a:p>
            <a:r>
              <a:rPr lang="cs-CZ" sz="2000" dirty="0"/>
              <a:t>Maximální vypočtená ztráta závisí na třech faktorech:</a:t>
            </a:r>
          </a:p>
          <a:p>
            <a:pPr lvl="1"/>
            <a:r>
              <a:rPr lang="cs-CZ" sz="1600" dirty="0"/>
              <a:t>očekávaná procentuální změna devizového kurzu následujícího období,</a:t>
            </a:r>
          </a:p>
          <a:p>
            <a:pPr lvl="1"/>
            <a:r>
              <a:rPr lang="cs-CZ" sz="1600" dirty="0"/>
              <a:t>použitý interval spolehlivosti (vyšší interval spolehlivosti se odráží ve výraznější maximální ztrátě, za předpokladu, že ostatní faktory zůstávají konstantní),</a:t>
            </a:r>
          </a:p>
          <a:p>
            <a:pPr lvl="1"/>
            <a:r>
              <a:rPr lang="cs-CZ" sz="1600" dirty="0"/>
              <a:t>směrodatná odchylka procentních změn hodnoty měny za předchozí období.</a:t>
            </a:r>
          </a:p>
          <a:p>
            <a:endParaRPr lang="cs-CZ" sz="1200" dirty="0"/>
          </a:p>
          <a:p>
            <a:r>
              <a:rPr lang="cs-CZ" sz="1200" dirty="0"/>
              <a:t>Metodu VAR lze využít k celému měnovému portfoliu, vhodné je použít následující postup:</a:t>
            </a:r>
          </a:p>
          <a:p>
            <a:pPr lvl="1"/>
            <a:r>
              <a:rPr lang="cs-CZ" sz="1200" dirty="0"/>
              <a:t>Získat časovou řadu devizových kurzů pro všechny příslušné data, které jsou předmětem analýzy.</a:t>
            </a:r>
          </a:p>
          <a:p>
            <a:pPr lvl="1"/>
            <a:r>
              <a:rPr lang="cs-CZ" sz="1200" dirty="0"/>
              <a:t>Vypočíst procentní změny mezi jednotlivými obdobími. </a:t>
            </a:r>
          </a:p>
          <a:p>
            <a:pPr lvl="1"/>
            <a:r>
              <a:rPr lang="cs-CZ" sz="1200" dirty="0"/>
              <a:t>Odhadnout směrodatnou odchylku procentních změn pro každý devizový kurz.</a:t>
            </a:r>
          </a:p>
          <a:p>
            <a:pPr lvl="1"/>
            <a:r>
              <a:rPr lang="cs-CZ" sz="1200" dirty="0"/>
              <a:t>Vypočíst pravidelnou procentuální změnu hodnoty portfolia použitím váhy jednotlivých výnosů ve sledovaných měnách. Vypočíst standardní odchylku procentních změn portfolia.</a:t>
            </a:r>
          </a:p>
          <a:p>
            <a:pPr lvl="1"/>
            <a:r>
              <a:rPr lang="cs-CZ" sz="1200" dirty="0"/>
              <a:t>Určit VAR portfolia.</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transakční</a:t>
            </a:r>
            <a:r>
              <a:rPr lang="en-US" b="1" dirty="0"/>
              <a:t> </a:t>
            </a:r>
            <a:r>
              <a:rPr lang="en-US" b="1" dirty="0" err="1"/>
              <a:t>expozice</a:t>
            </a:r>
            <a:r>
              <a:rPr lang="en-US" b="1" dirty="0"/>
              <a:t> </a:t>
            </a:r>
            <a:r>
              <a:rPr lang="en-US" b="1" dirty="0" err="1"/>
              <a:t>metodou</a:t>
            </a:r>
            <a:r>
              <a:rPr lang="en-US" b="1" dirty="0"/>
              <a:t> Value at Risk</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66111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Ekonomická expozice představuje citlivost celkového budoucího cash </a:t>
            </a:r>
            <a:r>
              <a:rPr lang="cs-CZ" sz="2000" dirty="0" err="1"/>
              <a:t>flow</a:t>
            </a:r>
            <a:r>
              <a:rPr lang="cs-CZ" sz="2000" dirty="0"/>
              <a:t> podniku vyjádřeného v domácí měně na pohyby devizových kurzů (někdy se také označuje jako provozní expozice). </a:t>
            </a:r>
          </a:p>
          <a:p>
            <a:pPr lvl="1"/>
            <a:r>
              <a:rPr lang="cs-CZ" sz="1600" dirty="0"/>
              <a:t>Můžeme ji chápat jako působení vývoje měnového kurzu na podnikatelské záměry, vývoj poptávky zahraničních zákazníků, zahraniční konkurence, atd. </a:t>
            </a:r>
          </a:p>
          <a:p>
            <a:pPr lvl="1"/>
            <a:r>
              <a:rPr lang="cs-CZ" sz="1600" dirty="0"/>
              <a:t>Již definována transakční expozice je podmnožinou ekonomické expozice. </a:t>
            </a:r>
          </a:p>
        </p:txBody>
      </p:sp>
      <p:sp>
        <p:nvSpPr>
          <p:cNvPr id="6" name="Nadpis 5"/>
          <p:cNvSpPr>
            <a:spLocks noGrp="1"/>
          </p:cNvSpPr>
          <p:nvPr>
            <p:ph type="title"/>
          </p:nvPr>
        </p:nvSpPr>
        <p:spPr>
          <a:xfrm>
            <a:off x="179512" y="195486"/>
            <a:ext cx="7416824" cy="507703"/>
          </a:xfrm>
        </p:spPr>
        <p:txBody>
          <a:bodyPr/>
          <a:lstStyle/>
          <a:p>
            <a:r>
              <a:rPr lang="cs-CZ" b="1" dirty="0"/>
              <a:t>Ekonomická devizová expozice</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70721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None/>
            </a:pPr>
            <a:endParaRPr lang="cs-CZ" sz="2000" dirty="0"/>
          </a:p>
          <a:p>
            <a:pPr marL="0" indent="0">
              <a:buNone/>
            </a:pPr>
            <a:endParaRPr lang="cs-CZ" sz="2000" dirty="0"/>
          </a:p>
          <a:p>
            <a:pPr marL="0" indent="0">
              <a:buNone/>
            </a:pPr>
            <a:endParaRPr lang="cs-CZ" sz="2000" dirty="0"/>
          </a:p>
          <a:p>
            <a:pPr marL="0" indent="0">
              <a:buNone/>
            </a:pPr>
            <a:endParaRPr lang="cs-CZ" sz="2000" dirty="0"/>
          </a:p>
          <a:p>
            <a:pPr marL="0" indent="0" algn="ctr">
              <a:buNone/>
            </a:pPr>
            <a:r>
              <a:rPr lang="cs-CZ" sz="2400" b="1" dirty="0"/>
              <a:t>??? Může být vystaven ekonomické devizové expozici také ryze domácí podnik bez žádných mezinárodních ekonomických aktivit???</a:t>
            </a:r>
          </a:p>
        </p:txBody>
      </p:sp>
      <p:sp>
        <p:nvSpPr>
          <p:cNvPr id="6" name="Nadpis 5"/>
          <p:cNvSpPr>
            <a:spLocks noGrp="1"/>
          </p:cNvSpPr>
          <p:nvPr>
            <p:ph type="title"/>
          </p:nvPr>
        </p:nvSpPr>
        <p:spPr>
          <a:xfrm>
            <a:off x="179512" y="195486"/>
            <a:ext cx="7416824" cy="507703"/>
          </a:xfrm>
        </p:spPr>
        <p:txBody>
          <a:bodyPr/>
          <a:lstStyle/>
          <a:p>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01186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4294967295"/>
            <p:extLst>
              <p:ext uri="{D42A27DB-BD31-4B8C-83A1-F6EECF244321}">
                <p14:modId xmlns:p14="http://schemas.microsoft.com/office/powerpoint/2010/main" val="232268567"/>
              </p:ext>
            </p:extLst>
          </p:nvPr>
        </p:nvGraphicFramePr>
        <p:xfrm>
          <a:off x="323527" y="1635646"/>
          <a:ext cx="8496946" cy="1740789"/>
        </p:xfrm>
        <a:graphic>
          <a:graphicData uri="http://schemas.openxmlformats.org/drawingml/2006/table">
            <a:tbl>
              <a:tblPr firstRow="1" firstCol="1" bandRow="1"/>
              <a:tblGrid>
                <a:gridCol w="3291610">
                  <a:extLst>
                    <a:ext uri="{9D8B030D-6E8A-4147-A177-3AD203B41FA5}">
                      <a16:colId xmlns:a16="http://schemas.microsoft.com/office/drawing/2014/main" val="20000"/>
                    </a:ext>
                  </a:extLst>
                </a:gridCol>
                <a:gridCol w="2679216">
                  <a:extLst>
                    <a:ext uri="{9D8B030D-6E8A-4147-A177-3AD203B41FA5}">
                      <a16:colId xmlns:a16="http://schemas.microsoft.com/office/drawing/2014/main" val="20001"/>
                    </a:ext>
                  </a:extLst>
                </a:gridCol>
                <a:gridCol w="2526120">
                  <a:extLst>
                    <a:ext uri="{9D8B030D-6E8A-4147-A177-3AD203B41FA5}">
                      <a16:colId xmlns:a16="http://schemas.microsoft.com/office/drawing/2014/main" val="20002"/>
                    </a:ext>
                  </a:extLst>
                </a:gridCol>
              </a:tblGrid>
              <a:tr h="0">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Transakce ovlivňující příjmy v domácí měně</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znehodnocení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8958">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Domácí prodej (zahraniční konkurence)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Export denominovaný v domácí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Export denominovaný v zahraniční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Výnosy přijaté ze zahraničních investic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Transakce ovlivňující výdaje v domácí měně</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znehodnocení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Dovoz vstupů denominovaných v domácí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Žádná změna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žádná změna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Dovoz vstupů denominovaných v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zahr</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Úroky za půjčené zahraniční fondy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Zvýšení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6" name="Nadpis 5"/>
          <p:cNvSpPr>
            <a:spLocks noGrp="1"/>
          </p:cNvSpPr>
          <p:nvPr>
            <p:ph type="title"/>
          </p:nvPr>
        </p:nvSpPr>
        <p:spPr>
          <a:xfrm>
            <a:off x="179512" y="195486"/>
            <a:ext cx="8352928" cy="507703"/>
          </a:xfrm>
        </p:spPr>
        <p:txBody>
          <a:bodyPr/>
          <a:lstStyle/>
          <a:p>
            <a:r>
              <a:rPr lang="en-US" b="1" dirty="0" err="1"/>
              <a:t>Vztahy</a:t>
            </a:r>
            <a:r>
              <a:rPr lang="en-US" b="1" dirty="0"/>
              <a:t> </a:t>
            </a:r>
            <a:r>
              <a:rPr lang="en-US" b="1" dirty="0" err="1"/>
              <a:t>mezi</a:t>
            </a:r>
            <a:r>
              <a:rPr lang="en-US" b="1" dirty="0"/>
              <a:t> </a:t>
            </a:r>
            <a:r>
              <a:rPr lang="en-US" b="1" dirty="0" err="1"/>
              <a:t>transakcemi</a:t>
            </a:r>
            <a:r>
              <a:rPr lang="en-US" b="1" dirty="0"/>
              <a:t> a </a:t>
            </a:r>
            <a:r>
              <a:rPr lang="en-US" b="1" dirty="0" err="1"/>
              <a:t>kurzovými</a:t>
            </a:r>
            <a:r>
              <a:rPr lang="en-US" b="1" dirty="0"/>
              <a:t> </a:t>
            </a:r>
            <a:r>
              <a:rPr lang="en-US" b="1" dirty="0" err="1"/>
              <a:t>pohyby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421789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Analýza citlivosti určuje, jak jsou různé kategorie příjmů a výdajů ovlivněny různými scénáři devizových kurzů.</a:t>
            </a:r>
          </a:p>
          <a:p>
            <a:pPr lvl="1">
              <a:buClr>
                <a:srgbClr val="307871"/>
              </a:buClr>
            </a:pPr>
            <a:r>
              <a:rPr lang="cs-CZ" sz="1600" dirty="0"/>
              <a:t>Obecným principem této analýzy je, že firmy s převahou zahraničních výdajů oproti zahraničním příjmům zaznamenávají pozitivní dopad silnější zahraniční měny a naopak. </a:t>
            </a:r>
          </a:p>
          <a:p>
            <a:pPr lvl="1">
              <a:buClr>
                <a:srgbClr val="307871"/>
              </a:buClr>
            </a:pPr>
            <a:r>
              <a:rPr lang="cs-CZ" sz="1600" dirty="0"/>
              <a:t>Přesný očekávaný dopad lze určit například modelováním scénářů.</a:t>
            </a:r>
          </a:p>
        </p:txBody>
      </p:sp>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ekonomické</a:t>
            </a:r>
            <a:r>
              <a:rPr lang="en-US" b="1" dirty="0"/>
              <a:t> </a:t>
            </a:r>
            <a:r>
              <a:rPr lang="en-US" b="1" dirty="0" err="1"/>
              <a:t>expozice</a:t>
            </a:r>
            <a:r>
              <a:rPr lang="en-US" b="1" dirty="0"/>
              <a:t> </a:t>
            </a:r>
            <a:r>
              <a:rPr lang="en-US" b="1" dirty="0" err="1"/>
              <a:t>metodou</a:t>
            </a:r>
            <a:r>
              <a:rPr lang="en-US" b="1" dirty="0"/>
              <a:t> </a:t>
            </a:r>
            <a:r>
              <a:rPr lang="en-US" b="1" dirty="0" err="1"/>
              <a:t>analýzy</a:t>
            </a:r>
            <a:r>
              <a:rPr lang="en-US" b="1" dirty="0"/>
              <a:t> </a:t>
            </a:r>
            <a:r>
              <a:rPr lang="en-US" b="1" dirty="0" err="1"/>
              <a:t>citlivosti</a:t>
            </a:r>
            <a:r>
              <a:rPr lang="en-US" b="1" dirty="0"/>
              <a:t> </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50461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E616A939-0027-4790-880B-AEDC9E460791}"/>
              </a:ext>
            </a:extLst>
          </p:cNvPr>
          <p:cNvGraphicFramePr>
            <a:graphicFrameLocks noGrp="1"/>
          </p:cNvGraphicFramePr>
          <p:nvPr>
            <p:ph idx="4294967295"/>
            <p:extLst>
              <p:ext uri="{D42A27DB-BD31-4B8C-83A1-F6EECF244321}">
                <p14:modId xmlns:p14="http://schemas.microsoft.com/office/powerpoint/2010/main" val="1144649944"/>
              </p:ext>
            </p:extLst>
          </p:nvPr>
        </p:nvGraphicFramePr>
        <p:xfrm>
          <a:off x="1259632" y="844850"/>
          <a:ext cx="6192687" cy="3121870"/>
        </p:xfrm>
        <a:graphic>
          <a:graphicData uri="http://schemas.openxmlformats.org/drawingml/2006/table">
            <a:tbl>
              <a:tblPr>
                <a:tableStyleId>{073A0DAA-6AF3-43AB-8588-CEC1D06C72B9}</a:tableStyleId>
              </a:tblPr>
              <a:tblGrid>
                <a:gridCol w="814225">
                  <a:extLst>
                    <a:ext uri="{9D8B030D-6E8A-4147-A177-3AD203B41FA5}">
                      <a16:colId xmlns:a16="http://schemas.microsoft.com/office/drawing/2014/main" val="3952880276"/>
                    </a:ext>
                  </a:extLst>
                </a:gridCol>
                <a:gridCol w="2455396">
                  <a:extLst>
                    <a:ext uri="{9D8B030D-6E8A-4147-A177-3AD203B41FA5}">
                      <a16:colId xmlns:a16="http://schemas.microsoft.com/office/drawing/2014/main" val="2810249755"/>
                    </a:ext>
                  </a:extLst>
                </a:gridCol>
                <a:gridCol w="1234060">
                  <a:extLst>
                    <a:ext uri="{9D8B030D-6E8A-4147-A177-3AD203B41FA5}">
                      <a16:colId xmlns:a16="http://schemas.microsoft.com/office/drawing/2014/main" val="4144584621"/>
                    </a:ext>
                  </a:extLst>
                </a:gridCol>
                <a:gridCol w="1689006">
                  <a:extLst>
                    <a:ext uri="{9D8B030D-6E8A-4147-A177-3AD203B41FA5}">
                      <a16:colId xmlns:a16="http://schemas.microsoft.com/office/drawing/2014/main" val="2409323662"/>
                    </a:ext>
                  </a:extLst>
                </a:gridCol>
              </a:tblGrid>
              <a:tr h="690149">
                <a:tc gridSpan="4">
                  <a:txBody>
                    <a:bodyPr/>
                    <a:lstStyle/>
                    <a:p>
                      <a:pPr algn="l" fontAlgn="b"/>
                      <a:r>
                        <a:rPr lang="cs-CZ" sz="1800" u="none" strike="noStrike" dirty="0">
                          <a:effectLst/>
                        </a:rPr>
                        <a:t>Predikované příjmy a výdaje podniku rozdělené dle divizí v USA a Kanadě (v mil. měnových jednotek), domácí měna je USD</a:t>
                      </a:r>
                      <a:endParaRPr lang="cs-CZ" sz="18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880393263"/>
                  </a:ext>
                </a:extLst>
              </a:tr>
              <a:tr h="388679">
                <a:tc>
                  <a:txBody>
                    <a:bodyPr/>
                    <a:lstStyle/>
                    <a:p>
                      <a:pPr algn="l" fontAlgn="b"/>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800" u="none" strike="noStrike" dirty="0">
                          <a:effectLst/>
                        </a:rPr>
                        <a:t>U.S. byznys</a:t>
                      </a:r>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800" u="none" strike="noStrike" dirty="0">
                          <a:effectLst/>
                        </a:rPr>
                        <a:t>Kanadský byznys</a:t>
                      </a:r>
                      <a:endParaRPr lang="cs-CZ" sz="18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61629449"/>
                  </a:ext>
                </a:extLst>
              </a:tr>
              <a:tr h="372013">
                <a:tc gridSpan="2">
                  <a:txBody>
                    <a:bodyPr/>
                    <a:lstStyle/>
                    <a:p>
                      <a:pPr algn="l" fontAlgn="b"/>
                      <a:r>
                        <a:rPr lang="cs-CZ" sz="1800" u="none" strike="noStrike" dirty="0">
                          <a:effectLst/>
                        </a:rPr>
                        <a:t>Příjmy z prodeje</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320,00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4,00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19381196"/>
                  </a:ext>
                </a:extLst>
              </a:tr>
              <a:tr h="372013">
                <a:tc gridSpan="2">
                  <a:txBody>
                    <a:bodyPr/>
                    <a:lstStyle/>
                    <a:p>
                      <a:pPr algn="l" fontAlgn="b"/>
                      <a:r>
                        <a:rPr lang="cs-CZ" sz="1800" u="none" strike="noStrike" dirty="0">
                          <a:effectLst/>
                        </a:rPr>
                        <a:t>Výdaje na materiál</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50,00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200,00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23134812"/>
                  </a:ext>
                </a:extLst>
              </a:tr>
              <a:tr h="372013">
                <a:tc gridSpan="2">
                  <a:txBody>
                    <a:bodyPr/>
                    <a:lstStyle/>
                    <a:p>
                      <a:pPr algn="l" fontAlgn="b"/>
                      <a:r>
                        <a:rPr lang="cs-CZ" sz="1800" u="none" strike="noStrike">
                          <a:effectLst/>
                        </a:rPr>
                        <a:t>Provozní výdaje</a:t>
                      </a:r>
                      <a:endParaRPr lang="cs-CZ" sz="18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60,00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 ---</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65802247"/>
                  </a:ext>
                </a:extLst>
              </a:tr>
              <a:tr h="372013">
                <a:tc gridSpan="2">
                  <a:txBody>
                    <a:bodyPr/>
                    <a:lstStyle/>
                    <a:p>
                      <a:pPr algn="l" fontAlgn="b"/>
                      <a:r>
                        <a:rPr lang="cs-CZ" sz="1800" u="none" strike="noStrike" dirty="0">
                          <a:effectLst/>
                        </a:rPr>
                        <a:t>Úrokové výdaje</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3,00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10,00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03374563"/>
                  </a:ext>
                </a:extLst>
              </a:tr>
              <a:tr h="372013">
                <a:tc>
                  <a:txBody>
                    <a:bodyPr/>
                    <a:lstStyle/>
                    <a:p>
                      <a:pPr algn="l" fontAlgn="b"/>
                      <a:r>
                        <a:rPr lang="cs-CZ" sz="1800" u="none" strike="noStrike">
                          <a:effectLst/>
                        </a:rPr>
                        <a:t>Cash flow</a:t>
                      </a:r>
                      <a:endParaRPr lang="cs-CZ" sz="18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dirty="0">
                          <a:effectLst/>
                        </a:rPr>
                        <a:t>207,00 USD</a:t>
                      </a:r>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dirty="0">
                          <a:effectLst/>
                        </a:rPr>
                        <a:t>-206,00 CAD</a:t>
                      </a:r>
                      <a:endParaRPr lang="cs-CZ" sz="18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47062611"/>
                  </a:ext>
                </a:extLst>
              </a:tr>
            </a:tbl>
          </a:graphicData>
        </a:graphic>
      </p:graphicFrame>
      <p:sp>
        <p:nvSpPr>
          <p:cNvPr id="6" name="Nadpis 5"/>
          <p:cNvSpPr>
            <a:spLocks noGrp="1"/>
          </p:cNvSpPr>
          <p:nvPr>
            <p:ph type="title"/>
          </p:nvPr>
        </p:nvSpPr>
        <p:spPr>
          <a:xfrm>
            <a:off x="107504" y="-18213"/>
            <a:ext cx="7416824" cy="507703"/>
          </a:xfrm>
        </p:spPr>
        <p:txBody>
          <a:bodyPr/>
          <a:lstStyle/>
          <a:p>
            <a:r>
              <a:rPr lang="cs-CZ" b="1" dirty="0"/>
              <a:t>Příklad dopadu vývoje devizového kurzu na cash </a:t>
            </a:r>
            <a:r>
              <a:rPr lang="cs-CZ" b="1" dirty="0" err="1"/>
              <a:t>flow</a:t>
            </a:r>
            <a:r>
              <a:rPr lang="cs-CZ" b="1" dirty="0"/>
              <a:t> podniku (1)</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4277071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CC6A8E07-17CD-49DF-835F-6A803E4A1B61}"/>
              </a:ext>
            </a:extLst>
          </p:cNvPr>
          <p:cNvGraphicFramePr>
            <a:graphicFrameLocks noGrp="1"/>
          </p:cNvGraphicFramePr>
          <p:nvPr>
            <p:ph idx="4294967295"/>
            <p:extLst>
              <p:ext uri="{D42A27DB-BD31-4B8C-83A1-F6EECF244321}">
                <p14:modId xmlns:p14="http://schemas.microsoft.com/office/powerpoint/2010/main" val="1162735037"/>
              </p:ext>
            </p:extLst>
          </p:nvPr>
        </p:nvGraphicFramePr>
        <p:xfrm>
          <a:off x="395536" y="845532"/>
          <a:ext cx="8568952" cy="4177665"/>
        </p:xfrm>
        <a:graphic>
          <a:graphicData uri="http://schemas.openxmlformats.org/drawingml/2006/table">
            <a:tbl>
              <a:tblPr>
                <a:tableStyleId>{073A0DAA-6AF3-43AB-8588-CEC1D06C72B9}</a:tableStyleId>
              </a:tblPr>
              <a:tblGrid>
                <a:gridCol w="852897">
                  <a:extLst>
                    <a:ext uri="{9D8B030D-6E8A-4147-A177-3AD203B41FA5}">
                      <a16:colId xmlns:a16="http://schemas.microsoft.com/office/drawing/2014/main" val="610033513"/>
                    </a:ext>
                  </a:extLst>
                </a:gridCol>
                <a:gridCol w="2572018">
                  <a:extLst>
                    <a:ext uri="{9D8B030D-6E8A-4147-A177-3AD203B41FA5}">
                      <a16:colId xmlns:a16="http://schemas.microsoft.com/office/drawing/2014/main" val="4106411444"/>
                    </a:ext>
                  </a:extLst>
                </a:gridCol>
                <a:gridCol w="1292673">
                  <a:extLst>
                    <a:ext uri="{9D8B030D-6E8A-4147-A177-3AD203B41FA5}">
                      <a16:colId xmlns:a16="http://schemas.microsoft.com/office/drawing/2014/main" val="664816497"/>
                    </a:ext>
                  </a:extLst>
                </a:gridCol>
                <a:gridCol w="1705795">
                  <a:extLst>
                    <a:ext uri="{9D8B030D-6E8A-4147-A177-3AD203B41FA5}">
                      <a16:colId xmlns:a16="http://schemas.microsoft.com/office/drawing/2014/main" val="2057979567"/>
                    </a:ext>
                  </a:extLst>
                </a:gridCol>
                <a:gridCol w="1119427">
                  <a:extLst>
                    <a:ext uri="{9D8B030D-6E8A-4147-A177-3AD203B41FA5}">
                      <a16:colId xmlns:a16="http://schemas.microsoft.com/office/drawing/2014/main" val="2320876188"/>
                    </a:ext>
                  </a:extLst>
                </a:gridCol>
                <a:gridCol w="1026142">
                  <a:extLst>
                    <a:ext uri="{9D8B030D-6E8A-4147-A177-3AD203B41FA5}">
                      <a16:colId xmlns:a16="http://schemas.microsoft.com/office/drawing/2014/main" val="1525197641"/>
                    </a:ext>
                  </a:extLst>
                </a:gridCol>
              </a:tblGrid>
              <a:tr h="184150">
                <a:tc gridSpan="6">
                  <a:txBody>
                    <a:bodyPr/>
                    <a:lstStyle/>
                    <a:p>
                      <a:pPr algn="l" fontAlgn="b"/>
                      <a:r>
                        <a:rPr lang="cs-CZ" sz="1400" u="none" strike="noStrike" dirty="0">
                          <a:effectLst/>
                        </a:rPr>
                        <a:t>Dopad možných scénářů vývoje devizových kurzů na cash </a:t>
                      </a:r>
                      <a:r>
                        <a:rPr lang="cs-CZ" sz="1400" u="none" strike="noStrike" dirty="0" err="1">
                          <a:effectLst/>
                        </a:rPr>
                        <a:t>flow</a:t>
                      </a:r>
                      <a:r>
                        <a:rPr lang="cs-CZ" sz="1400" u="none" strike="noStrike" dirty="0">
                          <a:effectLst/>
                        </a:rPr>
                        <a:t> podniku (v mil. měnových jednotek)</a:t>
                      </a:r>
                      <a:endParaRPr lang="cs-CZ" sz="14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57515034"/>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kern="1200" dirty="0">
                          <a:solidFill>
                            <a:schemeClr val="dk1"/>
                          </a:solidFill>
                          <a:effectLst/>
                          <a:latin typeface="+mn-lt"/>
                          <a:ea typeface="+mn-ea"/>
                          <a:cs typeface="+mn-cs"/>
                        </a:rPr>
                        <a:t> X USD = 1 CAD</a:t>
                      </a:r>
                    </a:p>
                  </a:txBody>
                  <a:tcPr marL="9525" marR="9525" marT="9525" marB="0" anchor="b"/>
                </a:tc>
                <a:tc>
                  <a:txBody>
                    <a:bodyPr/>
                    <a:lstStyle/>
                    <a:p>
                      <a:pPr algn="r" fontAlgn="b"/>
                      <a:r>
                        <a:rPr lang="cs-CZ" sz="1400" u="none" strike="noStrike" dirty="0">
                          <a:effectLst/>
                        </a:rPr>
                        <a:t>0,75</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0,80</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0,85</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73806030"/>
                  </a:ext>
                </a:extLst>
              </a:tr>
              <a:tr h="184150">
                <a:tc gridSpan="2">
                  <a:txBody>
                    <a:bodyPr/>
                    <a:lstStyle/>
                    <a:p>
                      <a:pPr algn="l" fontAlgn="b"/>
                      <a:r>
                        <a:rPr lang="cs-CZ" sz="1400" u="none" strike="noStrike">
                          <a:effectLst/>
                        </a:rPr>
                        <a:t>Příjmy z prodeje</a:t>
                      </a:r>
                      <a:endParaRPr lang="cs-CZ"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668758725"/>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U.S. příjmy</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939408638"/>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Kanadské příjmy</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(4 CAD)</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3,40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22188627"/>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 příjmů </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323,20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323,40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18349746"/>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777835198"/>
                  </a:ext>
                </a:extLst>
              </a:tr>
              <a:tr h="184150">
                <a:tc gridSpan="2">
                  <a:txBody>
                    <a:bodyPr/>
                    <a:lstStyle/>
                    <a:p>
                      <a:pPr algn="l" fontAlgn="b"/>
                      <a:r>
                        <a:rPr lang="cs-CZ" sz="1400" u="none" strike="noStrike">
                          <a:effectLst/>
                        </a:rPr>
                        <a:t>Výdaje na materiál a provozní výdaje</a:t>
                      </a:r>
                      <a:endParaRPr lang="cs-CZ"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8767121"/>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pl-PL" sz="1400" u="none" strike="noStrike" dirty="0">
                          <a:effectLst/>
                        </a:rPr>
                        <a:t>U.S. výdaje na materiál</a:t>
                      </a:r>
                      <a:endParaRPr lang="pl-PL"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76917595"/>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Kanadské výdaje na materiál</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(200 CAD)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170,00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04276519"/>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 výdajů na materiál</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200,00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210,00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220,00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86406859"/>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Provozní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7969747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06926414"/>
                  </a:ext>
                </a:extLst>
              </a:tr>
              <a:tr h="184150">
                <a:tc gridSpan="2">
                  <a:txBody>
                    <a:bodyPr/>
                    <a:lstStyle/>
                    <a:p>
                      <a:pPr algn="l" fontAlgn="b"/>
                      <a:r>
                        <a:rPr lang="cs-CZ" sz="1400" u="none" strike="noStrike" dirty="0">
                          <a:effectLst/>
                        </a:rPr>
                        <a:t>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7422566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U.S. 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1708603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Kanadské 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(10 CAD)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7,50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8,00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8,50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22523454"/>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 úrokových výdajů</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10,50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11,00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11,50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2152814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95392511"/>
                  </a:ext>
                </a:extLst>
              </a:tr>
              <a:tr h="184150">
                <a:tc gridSpan="2">
                  <a:txBody>
                    <a:bodyPr/>
                    <a:lstStyle/>
                    <a:p>
                      <a:pPr algn="l" fontAlgn="b"/>
                      <a:r>
                        <a:rPr lang="en-US" sz="1400" u="none" strike="noStrike" dirty="0">
                          <a:effectLst/>
                        </a:rPr>
                        <a:t>Cash flow v USD </a:t>
                      </a:r>
                      <a:r>
                        <a:rPr lang="en-US" sz="1400" u="none" strike="noStrike" dirty="0" err="1">
                          <a:effectLst/>
                        </a:rPr>
                        <a:t>před</a:t>
                      </a:r>
                      <a:r>
                        <a:rPr lang="en-US" sz="1400" u="none" strike="noStrike" dirty="0">
                          <a:effectLst/>
                        </a:rPr>
                        <a:t> </a:t>
                      </a:r>
                      <a:r>
                        <a:rPr lang="en-US" sz="1400" u="none" strike="noStrike" dirty="0" err="1">
                          <a:effectLst/>
                        </a:rPr>
                        <a:t>zdaněním</a:t>
                      </a:r>
                      <a:endParaRPr lang="en-US" sz="1400" b="1" i="0" u="none" strike="noStrike" dirty="0">
                        <a:solidFill>
                          <a:srgbClr val="FF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52,50 USD</a:t>
                      </a:r>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42,20 USD</a:t>
                      </a:r>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31,90 USD</a:t>
                      </a:r>
                      <a:endParaRPr lang="cs-CZ" sz="1400" b="1" i="0" u="none" strike="noStrike" dirty="0">
                        <a:solidFill>
                          <a:srgbClr val="FF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73147277"/>
                  </a:ext>
                </a:extLst>
              </a:tr>
            </a:tbl>
          </a:graphicData>
        </a:graphic>
      </p:graphicFrame>
      <p:sp>
        <p:nvSpPr>
          <p:cNvPr id="6" name="Nadpis 5"/>
          <p:cNvSpPr>
            <a:spLocks noGrp="1"/>
          </p:cNvSpPr>
          <p:nvPr>
            <p:ph type="title"/>
          </p:nvPr>
        </p:nvSpPr>
        <p:spPr>
          <a:xfrm>
            <a:off x="107504" y="0"/>
            <a:ext cx="7416824" cy="507703"/>
          </a:xfrm>
        </p:spPr>
        <p:txBody>
          <a:bodyPr/>
          <a:lstStyle/>
          <a:p>
            <a:r>
              <a:rPr lang="cs-CZ" b="1" dirty="0"/>
              <a:t>Příklad dopadu vývoje devizového kurzu na cash </a:t>
            </a:r>
            <a:r>
              <a:rPr lang="cs-CZ" b="1" dirty="0" err="1"/>
              <a:t>flow</a:t>
            </a:r>
            <a:r>
              <a:rPr lang="cs-CZ" b="1" dirty="0"/>
              <a:t> podniku (2)</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17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Kurzové riziko MNC lze obecně definovat jako riziko, že hodnota MNC bude ovlivněna pohyby devizového kurzu. </a:t>
            </a:r>
          </a:p>
          <a:p>
            <a:pPr>
              <a:buClr>
                <a:srgbClr val="307871"/>
              </a:buClr>
            </a:pPr>
            <a:endParaRPr lang="cs-CZ" sz="2000" dirty="0"/>
          </a:p>
          <a:p>
            <a:pPr>
              <a:buClr>
                <a:srgbClr val="307871"/>
              </a:buClr>
            </a:pPr>
            <a:r>
              <a:rPr lang="cs-CZ" sz="2000" dirty="0"/>
              <a:t>Každý devizový kurz je charakteristický jistou úrovní volatility (kolísavosti). MNC by proto měla pečlivě sledovat své přeshraniční ekonomické aktivity, aby zjistila, jak je vystavena různým formám kurzového rizika.</a:t>
            </a:r>
          </a:p>
          <a:p>
            <a:pPr>
              <a:buClr>
                <a:srgbClr val="307871"/>
              </a:buClr>
            </a:pPr>
            <a:endParaRPr lang="cs-CZ" sz="2000" dirty="0"/>
          </a:p>
          <a:p>
            <a:pPr>
              <a:buClr>
                <a:srgbClr val="307871"/>
              </a:buClr>
            </a:pPr>
            <a:r>
              <a:rPr lang="cs-CZ" sz="1800" i="1" dirty="0"/>
              <a:t>Finanční manažeři musí porozumět, jakým formám kurzových rizik mohou být vystaveni a jak měřit expozici MNC vůči kolísání devizových kurzů, aby mohli určit, zda a jakým způsobem chránit své ekonomické aktivity před touto expozicí, tudíž snížit citlivost hodnoty MNC na kurzové pohyby, východiskem je predikce devizového kurzu.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Kurzové riziko</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13764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Ekonomická expozice MNC vůči kurzovým změnám může být také posouzena použitím regresní analýzy historických údajů cash </a:t>
                </a:r>
                <a:r>
                  <a:rPr lang="cs-CZ" sz="2000" dirty="0" err="1"/>
                  <a:t>flow</a:t>
                </a:r>
                <a:r>
                  <a:rPr lang="cs-CZ" sz="2000" dirty="0"/>
                  <a:t> a devizových kurzů. </a:t>
                </a:r>
              </a:p>
              <a:p>
                <a:pPr lvl="1">
                  <a:buClr>
                    <a:srgbClr val="307871"/>
                  </a:buClr>
                </a:pPr>
                <a:r>
                  <a:rPr lang="cs-CZ" sz="1600" dirty="0"/>
                  <a:t>Základní model, který může být doplněn o další faktory je vyjádřen následovně:</a:t>
                </a:r>
              </a:p>
              <a:p>
                <a:pPr lvl="1">
                  <a:buClr>
                    <a:srgbClr val="307871"/>
                  </a:buClr>
                </a:pPr>
                <a:endParaRPr lang="cs-CZ" sz="1600" dirty="0"/>
              </a:p>
              <a:p>
                <a:pPr marL="457200" lvl="1" indent="0">
                  <a:buClr>
                    <a:srgbClr val="307871"/>
                  </a:buCl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𝐶𝐹</m:t>
                          </m:r>
                        </m:e>
                        <m:sub>
                          <m:r>
                            <a:rPr lang="cs-CZ" sz="1600" i="1">
                              <a:latin typeface="Cambria Math" panose="02040503050406030204" pitchFamily="18" charset="0"/>
                            </a:rPr>
                            <m:t>𝑡</m:t>
                          </m:r>
                        </m:sub>
                      </m:sSub>
                      <m:r>
                        <a:rPr lang="cs-CZ" sz="1600" i="1">
                          <a:latin typeface="Cambria Math" panose="02040503050406030204" pitchFamily="18" charset="0"/>
                        </a:rPr>
                        <m:t>=</m:t>
                      </m:r>
                      <m:r>
                        <a:rPr lang="cs-CZ" sz="1600" i="1">
                          <a:latin typeface="Cambria Math" panose="02040503050406030204" pitchFamily="18" charset="0"/>
                        </a:rPr>
                        <m:t>𝛼</m:t>
                      </m:r>
                      <m:r>
                        <a:rPr lang="cs-CZ" sz="1600" i="1">
                          <a:latin typeface="Cambria Math" panose="02040503050406030204" pitchFamily="18" charset="0"/>
                        </a:rPr>
                        <m:t>+</m:t>
                      </m:r>
                      <m:r>
                        <a:rPr lang="cs-CZ" sz="1600" i="1">
                          <a:latin typeface="Cambria Math" panose="02040503050406030204" pitchFamily="18" charset="0"/>
                        </a:rPr>
                        <m:t>𝛽</m:t>
                      </m:r>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𝑡</m:t>
                          </m:r>
                        </m:sub>
                      </m:sSub>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𝜀</m:t>
                          </m:r>
                        </m:e>
                        <m:sub>
                          <m:r>
                            <a:rPr lang="cs-CZ" sz="1600" i="1">
                              <a:latin typeface="Cambria Math" panose="02040503050406030204" pitchFamily="18" charset="0"/>
                            </a:rPr>
                            <m:t>𝑡</m:t>
                          </m:r>
                        </m:sub>
                      </m:sSub>
                    </m:oMath>
                  </m:oMathPara>
                </a14:m>
                <a:endParaRPr lang="cs-CZ" sz="1600" dirty="0"/>
              </a:p>
              <a:p>
                <a:pPr lvl="1">
                  <a:buClr>
                    <a:srgbClr val="307871"/>
                  </a:buClr>
                </a:pPr>
                <a14:m>
                  <m:oMath xmlns:m="http://schemas.openxmlformats.org/officeDocument/2006/math">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𝐶𝐹</m:t>
                        </m:r>
                      </m:e>
                      <m:sub>
                        <m:r>
                          <a:rPr lang="cs-CZ" sz="1600" i="1">
                            <a:latin typeface="Cambria Math" panose="02040503050406030204" pitchFamily="18" charset="0"/>
                          </a:rPr>
                          <m:t>𝑡</m:t>
                        </m:r>
                      </m:sub>
                    </m:sSub>
                  </m:oMath>
                </a14:m>
                <a:r>
                  <a:rPr lang="cs-CZ" sz="1600" dirty="0"/>
                  <a:t> představuje procentní změnu inflačně očištěného cash </a:t>
                </a:r>
                <a:r>
                  <a:rPr lang="cs-CZ" sz="1600" dirty="0" err="1"/>
                  <a:t>flow</a:t>
                </a:r>
                <a:r>
                  <a:rPr lang="cs-CZ" sz="1600" dirty="0"/>
                  <a:t> vyjádřeného v domácí měně MNC za období </a:t>
                </a:r>
                <a:r>
                  <a:rPr lang="cs-CZ" sz="1600" i="1" dirty="0"/>
                  <a:t>t</a:t>
                </a:r>
                <a:r>
                  <a:rPr lang="cs-CZ" sz="1600" dirty="0"/>
                  <a:t>, </a:t>
                </a:r>
                <a14:m>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𝑡</m:t>
                        </m:r>
                      </m:sub>
                    </m:sSub>
                  </m:oMath>
                </a14:m>
                <a:r>
                  <a:rPr lang="cs-CZ" sz="1600" dirty="0"/>
                  <a:t> představuje procentní změnu devizového kurzu v přímé kotaci za období </a:t>
                </a:r>
                <a:r>
                  <a:rPr lang="cs-CZ" sz="1600" i="1" dirty="0"/>
                  <a:t>t</a:t>
                </a:r>
                <a:r>
                  <a:rPr lang="cs-CZ" sz="1600" dirty="0"/>
                  <a:t>, </a:t>
                </a:r>
                <a14:m>
                  <m:oMath xmlns:m="http://schemas.openxmlformats.org/officeDocument/2006/math">
                    <m:r>
                      <a:rPr lang="cs-CZ" sz="1600" i="1">
                        <a:latin typeface="Cambria Math" panose="02040503050406030204" pitchFamily="18" charset="0"/>
                      </a:rPr>
                      <m:t>𝛽</m:t>
                    </m:r>
                  </m:oMath>
                </a14:m>
                <a:r>
                  <a:rPr lang="cs-CZ" sz="1600" dirty="0"/>
                  <a:t> udává parametr změny devizového kurzu na cash </a:t>
                </a:r>
                <a:r>
                  <a:rPr lang="cs-CZ" sz="1600" dirty="0" err="1"/>
                  <a:t>flow</a:t>
                </a:r>
                <a:r>
                  <a:rPr lang="cs-CZ" sz="1600" dirty="0"/>
                  <a:t>, </a:t>
                </a:r>
                <a14:m>
                  <m:oMath xmlns:m="http://schemas.openxmlformats.org/officeDocument/2006/math">
                    <m:r>
                      <a:rPr lang="cs-CZ" sz="1600" i="1">
                        <a:latin typeface="Cambria Math" panose="02040503050406030204" pitchFamily="18" charset="0"/>
                      </a:rPr>
                      <m:t>𝛼</m:t>
                    </m:r>
                  </m:oMath>
                </a14:m>
                <a:r>
                  <a:rPr lang="cs-CZ" sz="1600" dirty="0"/>
                  <a:t> je konstanta a </a:t>
                </a:r>
                <a14:m>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𝜀</m:t>
                        </m:r>
                      </m:e>
                      <m:sub>
                        <m:r>
                          <a:rPr lang="cs-CZ" sz="1600" i="1">
                            <a:latin typeface="Cambria Math" panose="02040503050406030204" pitchFamily="18" charset="0"/>
                          </a:rPr>
                          <m:t>𝑡</m:t>
                        </m:r>
                      </m:sub>
                    </m:sSub>
                  </m:oMath>
                </a14:m>
                <a:r>
                  <a:rPr lang="cs-CZ" sz="1600" dirty="0"/>
                  <a:t> představuje chybovou složku regresního vztahu. </a:t>
                </a:r>
              </a:p>
              <a:p>
                <a:pPr lvl="1">
                  <a:buClr>
                    <a:srgbClr val="307871"/>
                  </a:buClr>
                </a:pPr>
                <a:r>
                  <a:rPr lang="cs-CZ" sz="1600" dirty="0"/>
                  <a:t>Regresní koeficient </a:t>
                </a:r>
                <a14:m>
                  <m:oMath xmlns:m="http://schemas.openxmlformats.org/officeDocument/2006/math">
                    <m:r>
                      <a:rPr lang="cs-CZ" sz="1600" i="1">
                        <a:latin typeface="Cambria Math" panose="02040503050406030204" pitchFamily="18" charset="0"/>
                      </a:rPr>
                      <m:t>𝛽</m:t>
                    </m:r>
                  </m:oMath>
                </a14:m>
                <a:r>
                  <a:rPr lang="cs-CZ" sz="1600" dirty="0"/>
                  <a:t> jinými slovy indikuje citlivost změny cash </a:t>
                </a:r>
                <a:r>
                  <a:rPr lang="cs-CZ" sz="1600" dirty="0" err="1"/>
                  <a:t>flow</a:t>
                </a:r>
                <a:r>
                  <a:rPr lang="cs-CZ" sz="1600" dirty="0"/>
                  <a:t> MNC na změnu devizového kurzu. </a:t>
                </a:r>
              </a:p>
              <a:p>
                <a:pPr lvl="2">
                  <a:buClr>
                    <a:srgbClr val="307871"/>
                  </a:buClr>
                </a:pPr>
                <a:r>
                  <a:rPr lang="cs-CZ" sz="1200" dirty="0"/>
                  <a:t>Pokud je koeficient kladný a statisticky významný, znamená to, že kladná změna devizového kurzu má pozitivní vliv na peněžní toky společnosti. </a:t>
                </a:r>
              </a:p>
              <a:p>
                <a:pPr lvl="2">
                  <a:buClr>
                    <a:srgbClr val="307871"/>
                  </a:buClr>
                </a:pPr>
                <a:r>
                  <a:rPr lang="cs-CZ" sz="1200" dirty="0"/>
                  <a:t>Je-li koeficient záporný a statisticky významný, znamená to inverzní vztah mezi změnou devizového kurzu a peněžními toky firmy. </a:t>
                </a:r>
              </a:p>
              <a:p>
                <a:pPr marL="457200" lvl="1" indent="0">
                  <a:buClr>
                    <a:srgbClr val="307871"/>
                  </a:buClr>
                  <a:buNone/>
                </a:pPr>
                <a:endParaRPr lang="cs-CZ" sz="16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a:blip r:embed="rId3"/>
                <a:stretch>
                  <a:fillRect l="-619" t="-829" b="-7297"/>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ekonomické</a:t>
            </a:r>
            <a:r>
              <a:rPr lang="en-US" b="1" dirty="0"/>
              <a:t> </a:t>
            </a:r>
            <a:r>
              <a:rPr lang="en-US" b="1" dirty="0" err="1"/>
              <a:t>expozice</a:t>
            </a:r>
            <a:r>
              <a:rPr lang="en-US" b="1" dirty="0"/>
              <a:t> </a:t>
            </a:r>
            <a:r>
              <a:rPr lang="en-US" b="1" dirty="0" err="1"/>
              <a:t>metodou</a:t>
            </a:r>
            <a:r>
              <a:rPr lang="en-US" b="1" dirty="0"/>
              <a:t> </a:t>
            </a:r>
            <a:r>
              <a:rPr lang="en-US" b="1" dirty="0" err="1"/>
              <a:t>regresní</a:t>
            </a:r>
            <a:r>
              <a:rPr lang="en-US" b="1" dirty="0"/>
              <a:t> </a:t>
            </a:r>
            <a:r>
              <a:rPr lang="en-US" b="1" dirty="0" err="1"/>
              <a:t>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438481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Translační devizová expozice představuje vystavení konsolidované účetní závěrky nadnárodních společností výkyvům devizových kurzů </a:t>
            </a:r>
          </a:p>
          <a:p>
            <a:pPr lvl="1">
              <a:buClr>
                <a:srgbClr val="307871"/>
              </a:buClr>
            </a:pPr>
            <a:r>
              <a:rPr lang="cs-CZ" sz="1600" dirty="0"/>
              <a:t>Translační devizová expozice je výsledkem ocenění aktiv, pasiv a cash </a:t>
            </a:r>
            <a:r>
              <a:rPr lang="cs-CZ" sz="1600" dirty="0" err="1"/>
              <a:t>flow</a:t>
            </a:r>
            <a:r>
              <a:rPr lang="cs-CZ" sz="1600" dirty="0"/>
              <a:t> dceřiných společností novým kursem, které může vést ke změnám v bilančních hodnotách. </a:t>
            </a:r>
          </a:p>
          <a:p>
            <a:pPr lvl="1">
              <a:buClr>
                <a:srgbClr val="307871"/>
              </a:buClr>
            </a:pPr>
            <a:r>
              <a:rPr lang="cs-CZ" sz="1600" dirty="0"/>
              <a:t>Translační devizové expozici je tedy vystavena jak konsolidovaná účetní rozvaha, tak i konsolidovaná výsledovka MNC. </a:t>
            </a:r>
          </a:p>
          <a:p>
            <a:pPr>
              <a:buClr>
                <a:srgbClr val="307871"/>
              </a:buClr>
            </a:pPr>
            <a:endParaRPr lang="cs-CZ" sz="1600" dirty="0"/>
          </a:p>
          <a:p>
            <a:pPr>
              <a:buClr>
                <a:srgbClr val="307871"/>
              </a:buClr>
            </a:pPr>
            <a:r>
              <a:rPr lang="cs-CZ" sz="2000" dirty="0"/>
              <a:t>Význam translační expozice lze argumentovat ze dvou hledisek:</a:t>
            </a:r>
          </a:p>
          <a:p>
            <a:pPr lvl="1">
              <a:buClr>
                <a:srgbClr val="307871"/>
              </a:buClr>
            </a:pPr>
            <a:r>
              <a:rPr lang="cs-CZ" sz="1600" dirty="0"/>
              <a:t>Hledisko cash </a:t>
            </a:r>
            <a:r>
              <a:rPr lang="cs-CZ" sz="1600" dirty="0" err="1"/>
              <a:t>flow</a:t>
            </a:r>
            <a:endParaRPr lang="cs-CZ" sz="1600" dirty="0"/>
          </a:p>
          <a:p>
            <a:pPr lvl="1">
              <a:buClr>
                <a:srgbClr val="307871"/>
              </a:buClr>
            </a:pPr>
            <a:r>
              <a:rPr lang="cs-CZ" sz="1600" dirty="0"/>
              <a:t>Hledisko cen akcií</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Translační devizová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39166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Stupeň translační devizové expozice MNC závisí na několika determinantech:</a:t>
            </a:r>
          </a:p>
          <a:p>
            <a:pPr lvl="1"/>
            <a:r>
              <a:rPr lang="cs-CZ" sz="1600" dirty="0"/>
              <a:t>podílu ekonomických aktivit uskutečňovaných zahraničními dceřinými společnostmi na celkových ekonomických aktivitách MNC,</a:t>
            </a:r>
          </a:p>
          <a:p>
            <a:pPr lvl="1"/>
            <a:r>
              <a:rPr lang="cs-CZ" sz="1600" dirty="0"/>
              <a:t>umístění zahraničních dceřiných společností,</a:t>
            </a:r>
          </a:p>
          <a:p>
            <a:pPr lvl="1"/>
            <a:r>
              <a:rPr lang="cs-CZ" sz="1600" dirty="0"/>
              <a:t>použití účetních metod.</a:t>
            </a:r>
          </a:p>
        </p:txBody>
      </p:sp>
      <p:sp>
        <p:nvSpPr>
          <p:cNvPr id="6" name="Nadpis 5"/>
          <p:cNvSpPr>
            <a:spLocks noGrp="1"/>
          </p:cNvSpPr>
          <p:nvPr>
            <p:ph type="title"/>
          </p:nvPr>
        </p:nvSpPr>
        <p:spPr>
          <a:xfrm>
            <a:off x="179512" y="195486"/>
            <a:ext cx="7416824" cy="507703"/>
          </a:xfrm>
        </p:spPr>
        <p:txBody>
          <a:bodyPr/>
          <a:lstStyle/>
          <a:p>
            <a:r>
              <a:rPr lang="cs-CZ" b="1" dirty="0"/>
              <a:t>Determinanty translační devizové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406462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6E83BD4A-76EC-474D-9852-C7997FE00AEF}"/>
              </a:ext>
            </a:extLst>
          </p:cNvPr>
          <p:cNvGraphicFramePr>
            <a:graphicFrameLocks noGrp="1"/>
          </p:cNvGraphicFramePr>
          <p:nvPr>
            <p:ph idx="4294967295"/>
            <p:extLst>
              <p:ext uri="{D42A27DB-BD31-4B8C-83A1-F6EECF244321}">
                <p14:modId xmlns:p14="http://schemas.microsoft.com/office/powerpoint/2010/main" val="2294511546"/>
              </p:ext>
            </p:extLst>
          </p:nvPr>
        </p:nvGraphicFramePr>
        <p:xfrm>
          <a:off x="284702" y="1635646"/>
          <a:ext cx="8748528" cy="1656080"/>
        </p:xfrm>
        <a:graphic>
          <a:graphicData uri="http://schemas.openxmlformats.org/drawingml/2006/table">
            <a:tbl>
              <a:tblPr firstRow="1" bandRow="1">
                <a:tableStyleId>{073A0DAA-6AF3-43AB-8588-CEC1D06C72B9}</a:tableStyleId>
              </a:tblPr>
              <a:tblGrid>
                <a:gridCol w="2187132">
                  <a:extLst>
                    <a:ext uri="{9D8B030D-6E8A-4147-A177-3AD203B41FA5}">
                      <a16:colId xmlns:a16="http://schemas.microsoft.com/office/drawing/2014/main" val="3582034896"/>
                    </a:ext>
                  </a:extLst>
                </a:gridCol>
                <a:gridCol w="2187132">
                  <a:extLst>
                    <a:ext uri="{9D8B030D-6E8A-4147-A177-3AD203B41FA5}">
                      <a16:colId xmlns:a16="http://schemas.microsoft.com/office/drawing/2014/main" val="1753057873"/>
                    </a:ext>
                  </a:extLst>
                </a:gridCol>
                <a:gridCol w="2187132">
                  <a:extLst>
                    <a:ext uri="{9D8B030D-6E8A-4147-A177-3AD203B41FA5}">
                      <a16:colId xmlns:a16="http://schemas.microsoft.com/office/drawing/2014/main" val="1990413738"/>
                    </a:ext>
                  </a:extLst>
                </a:gridCol>
                <a:gridCol w="2187132">
                  <a:extLst>
                    <a:ext uri="{9D8B030D-6E8A-4147-A177-3AD203B41FA5}">
                      <a16:colId xmlns:a16="http://schemas.microsoft.com/office/drawing/2014/main" val="3240051190"/>
                    </a:ext>
                  </a:extLst>
                </a:gridCol>
              </a:tblGrid>
              <a:tr h="370840">
                <a:tc>
                  <a:txBody>
                    <a:bodyPr/>
                    <a:lstStyle/>
                    <a:p>
                      <a:r>
                        <a:rPr lang="cs-CZ" dirty="0"/>
                        <a:t>Rok</a:t>
                      </a:r>
                    </a:p>
                  </a:txBody>
                  <a:tcPr/>
                </a:tc>
                <a:tc>
                  <a:txBody>
                    <a:bodyPr/>
                    <a:lstStyle/>
                    <a:p>
                      <a:r>
                        <a:rPr lang="cs-CZ" dirty="0"/>
                        <a:t>Lokální zisk u UK dceřiné společnosti</a:t>
                      </a:r>
                    </a:p>
                  </a:txBody>
                  <a:tcPr/>
                </a:tc>
                <a:tc>
                  <a:txBody>
                    <a:bodyPr/>
                    <a:lstStyle/>
                    <a:p>
                      <a:r>
                        <a:rPr lang="cs-CZ" dirty="0"/>
                        <a:t>Vážený průměrný devizový kurz </a:t>
                      </a:r>
                    </a:p>
                  </a:txBody>
                  <a:tcPr/>
                </a:tc>
                <a:tc>
                  <a:txBody>
                    <a:bodyPr/>
                    <a:lstStyle/>
                    <a:p>
                      <a:r>
                        <a:rPr lang="cs-CZ" dirty="0"/>
                        <a:t>Konvertované cash </a:t>
                      </a:r>
                      <a:r>
                        <a:rPr lang="cs-CZ" dirty="0" err="1"/>
                        <a:t>flow</a:t>
                      </a:r>
                      <a:r>
                        <a:rPr lang="cs-CZ" dirty="0"/>
                        <a:t> do domácí měny USD</a:t>
                      </a:r>
                    </a:p>
                  </a:txBody>
                  <a:tcPr/>
                </a:tc>
                <a:extLst>
                  <a:ext uri="{0D108BD9-81ED-4DB2-BD59-A6C34878D82A}">
                    <a16:rowId xmlns:a16="http://schemas.microsoft.com/office/drawing/2014/main" val="1978661791"/>
                  </a:ext>
                </a:extLst>
              </a:tr>
              <a:tr h="370840">
                <a:tc>
                  <a:txBody>
                    <a:bodyPr/>
                    <a:lstStyle/>
                    <a:p>
                      <a:r>
                        <a:rPr lang="cs-CZ" dirty="0"/>
                        <a:t>1</a:t>
                      </a:r>
                    </a:p>
                  </a:txBody>
                  <a:tcPr/>
                </a:tc>
                <a:tc>
                  <a:txBody>
                    <a:bodyPr/>
                    <a:lstStyle/>
                    <a:p>
                      <a:r>
                        <a:rPr lang="cs-CZ" dirty="0"/>
                        <a:t>10 000 000 GBP</a:t>
                      </a:r>
                    </a:p>
                  </a:txBody>
                  <a:tcPr/>
                </a:tc>
                <a:tc>
                  <a:txBody>
                    <a:bodyPr/>
                    <a:lstStyle/>
                    <a:p>
                      <a:r>
                        <a:rPr lang="cs-CZ" dirty="0"/>
                        <a:t>1.70 USD/GBP</a:t>
                      </a:r>
                    </a:p>
                  </a:txBody>
                  <a:tcPr/>
                </a:tc>
                <a:tc>
                  <a:txBody>
                    <a:bodyPr/>
                    <a:lstStyle/>
                    <a:p>
                      <a:r>
                        <a:rPr lang="cs-CZ" dirty="0"/>
                        <a:t>17 000 000 USD</a:t>
                      </a:r>
                    </a:p>
                  </a:txBody>
                  <a:tcPr/>
                </a:tc>
                <a:extLst>
                  <a:ext uri="{0D108BD9-81ED-4DB2-BD59-A6C34878D82A}">
                    <a16:rowId xmlns:a16="http://schemas.microsoft.com/office/drawing/2014/main" val="880328735"/>
                  </a:ext>
                </a:extLst>
              </a:tr>
              <a:tr h="370840">
                <a:tc>
                  <a:txBody>
                    <a:bodyPr/>
                    <a:lstStyle/>
                    <a:p>
                      <a:r>
                        <a:rPr lang="cs-CZ"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10 000 000 GBP</a:t>
                      </a:r>
                    </a:p>
                  </a:txBody>
                  <a:tcPr/>
                </a:tc>
                <a:tc>
                  <a:txBody>
                    <a:bodyPr/>
                    <a:lstStyle/>
                    <a:p>
                      <a:r>
                        <a:rPr lang="cs-CZ" dirty="0"/>
                        <a:t>1.50 USD/GBP</a:t>
                      </a:r>
                    </a:p>
                  </a:txBody>
                  <a:tcPr/>
                </a:tc>
                <a:tc>
                  <a:txBody>
                    <a:bodyPr/>
                    <a:lstStyle/>
                    <a:p>
                      <a:r>
                        <a:rPr lang="cs-CZ" dirty="0"/>
                        <a:t>15 000 000 USD</a:t>
                      </a:r>
                    </a:p>
                  </a:txBody>
                  <a:tcPr/>
                </a:tc>
                <a:extLst>
                  <a:ext uri="{0D108BD9-81ED-4DB2-BD59-A6C34878D82A}">
                    <a16:rowId xmlns:a16="http://schemas.microsoft.com/office/drawing/2014/main" val="547249429"/>
                  </a:ext>
                </a:extLst>
              </a:tr>
            </a:tbl>
          </a:graphicData>
        </a:graphic>
      </p:graphicFrame>
      <p:sp>
        <p:nvSpPr>
          <p:cNvPr id="6" name="Nadpis 5"/>
          <p:cNvSpPr>
            <a:spLocks noGrp="1"/>
          </p:cNvSpPr>
          <p:nvPr>
            <p:ph type="title"/>
          </p:nvPr>
        </p:nvSpPr>
        <p:spPr>
          <a:xfrm>
            <a:off x="179512" y="195486"/>
            <a:ext cx="7416824" cy="507703"/>
          </a:xfrm>
        </p:spPr>
        <p:txBody>
          <a:bodyPr/>
          <a:lstStyle/>
          <a:p>
            <a:r>
              <a:rPr lang="cs-CZ" b="1" dirty="0"/>
              <a:t>Příklad ovlivnění cen akcií MNC kurzovým pohybem</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427104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r>
              <a:rPr lang="cs-CZ" sz="2000" dirty="0"/>
              <a:t>Pro rozhodnutí zda zajišťovat devizový kurz pro své budoucí cash </a:t>
            </a:r>
            <a:r>
              <a:rPr lang="cs-CZ" sz="2000" dirty="0" err="1"/>
              <a:t>flow</a:t>
            </a:r>
            <a:endParaRPr lang="cs-CZ" sz="2000" dirty="0"/>
          </a:p>
          <a:p>
            <a:pPr lvl="0"/>
            <a:endParaRPr lang="cs-CZ" sz="2000" dirty="0"/>
          </a:p>
          <a:p>
            <a:pPr lvl="0"/>
            <a:r>
              <a:rPr lang="cs-CZ" sz="2000" dirty="0"/>
              <a:t>Pro rozhodnutí o umístění kapitálových výdajů do zahraničí</a:t>
            </a:r>
          </a:p>
          <a:p>
            <a:pPr lvl="0"/>
            <a:endParaRPr lang="cs-CZ" sz="2000" dirty="0"/>
          </a:p>
          <a:p>
            <a:pPr lvl="0"/>
            <a:r>
              <a:rPr lang="cs-CZ" sz="2000" dirty="0"/>
              <a:t>Pro rozhodnutí o přerozdělení nebo reinvestování zisku dceřiné společnosti</a:t>
            </a:r>
          </a:p>
          <a:p>
            <a:pPr lvl="0"/>
            <a:endParaRPr lang="cs-CZ" sz="2000" dirty="0"/>
          </a:p>
          <a:p>
            <a:pPr lvl="0"/>
            <a:r>
              <a:rPr lang="cs-CZ" sz="2000" dirty="0"/>
              <a:t>Pro rozhodnutí o pořízení finančních zdrojů v cizích měnách</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Potřeba predikce devizového kurzu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62572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r>
              <a:rPr lang="cs-CZ" sz="2000" dirty="0"/>
              <a:t>Technické</a:t>
            </a:r>
          </a:p>
          <a:p>
            <a:pPr lvl="0"/>
            <a:endParaRPr lang="cs-CZ" sz="2000" dirty="0"/>
          </a:p>
          <a:p>
            <a:pPr lvl="0"/>
            <a:r>
              <a:rPr lang="cs-CZ" sz="2000" dirty="0"/>
              <a:t>Fundamentální</a:t>
            </a:r>
          </a:p>
          <a:p>
            <a:pPr lvl="0"/>
            <a:endParaRPr lang="cs-CZ" sz="2000" dirty="0"/>
          </a:p>
          <a:p>
            <a:pPr lvl="0"/>
            <a:r>
              <a:rPr lang="cs-CZ" sz="2000" dirty="0"/>
              <a:t>Tržní</a:t>
            </a:r>
          </a:p>
          <a:p>
            <a:pPr lvl="0"/>
            <a:endParaRPr lang="cs-CZ" sz="2000" dirty="0"/>
          </a:p>
          <a:p>
            <a:pPr lvl="0"/>
            <a:r>
              <a:rPr lang="cs-CZ" sz="2000" dirty="0"/>
              <a:t>Smíšené</a:t>
            </a:r>
          </a:p>
          <a:p>
            <a:pPr lvl="0"/>
            <a:endParaRPr lang="cs-CZ" sz="20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Metody predikce devizového kurzu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004212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Technická analýza je založena na použití historických údajů devizových kurzů pro předvídání jejích budoucích hodnot. </a:t>
            </a:r>
          </a:p>
          <a:p>
            <a:pPr lvl="1"/>
            <a:r>
              <a:rPr lang="cs-CZ" sz="1600" dirty="0"/>
              <a:t>při predikci se využívají postupné změny devizových kurzů, ze kterých lze izolovat určitý trendový vývoj</a:t>
            </a:r>
          </a:p>
          <a:p>
            <a:pPr lvl="1"/>
            <a:endParaRPr lang="cs-CZ" sz="1600" dirty="0"/>
          </a:p>
          <a:p>
            <a:r>
              <a:rPr lang="cs-CZ" sz="2000" dirty="0"/>
              <a:t>limitace technické analýzy</a:t>
            </a:r>
          </a:p>
          <a:p>
            <a:pPr lvl="1"/>
            <a:r>
              <a:rPr lang="cs-CZ" sz="1600" dirty="0"/>
              <a:t>většina technických prognóz platí pro velmi krátké období, např. 1 den, protože tzv. vzorce pohybů devizových kurzů jsou v těchto obdobích systematičtější</a:t>
            </a:r>
          </a:p>
          <a:p>
            <a:pPr lvl="1"/>
            <a:r>
              <a:rPr lang="cs-CZ" sz="1600" dirty="0"/>
              <a:t>MNC mají proto tendenci využívat pouze omezené technické předpovědi, kde se obvykle zaměřují na blízkou budoucnost, což není vhodné pro všechna finanční rozhodnutí</a:t>
            </a:r>
          </a:p>
        </p:txBody>
      </p:sp>
      <p:sp>
        <p:nvSpPr>
          <p:cNvPr id="6" name="Nadpis 5"/>
          <p:cNvSpPr>
            <a:spLocks noGrp="1"/>
          </p:cNvSpPr>
          <p:nvPr>
            <p:ph type="title"/>
          </p:nvPr>
        </p:nvSpPr>
        <p:spPr>
          <a:xfrm>
            <a:off x="179512" y="195486"/>
            <a:ext cx="7416824" cy="507703"/>
          </a:xfrm>
        </p:spPr>
        <p:txBody>
          <a:bodyPr/>
          <a:lstStyle/>
          <a:p>
            <a:r>
              <a:rPr lang="cs-CZ" b="1" dirty="0"/>
              <a:t>Technická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600889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lgn="just">
                  <a:buClr>
                    <a:srgbClr val="307871"/>
                  </a:buClr>
                  <a:buNone/>
                </a:pPr>
                <a:r>
                  <a:rPr lang="cs-CZ" sz="2000" i="1" dirty="0"/>
                  <a:t>MNC musí do zítra zaplatit za dodávku zboží z Polska. Dnes polský zlotý posílil vůči koruně o 3 procenta. Aby se zamezilo jakémukoli dodatečnému zvýšení nákladů na dodávku kvůli zhodnocení polského zlotého, můžete za ní zaplatit již dnes. Jaké však bude vaše rozhodnutí, když na základě analýzy historických časových řad víte, že kdykoli zlotý posiluje vůči koruně o více než 1 procento, znamená to, že se následující den zaznamená reverzní změnu o přibližně 60 procent?</a:t>
                </a:r>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m:t>
                      </m:r>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m:t>
                      </m:r>
                      <m:d>
                        <m:dPr>
                          <m:ctrlPr>
                            <a:rPr lang="cs-CZ" sz="2000" i="1">
                              <a:latin typeface="Cambria Math" panose="02040503050406030204" pitchFamily="18" charset="0"/>
                            </a:rPr>
                          </m:ctrlPr>
                        </m:dPr>
                        <m:e>
                          <m:r>
                            <a:rPr lang="cs-CZ" sz="2000" i="1">
                              <a:latin typeface="Cambria Math" panose="02040503050406030204" pitchFamily="18" charset="0"/>
                            </a:rPr>
                            <m:t>−60 %</m:t>
                          </m:r>
                        </m:e>
                      </m:d>
                      <m:r>
                        <a:rPr lang="cs-CZ" sz="2000" i="1">
                          <a:latin typeface="Cambria Math" panose="02040503050406030204" pitchFamily="18" charset="0"/>
                        </a:rPr>
                        <m:t>, </m:t>
                      </m:r>
                      <m:r>
                        <a:rPr lang="cs-CZ" sz="2000" i="1">
                          <a:latin typeface="Cambria Math" panose="02040503050406030204" pitchFamily="18" charset="0"/>
                        </a:rPr>
                        <m:t>𝑘𝑑𝑦</m:t>
                      </m:r>
                      <m:r>
                        <a:rPr lang="cs-CZ" sz="2000" i="1">
                          <a:latin typeface="Cambria Math" panose="02040503050406030204" pitchFamily="18" charset="0"/>
                        </a:rPr>
                        <m:t>ž </m:t>
                      </m:r>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&gt;1 %</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=3 %∗</m:t>
                      </m:r>
                      <m:d>
                        <m:dPr>
                          <m:ctrlPr>
                            <a:rPr lang="cs-CZ" sz="2000" i="1">
                              <a:latin typeface="Cambria Math" panose="02040503050406030204" pitchFamily="18" charset="0"/>
                            </a:rPr>
                          </m:ctrlPr>
                        </m:dPr>
                        <m:e>
                          <m:r>
                            <a:rPr lang="cs-CZ" sz="2000" i="1">
                              <a:latin typeface="Cambria Math" panose="02040503050406030204" pitchFamily="18" charset="0"/>
                            </a:rPr>
                            <m:t>−60 %</m:t>
                          </m:r>
                        </m:e>
                      </m:d>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m:t>
                      </m:r>
                      <m:r>
                        <a:rPr lang="cs-CZ" sz="2000" b="1" i="1">
                          <a:latin typeface="Cambria Math" panose="02040503050406030204" pitchFamily="18" charset="0"/>
                        </a:rPr>
                        <m:t>−</m:t>
                      </m:r>
                      <m:r>
                        <a:rPr lang="cs-CZ" sz="2000" b="1" i="1">
                          <a:latin typeface="Cambria Math" panose="02040503050406030204" pitchFamily="18" charset="0"/>
                        </a:rPr>
                        <m:t>𝟏</m:t>
                      </m:r>
                      <m:r>
                        <a:rPr lang="cs-CZ" sz="2000" b="1" i="1">
                          <a:latin typeface="Cambria Math" panose="02040503050406030204" pitchFamily="18" charset="0"/>
                        </a:rPr>
                        <m:t>,</m:t>
                      </m:r>
                      <m:r>
                        <a:rPr lang="cs-CZ" sz="2000" b="1" i="1">
                          <a:latin typeface="Cambria Math" panose="02040503050406030204" pitchFamily="18" charset="0"/>
                        </a:rPr>
                        <m:t>𝟖</m:t>
                      </m:r>
                      <m:r>
                        <a:rPr lang="cs-CZ" sz="2000" b="1" i="1">
                          <a:latin typeface="Cambria Math" panose="02040503050406030204" pitchFamily="18" charset="0"/>
                        </a:rPr>
                        <m:t> %</m:t>
                      </m:r>
                    </m:oMath>
                  </m:oMathPara>
                </a14:m>
                <a:endParaRPr lang="cs-CZ" sz="2000" b="1" dirty="0"/>
              </a:p>
              <a:p>
                <a:pPr marL="0" indent="0">
                  <a:buNone/>
                </a:pPr>
                <a:endParaRPr lang="cs-CZ" sz="2000" i="1" dirty="0">
                  <a:solidFill>
                    <a:srgbClr val="FF0000"/>
                  </a:solidFill>
                </a:endParaRPr>
              </a:p>
              <a:p>
                <a:pPr marL="0" indent="0">
                  <a:buNone/>
                </a:pPr>
                <a:r>
                  <a:rPr lang="cs-CZ" sz="2000" i="1" dirty="0">
                    <a:solidFill>
                      <a:srgbClr val="FF0000"/>
                    </a:solidFill>
                  </a:rPr>
                  <a:t>Vzhledem k prognóze, že polský zlotý zítra oslabí o 1,8 %, za dodávku by mělo být zaplaceno až zítra, protože celkové korunové náklady budou nižší.  </a:t>
                </a:r>
              </a:p>
              <a:p>
                <a:pPr marL="0" indent="0">
                  <a:buNone/>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757" t="-829" r="-688" b="-829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technické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720612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Fundamentální analýza je založena na fundamentálních vztazích mezi ekonomickými proměnnými a devizovými kurzy. </a:t>
                </a:r>
              </a:p>
              <a:p>
                <a:pPr lvl="1">
                  <a:buClr>
                    <a:srgbClr val="307871"/>
                  </a:buClr>
                </a:pPr>
                <a:r>
                  <a:rPr lang="cs-CZ" sz="1600" dirty="0"/>
                  <a:t>Změna spotového devizového kurzu je tedy ovlivněna zejména fundamentálními faktory, které mají vliv na poptávku a nabídku dané měny. </a:t>
                </a:r>
              </a:p>
              <a:p>
                <a:pPr lvl="1">
                  <a:buClr>
                    <a:srgbClr val="307871"/>
                  </a:buClr>
                </a:pPr>
                <a:r>
                  <a:rPr lang="cs-CZ" sz="1600" dirty="0"/>
                  <a:t>Obecně se ve fundamentální analýze vyjadřuje očekávaná změna devizových kurzů jako funkce změny fundamentů, které mají na ní prokázaný vliv, například:</a:t>
                </a:r>
              </a:p>
              <a:p>
                <a:pPr marL="457200" lvl="1" indent="0">
                  <a:buClr>
                    <a:srgbClr val="307871"/>
                  </a:buClr>
                  <a:buNone/>
                </a:pPr>
                <a:endParaRPr lang="cs-CZ" sz="1600" i="1" dirty="0"/>
              </a:p>
              <a:p>
                <a:pPr marL="457200" lvl="1" indent="0">
                  <a:buClr>
                    <a:srgbClr val="307871"/>
                  </a:buCl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rPr>
                        <m:t>𝑒</m:t>
                      </m:r>
                      <m:r>
                        <a:rPr lang="cs-CZ" sz="1600" i="1">
                          <a:latin typeface="Cambria Math" panose="02040503050406030204" pitchFamily="18" charset="0"/>
                        </a:rPr>
                        <m:t>=</m:t>
                      </m:r>
                      <m:r>
                        <a:rPr lang="cs-CZ" sz="1600" i="1">
                          <a:latin typeface="Cambria Math" panose="02040503050406030204" pitchFamily="18" charset="0"/>
                        </a:rPr>
                        <m:t>𝑓</m:t>
                      </m:r>
                      <m:r>
                        <a:rPr lang="cs-CZ" sz="1600" i="1">
                          <a:latin typeface="Cambria Math" panose="02040503050406030204" pitchFamily="18" charset="0"/>
                        </a:rPr>
                        <m:t>(</m:t>
                      </m:r>
                      <m:r>
                        <a:rPr lang="cs-CZ" sz="1600" i="1">
                          <a:latin typeface="Cambria Math" panose="02040503050406030204" pitchFamily="18" charset="0"/>
                        </a:rPr>
                        <m:t>𝛥𝜋</m:t>
                      </m:r>
                      <m:r>
                        <a:rPr lang="cs-CZ" sz="1600" i="1">
                          <a:latin typeface="Cambria Math" panose="02040503050406030204" pitchFamily="18" charset="0"/>
                        </a:rPr>
                        <m:t>, ∆</m:t>
                      </m:r>
                      <m:r>
                        <a:rPr lang="cs-CZ" sz="1600" i="1">
                          <a:latin typeface="Cambria Math" panose="02040503050406030204" pitchFamily="18" charset="0"/>
                        </a:rPr>
                        <m:t>𝑖</m:t>
                      </m:r>
                      <m:r>
                        <a:rPr lang="cs-CZ" sz="1600" i="1">
                          <a:latin typeface="Cambria Math" panose="02040503050406030204" pitchFamily="18" charset="0"/>
                        </a:rPr>
                        <m:t>,∆</m:t>
                      </m:r>
                      <m:r>
                        <a:rPr lang="cs-CZ" sz="1600" i="1">
                          <a:latin typeface="Cambria Math" panose="02040503050406030204" pitchFamily="18" charset="0"/>
                        </a:rPr>
                        <m:t>𝑌</m:t>
                      </m:r>
                      <m:r>
                        <a:rPr lang="cs-CZ" sz="1600" i="1">
                          <a:latin typeface="Cambria Math" panose="02040503050406030204" pitchFamily="18" charset="0"/>
                        </a:rPr>
                        <m:t>, ∆</m:t>
                      </m:r>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𝑝</m:t>
                          </m:r>
                        </m:sub>
                      </m:sSub>
                      <m:r>
                        <a:rPr lang="cs-CZ" sz="1600" i="1">
                          <a:latin typeface="Cambria Math" panose="02040503050406030204" pitchFamily="18" charset="0"/>
                        </a:rPr>
                        <m:t>)</m:t>
                      </m:r>
                    </m:oMath>
                  </m:oMathPara>
                </a14:m>
                <a:endParaRPr lang="cs-CZ" sz="1600" dirty="0"/>
              </a:p>
              <a:p>
                <a:pPr>
                  <a:buClr>
                    <a:srgbClr val="307871"/>
                  </a:buClr>
                </a:pPr>
                <a:endParaRPr lang="cs-CZ" sz="2000" dirty="0"/>
              </a:p>
              <a:p>
                <a:pPr lvl="1">
                  <a:buClr>
                    <a:srgbClr val="307871"/>
                  </a:buClr>
                </a:pPr>
                <a:r>
                  <a:rPr lang="cs-CZ" sz="1600" dirty="0"/>
                  <a:t>Prognóza může ve zjednodušené podobě vyplývat pouze ze subjektivního posouzení míry, přesnější odhad však nabízí statistická analýza (například koeficienty určeny na základě regresní analýzy)</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r="-275"/>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Fundamentální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821225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Clr>
                    <a:srgbClr val="307871"/>
                  </a:buClr>
                  <a:buNone/>
                </a:pPr>
                <a:r>
                  <a:rPr lang="cs-CZ" sz="2000" i="1" dirty="0"/>
                  <a:t>Regresní analýza určila, že na změnu devizového kurzu CZK/EUR působí především inflační diferenciál a rozdíl v tempu růstu ekonomiky v Česku a v eurozóně. Pro ilustraci předpokládejme následující hodnoty odhadnutých regresních koeficientů:</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=0,001+0,5 </m:t>
                      </m:r>
                      <m:r>
                        <a:rPr lang="cs-CZ" sz="2000" i="1">
                          <a:latin typeface="Cambria Math" panose="02040503050406030204" pitchFamily="18" charset="0"/>
                        </a:rPr>
                        <m:t>𝛥</m:t>
                      </m:r>
                      <m:sSub>
                        <m:sSubPr>
                          <m:ctrlPr>
                            <a:rPr lang="cs-CZ" sz="2000" i="1">
                              <a:latin typeface="Cambria Math" panose="02040503050406030204" pitchFamily="18" charset="0"/>
                            </a:rPr>
                          </m:ctrlPr>
                        </m:sSubPr>
                        <m:e>
                          <m:r>
                            <a:rPr lang="cs-CZ" sz="2000" i="1">
                              <a:latin typeface="Cambria Math" panose="02040503050406030204" pitchFamily="18" charset="0"/>
                            </a:rPr>
                            <m:t>𝜋</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+1,0∆</m:t>
                      </m:r>
                      <m:sSub>
                        <m:sSubPr>
                          <m:ctrlPr>
                            <a:rPr lang="cs-CZ" sz="2000" i="1">
                              <a:latin typeface="Cambria Math" panose="02040503050406030204" pitchFamily="18" charset="0"/>
                            </a:rPr>
                          </m:ctrlPr>
                        </m:sSubPr>
                        <m:e>
                          <m:r>
                            <a:rPr lang="cs-CZ" sz="2000" i="1">
                              <a:latin typeface="Cambria Math" panose="02040503050406030204" pitchFamily="18" charset="0"/>
                            </a:rPr>
                            <m:t>𝑌</m:t>
                          </m:r>
                        </m:e>
                        <m:sub>
                          <m:r>
                            <a:rPr lang="cs-CZ" sz="2000" i="1">
                              <a:latin typeface="Cambria Math" panose="02040503050406030204" pitchFamily="18" charset="0"/>
                            </a:rPr>
                            <m:t>𝑡</m:t>
                          </m:r>
                          <m:r>
                            <a:rPr lang="cs-CZ" sz="2000" i="1">
                              <a:latin typeface="Cambria Math" panose="02040503050406030204" pitchFamily="18" charset="0"/>
                            </a:rPr>
                            <m:t>−1</m:t>
                          </m:r>
                        </m:sub>
                      </m:sSub>
                    </m:oMath>
                  </m:oMathPara>
                </a14:m>
                <a:endParaRPr lang="cs-CZ" sz="2000" i="1" dirty="0"/>
              </a:p>
              <a:p>
                <a:pPr marL="0" indent="0">
                  <a:buClr>
                    <a:srgbClr val="307871"/>
                  </a:buClr>
                  <a:buNone/>
                </a:pPr>
                <a:r>
                  <a:rPr lang="cs-CZ" sz="2000" i="1" dirty="0"/>
                  <a:t>Předpokládejme, že nejnovější čtvrtletní procentní změna inflačního diferenciálu je 4 % a změna rozdílu temp růstu ekonomik je 1 %. Jaká bude predikce pro vývoj devizového kurzu?</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=0,001+0,5 </m:t>
                      </m:r>
                      <m:d>
                        <m:dPr>
                          <m:ctrlPr>
                            <a:rPr lang="cs-CZ" sz="2000" i="1">
                              <a:latin typeface="Cambria Math" panose="02040503050406030204" pitchFamily="18" charset="0"/>
                            </a:rPr>
                          </m:ctrlPr>
                        </m:dPr>
                        <m:e>
                          <m:r>
                            <a:rPr lang="cs-CZ" sz="2000" i="1">
                              <a:latin typeface="Cambria Math" panose="02040503050406030204" pitchFamily="18" charset="0"/>
                            </a:rPr>
                            <m:t>4 %</m:t>
                          </m:r>
                        </m:e>
                      </m:d>
                      <m:r>
                        <a:rPr lang="cs-CZ" sz="2000" i="1">
                          <a:latin typeface="Cambria Math" panose="02040503050406030204" pitchFamily="18" charset="0"/>
                        </a:rPr>
                        <m:t>+1,0 </m:t>
                      </m:r>
                      <m:d>
                        <m:dPr>
                          <m:ctrlPr>
                            <a:rPr lang="cs-CZ" sz="2000" i="1">
                              <a:latin typeface="Cambria Math" panose="02040503050406030204" pitchFamily="18" charset="0"/>
                            </a:rPr>
                          </m:ctrlPr>
                        </m:dPr>
                        <m:e>
                          <m:r>
                            <a:rPr lang="cs-CZ" sz="2000" i="1">
                              <a:latin typeface="Cambria Math" panose="02040503050406030204" pitchFamily="18" charset="0"/>
                            </a:rPr>
                            <m:t>1 %</m:t>
                          </m:r>
                        </m:e>
                      </m:d>
                    </m:oMath>
                  </m:oMathPara>
                </a14:m>
                <a:endParaRPr lang="cs-CZ" sz="2000" i="1"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=0,1 %+2 %+1 %</m:t>
                      </m:r>
                    </m:oMath>
                  </m:oMathPara>
                </a14:m>
                <a:endParaRPr lang="cs-CZ" sz="2000" i="1"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m:t>
                      </m:r>
                      <m:r>
                        <a:rPr lang="cs-CZ" sz="2000" b="1" i="1">
                          <a:latin typeface="Cambria Math" panose="02040503050406030204" pitchFamily="18" charset="0"/>
                        </a:rPr>
                        <m:t>𝟑</m:t>
                      </m:r>
                      <m:r>
                        <a:rPr lang="cs-CZ" sz="2000" b="1" i="1">
                          <a:latin typeface="Cambria Math" panose="02040503050406030204" pitchFamily="18" charset="0"/>
                        </a:rPr>
                        <m:t>,</m:t>
                      </m:r>
                      <m:r>
                        <a:rPr lang="cs-CZ" sz="2000" b="1" i="1">
                          <a:latin typeface="Cambria Math" panose="02040503050406030204" pitchFamily="18" charset="0"/>
                        </a:rPr>
                        <m:t>𝟏</m:t>
                      </m:r>
                      <m:r>
                        <a:rPr lang="cs-CZ" sz="2000" b="1" i="1">
                          <a:latin typeface="Cambria Math" panose="02040503050406030204" pitchFamily="18" charset="0"/>
                        </a:rPr>
                        <m:t> %</m:t>
                      </m:r>
                    </m:oMath>
                  </m:oMathPara>
                </a14:m>
                <a:endParaRPr lang="cs-CZ" sz="2000" i="1" dirty="0"/>
              </a:p>
              <a:p>
                <a:pPr marL="0" indent="0">
                  <a:buNone/>
                </a:pPr>
                <a:r>
                  <a:rPr lang="cs-CZ" sz="2000" i="1" dirty="0">
                    <a:solidFill>
                      <a:srgbClr val="FF0000"/>
                    </a:solidFill>
                  </a:rPr>
                  <a:t>Na základě provedené analýzy je možné předpokládat, že euro vůči české koruně v následujícím kvartálu posilní o 3,1 %.</a:t>
                </a:r>
              </a:p>
              <a:p>
                <a:pPr marL="0" indent="0">
                  <a:buNone/>
                </a:pPr>
                <a:endParaRPr lang="cs-CZ" sz="2000" dirty="0"/>
              </a:p>
              <a:p>
                <a:pPr marL="0" indent="0">
                  <a:buClr>
                    <a:srgbClr val="307871"/>
                  </a:buClr>
                  <a:buNone/>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757" t="-829" r="-688" b="-829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fundamentální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0160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FB1464-61C1-4E8F-B4A5-75E95516208D}"/>
              </a:ext>
            </a:extLst>
          </p:cNvPr>
          <p:cNvSpPr>
            <a:spLocks noGrp="1"/>
          </p:cNvSpPr>
          <p:nvPr>
            <p:ph type="title"/>
          </p:nvPr>
        </p:nvSpPr>
        <p:spPr>
          <a:xfrm>
            <a:off x="251520" y="195486"/>
            <a:ext cx="7920880" cy="507703"/>
          </a:xfrm>
        </p:spPr>
        <p:txBody>
          <a:bodyPr/>
          <a:lstStyle/>
          <a:p>
            <a:r>
              <a:rPr lang="cs-CZ" dirty="0"/>
              <a:t>Kolaps </a:t>
            </a:r>
            <a:r>
              <a:rPr lang="cs-CZ" dirty="0" err="1"/>
              <a:t>Bretton</a:t>
            </a:r>
            <a:r>
              <a:rPr lang="cs-CZ" dirty="0"/>
              <a:t> </a:t>
            </a:r>
            <a:r>
              <a:rPr lang="cs-CZ" dirty="0" err="1"/>
              <a:t>Woodskeho</a:t>
            </a:r>
            <a:r>
              <a:rPr lang="cs-CZ" dirty="0"/>
              <a:t> měnového systému</a:t>
            </a:r>
          </a:p>
        </p:txBody>
      </p:sp>
      <p:pic>
        <p:nvPicPr>
          <p:cNvPr id="2050" name="Picture 2" descr="IMS part 2">
            <a:extLst>
              <a:ext uri="{FF2B5EF4-FFF2-40B4-BE49-F238E27FC236}">
                <a16:creationId xmlns:a16="http://schemas.microsoft.com/office/drawing/2014/main" id="{6C99C2A2-5919-4508-85F0-570743D632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843558"/>
            <a:ext cx="5339366" cy="4223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07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Teorie parity kupní síly (PPP) specifikuje základní vztah mezi inflačním diferenciálem a devizovým kurzem.</a:t>
                </a:r>
              </a:p>
              <a:p>
                <a:pPr lvl="1">
                  <a:buClr>
                    <a:srgbClr val="307871"/>
                  </a:buClr>
                </a:pPr>
                <a:r>
                  <a:rPr lang="cs-CZ" sz="1600" dirty="0"/>
                  <a:t>PPP uvádí, že měna země s vyšší mírou inflace bude depreciovat o částku, která odráží inflační diferenciál oproti zemi s nižší mírou inflace. </a:t>
                </a:r>
              </a:p>
              <a:p>
                <a:pPr lvl="1">
                  <a:buClr>
                    <a:srgbClr val="307871"/>
                  </a:buClr>
                </a:pPr>
                <a:r>
                  <a:rPr lang="cs-CZ" sz="1600" dirty="0"/>
                  <a:t>Podle PPP by procentní změna hodnoty devizového kurzu cizí měny </a:t>
                </a:r>
                <a:r>
                  <a:rPr lang="cs-CZ" sz="1600" i="1" dirty="0" err="1"/>
                  <a:t>e</a:t>
                </a:r>
                <a:r>
                  <a:rPr lang="cs-CZ" sz="1600" i="1" baseline="-25000" dirty="0" err="1"/>
                  <a:t>f</a:t>
                </a:r>
                <a:r>
                  <a:rPr lang="cs-CZ" sz="1600" dirty="0"/>
                  <a:t> ve vybraném období měla odrážet rozdíl mezi domácí inflací </a:t>
                </a:r>
                <a:r>
                  <a:rPr lang="cs-CZ" sz="1600" i="1" dirty="0"/>
                  <a:t>π</a:t>
                </a:r>
                <a:r>
                  <a:rPr lang="cs-CZ" sz="1600" i="1" baseline="-25000" dirty="0"/>
                  <a:t>d</a:t>
                </a:r>
                <a:r>
                  <a:rPr lang="cs-CZ" sz="1600" dirty="0"/>
                  <a:t> a mírou zahraniční inflace </a:t>
                </a:r>
                <a:r>
                  <a:rPr lang="cs-CZ" sz="1600" i="1" dirty="0"/>
                  <a:t>π</a:t>
                </a:r>
                <a:r>
                  <a:rPr lang="cs-CZ" sz="1600" i="1" baseline="-25000" dirty="0"/>
                  <a:t>f</a:t>
                </a:r>
              </a:p>
              <a:p>
                <a:pPr marL="457200" lvl="1" indent="0">
                  <a:buClr>
                    <a:srgbClr val="307871"/>
                  </a:buClr>
                  <a:buNone/>
                </a:pPr>
                <a:endParaRPr lang="cs-CZ" sz="1600" i="1" dirty="0"/>
              </a:p>
              <a:p>
                <a:pPr marL="457200" lvl="1" indent="0">
                  <a:buClr>
                    <a:srgbClr val="307871"/>
                  </a:buClr>
                  <a:buNone/>
                </a:pPr>
                <a14:m>
                  <m:oMathPara xmlns:m="http://schemas.openxmlformats.org/officeDocument/2006/math">
                    <m:oMathParaPr>
                      <m:jc m:val="centerGroup"/>
                    </m:oMathParaPr>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𝑓</m:t>
                          </m:r>
                        </m:sub>
                      </m:sSub>
                      <m:r>
                        <a:rPr lang="cs-CZ" sz="1600" i="1">
                          <a:latin typeface="Cambria Math" panose="02040503050406030204" pitchFamily="18" charset="0"/>
                        </a:rPr>
                        <m:t>=</m:t>
                      </m:r>
                      <m:f>
                        <m:fPr>
                          <m:ctrlPr>
                            <a:rPr lang="cs-CZ" sz="1600" i="1">
                              <a:latin typeface="Cambria Math" panose="02040503050406030204" pitchFamily="18" charset="0"/>
                            </a:rPr>
                          </m:ctrlPr>
                        </m:fPr>
                        <m:num>
                          <m:r>
                            <a:rPr lang="cs-CZ" sz="1600" i="1">
                              <a:latin typeface="Cambria Math" panose="02040503050406030204" pitchFamily="18" charset="0"/>
                            </a:rPr>
                            <m:t>1+</m:t>
                          </m:r>
                          <m:sSub>
                            <m:sSubPr>
                              <m:ctrlPr>
                                <a:rPr lang="cs-CZ" sz="1600" i="1">
                                  <a:latin typeface="Cambria Math" panose="02040503050406030204" pitchFamily="18" charset="0"/>
                                </a:rPr>
                              </m:ctrlPr>
                            </m:sSubPr>
                            <m:e>
                              <m:r>
                                <a:rPr lang="cs-CZ" sz="1600" i="1">
                                  <a:latin typeface="Cambria Math" panose="02040503050406030204" pitchFamily="18" charset="0"/>
                                </a:rPr>
                                <m:t>𝜋</m:t>
                              </m:r>
                            </m:e>
                            <m:sub>
                              <m:r>
                                <a:rPr lang="cs-CZ" sz="1600" i="1">
                                  <a:latin typeface="Cambria Math" panose="02040503050406030204" pitchFamily="18" charset="0"/>
                                </a:rPr>
                                <m:t>𝑓</m:t>
                              </m:r>
                            </m:sub>
                          </m:sSub>
                          <m:r>
                            <a:rPr lang="cs-CZ" sz="1600">
                              <a:latin typeface="Cambria Math" panose="02040503050406030204" pitchFamily="18" charset="0"/>
                            </a:rPr>
                            <m:t> </m:t>
                          </m:r>
                        </m:num>
                        <m:den>
                          <m:r>
                            <a:rPr lang="cs-CZ" sz="1600" i="1">
                              <a:latin typeface="Cambria Math" panose="02040503050406030204" pitchFamily="18" charset="0"/>
                            </a:rPr>
                            <m:t>1+</m:t>
                          </m:r>
                          <m:sSub>
                            <m:sSubPr>
                              <m:ctrlPr>
                                <a:rPr lang="cs-CZ" sz="1600" i="1">
                                  <a:latin typeface="Cambria Math" panose="02040503050406030204" pitchFamily="18" charset="0"/>
                                </a:rPr>
                              </m:ctrlPr>
                            </m:sSubPr>
                            <m:e>
                              <m:r>
                                <a:rPr lang="cs-CZ" sz="1600" i="1">
                                  <a:latin typeface="Cambria Math" panose="02040503050406030204" pitchFamily="18" charset="0"/>
                                </a:rPr>
                                <m:t>𝜋</m:t>
                              </m:r>
                            </m:e>
                            <m:sub>
                              <m:r>
                                <a:rPr lang="cs-CZ" sz="1600" i="1">
                                  <a:latin typeface="Cambria Math" panose="02040503050406030204" pitchFamily="18" charset="0"/>
                                </a:rPr>
                                <m:t>𝑑</m:t>
                              </m:r>
                            </m:sub>
                          </m:sSub>
                        </m:den>
                      </m:f>
                      <m:r>
                        <a:rPr lang="cs-CZ" sz="1600" i="1">
                          <a:latin typeface="Cambria Math" panose="02040503050406030204" pitchFamily="18" charset="0"/>
                        </a:rPr>
                        <m:t>−1</m:t>
                      </m:r>
                    </m:oMath>
                  </m:oMathPara>
                </a14:m>
                <a:endParaRPr lang="cs-CZ" sz="1600" i="1" baseline="-25000" dirty="0"/>
              </a:p>
              <a:p>
                <a:pPr marL="0" indent="0">
                  <a:buClr>
                    <a:srgbClr val="307871"/>
                  </a:buClr>
                  <a:buNone/>
                </a:pPr>
                <a:endParaRPr lang="cs-CZ" sz="1400" i="1" dirty="0"/>
              </a:p>
              <a:p>
                <a:pPr marL="0" indent="0">
                  <a:buClr>
                    <a:srgbClr val="307871"/>
                  </a:buClr>
                  <a:buNone/>
                </a:pPr>
                <a:endParaRPr lang="cs-CZ" sz="1400" i="1" dirty="0"/>
              </a:p>
              <a:p>
                <a:pPr marL="0" indent="0">
                  <a:buClr>
                    <a:srgbClr val="307871"/>
                  </a:buClr>
                  <a:buNone/>
                </a:pPr>
                <a:r>
                  <a:rPr lang="cs-CZ" sz="1400" i="1" dirty="0"/>
                  <a:t>Poznámka: Metoda predikce prostřednictvím PPP může ukázat tendence ve vývoji devizových kurzů a měla by proto patřit do základních modelů používaných v MNC, avšak existuje mnoho dalších faktorů vplývajících na kurzový vývoj a proto ji není možné využít ke kvalitní prognóze zcela samostatně. </a:t>
                </a:r>
              </a:p>
              <a:p>
                <a:pPr marL="457200" lvl="1" indent="0">
                  <a:buClr>
                    <a:srgbClr val="307871"/>
                  </a:buClr>
                  <a:buNone/>
                </a:pPr>
                <a:endParaRPr lang="cs-CZ" sz="1600" i="1" baseline="-25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r="-826" b="-4478"/>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Teorie parity kupní síly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685477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Proces prognózování devizových kurzů z tržních ukazatelů obvykle vychází z hodnot spotového devizového kurzu nebo </a:t>
                </a:r>
                <a:r>
                  <a:rPr lang="cs-CZ" sz="2000" dirty="0" err="1"/>
                  <a:t>forwardového</a:t>
                </a:r>
                <a:r>
                  <a:rPr lang="cs-CZ" sz="2000" dirty="0"/>
                  <a:t> devizového kurzu. </a:t>
                </a:r>
              </a:p>
              <a:p>
                <a:pPr lvl="1"/>
                <a:r>
                  <a:rPr lang="cs-CZ" sz="1600" dirty="0"/>
                  <a:t>Současný spotový devizový kurz může být použit jako prognóza budoucího spotového devizového kurzu, protože jeho současná hodnota by měla odrážet očekávání hodnoty ve velmi blízké budoucnosti. </a:t>
                </a:r>
              </a:p>
              <a:p>
                <a:pPr lvl="2"/>
                <a:r>
                  <a:rPr lang="cs-CZ" sz="1200" dirty="0"/>
                  <a:t>MNC mohou tedy využít předpovědi založené na spotovém devizovém kurzu jenom pro blízkou budoucnost, a to v případě, že se předpokládá, že měna nebude zhodnocovat ani znehodnocovat.</a:t>
                </a:r>
              </a:p>
              <a:p>
                <a:pPr lvl="1"/>
                <a:endParaRPr lang="cs-CZ" sz="1600" dirty="0"/>
              </a:p>
              <a:p>
                <a:pPr lvl="1"/>
                <a:r>
                  <a:rPr lang="cs-CZ" sz="1600" dirty="0"/>
                  <a:t>K prognózování je také poměrně jednoduché použití termínového devizového kurzu</a:t>
                </a:r>
              </a:p>
              <a:p>
                <a:pPr lvl="2"/>
                <a:r>
                  <a:rPr lang="cs-CZ" sz="1200" dirty="0"/>
                  <a:t>30-denní forwardovy devizový kurz poskytuje prognózu spotového devizového kurzu za 30 dní, 90-denní </a:t>
                </a:r>
                <a:r>
                  <a:rPr lang="cs-CZ" sz="1200" dirty="0" err="1"/>
                  <a:t>forwardový</a:t>
                </a:r>
                <a:r>
                  <a:rPr lang="cs-CZ" sz="1200" dirty="0"/>
                  <a:t> devizový kurz poskytuje prognózu spotového devizového kurzu za 90 dní, atd. </a:t>
                </a:r>
              </a:p>
              <a:p>
                <a:pPr lvl="2"/>
                <a:r>
                  <a:rPr lang="cs-CZ" sz="1200" dirty="0"/>
                  <a:t>I metoda použití </a:t>
                </a:r>
                <a:r>
                  <a:rPr lang="cs-CZ" sz="1200" dirty="0" err="1"/>
                  <a:t>forwardového</a:t>
                </a:r>
                <a:r>
                  <a:rPr lang="cs-CZ" sz="1200" dirty="0"/>
                  <a:t> devizového kurzu je zpravidla přesnější při prognózování pro krátké období. </a:t>
                </a:r>
              </a:p>
              <a:p>
                <a:pPr lvl="2"/>
                <a:r>
                  <a:rPr lang="cs-CZ" sz="1200" dirty="0"/>
                  <a:t>Pokud je p forwardova prémie nebo diskont, pak platí:</a:t>
                </a:r>
              </a:p>
              <a:p>
                <a:pPr lvl="2"/>
                <a:endParaRPr lang="cs-CZ" sz="1200" dirty="0"/>
              </a:p>
              <a:p>
                <a:pPr marL="914400" lvl="2"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𝐹</m:t>
                      </m:r>
                      <m:r>
                        <a:rPr lang="cs-CZ" sz="2000" i="1">
                          <a:latin typeface="Cambria Math" panose="02040503050406030204" pitchFamily="18" charset="0"/>
                        </a:rPr>
                        <m:t>=</m:t>
                      </m:r>
                      <m:r>
                        <a:rPr lang="cs-CZ" sz="2000" i="1">
                          <a:latin typeface="Cambria Math" panose="02040503050406030204" pitchFamily="18" charset="0"/>
                        </a:rPr>
                        <m:t>𝑆</m:t>
                      </m:r>
                      <m:r>
                        <a:rPr lang="cs-CZ" sz="2000" i="1">
                          <a:latin typeface="Cambria Math" panose="02040503050406030204" pitchFamily="18" charset="0"/>
                        </a:rPr>
                        <m:t>∗(1+</m:t>
                      </m:r>
                      <m:r>
                        <a:rPr lang="cs-CZ" sz="2000" i="1">
                          <a:latin typeface="Cambria Math" panose="02040503050406030204" pitchFamily="18" charset="0"/>
                        </a:rPr>
                        <m:t>𝑝</m:t>
                      </m:r>
                      <m:r>
                        <a:rPr lang="cs-CZ" sz="2000" i="1">
                          <a:latin typeface="Cambria Math" panose="02040503050406030204" pitchFamily="18" charset="0"/>
                        </a:rPr>
                        <m:t>)</m:t>
                      </m:r>
                    </m:oMath>
                  </m:oMathPara>
                </a14:m>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b="-630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Tržní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551313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lgn="just">
                  <a:buClr>
                    <a:srgbClr val="307871"/>
                  </a:buClr>
                  <a:buNone/>
                </a:pPr>
                <a:r>
                  <a:rPr lang="cs-CZ" sz="2000" i="1" dirty="0"/>
                  <a:t>Vypočtěte předpokládanou změnu devizového kurzu EUR/USD pokud je 1-letý </a:t>
                </a:r>
                <a:r>
                  <a:rPr lang="cs-CZ" sz="2000" i="1" dirty="0" err="1"/>
                  <a:t>forwardový</a:t>
                </a:r>
                <a:r>
                  <a:rPr lang="cs-CZ" sz="2000" i="1" dirty="0"/>
                  <a:t> devizový kurz dolaru 0,63 EUR/USD, zatímco spotový devizový kurz je 0,61 EUR/USD.</a:t>
                </a:r>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f>
                        <m:fPr>
                          <m:ctrlPr>
                            <a:rPr lang="cs-CZ" sz="2000" i="1">
                              <a:latin typeface="Cambria Math" panose="02040503050406030204" pitchFamily="18" charset="0"/>
                            </a:rPr>
                          </m:ctrlPr>
                        </m:fPr>
                        <m:num>
                          <m:r>
                            <a:rPr lang="cs-CZ" sz="2000" i="1">
                              <a:latin typeface="Cambria Math" panose="02040503050406030204" pitchFamily="18" charset="0"/>
                            </a:rPr>
                            <m:t>𝐹</m:t>
                          </m:r>
                        </m:num>
                        <m:den>
                          <m:r>
                            <a:rPr lang="cs-CZ" sz="2000" i="1">
                              <a:latin typeface="Cambria Math" panose="02040503050406030204" pitchFamily="18" charset="0"/>
                            </a:rPr>
                            <m:t>𝑆</m:t>
                          </m:r>
                        </m:den>
                      </m:f>
                      <m:r>
                        <a:rPr lang="cs-CZ" sz="2000" i="1">
                          <a:latin typeface="Cambria Math" panose="02040503050406030204" pitchFamily="18" charset="0"/>
                        </a:rPr>
                        <m:t>−1</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f>
                        <m:fPr>
                          <m:ctrlPr>
                            <a:rPr lang="cs-CZ" sz="2000" i="1">
                              <a:latin typeface="Cambria Math" panose="02040503050406030204" pitchFamily="18" charset="0"/>
                            </a:rPr>
                          </m:ctrlPr>
                        </m:fPr>
                        <m:num>
                          <m:r>
                            <a:rPr lang="cs-CZ" sz="2000" i="1">
                              <a:latin typeface="Cambria Math" panose="02040503050406030204" pitchFamily="18" charset="0"/>
                            </a:rPr>
                            <m:t>0,63</m:t>
                          </m:r>
                        </m:num>
                        <m:den>
                          <m:r>
                            <a:rPr lang="cs-CZ" sz="2000" i="1">
                              <a:latin typeface="Cambria Math" panose="02040503050406030204" pitchFamily="18" charset="0"/>
                            </a:rPr>
                            <m:t>0,61</m:t>
                          </m:r>
                        </m:den>
                      </m:f>
                      <m:r>
                        <a:rPr lang="cs-CZ" sz="2000" i="1">
                          <a:latin typeface="Cambria Math" panose="02040503050406030204" pitchFamily="18" charset="0"/>
                        </a:rPr>
                        <m:t>−1</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r>
                        <a:rPr lang="cs-CZ" sz="2000" b="1" i="1">
                          <a:latin typeface="Cambria Math" panose="02040503050406030204" pitchFamily="18" charset="0"/>
                        </a:rPr>
                        <m:t>𝟓</m:t>
                      </m:r>
                      <m:r>
                        <a:rPr lang="cs-CZ" sz="2000" b="1" i="1">
                          <a:latin typeface="Cambria Math" panose="02040503050406030204" pitchFamily="18" charset="0"/>
                        </a:rPr>
                        <m:t> %</m:t>
                      </m:r>
                    </m:oMath>
                  </m:oMathPara>
                </a14:m>
                <a:endParaRPr lang="cs-CZ" sz="2000" dirty="0"/>
              </a:p>
              <a:p>
                <a:pPr marL="0" indent="0">
                  <a:buClr>
                    <a:srgbClr val="307871"/>
                  </a:buClr>
                  <a:buNone/>
                </a:pPr>
                <a:endParaRPr lang="cs-CZ" sz="2000" i="1" dirty="0">
                  <a:solidFill>
                    <a:srgbClr val="FF0000"/>
                  </a:solidFill>
                </a:endParaRPr>
              </a:p>
              <a:p>
                <a:pPr marL="0" indent="0">
                  <a:buClr>
                    <a:srgbClr val="307871"/>
                  </a:buClr>
                  <a:buNone/>
                </a:pPr>
                <a:r>
                  <a:rPr lang="cs-CZ" sz="2000" i="1" dirty="0">
                    <a:solidFill>
                      <a:srgbClr val="FF0000"/>
                    </a:solidFill>
                  </a:rPr>
                  <a:t>Očekávaná procentní změna devizového kurzu je 5 %, tedy se očekává 5% zhodnocení amerického dolaru vůči euru.</a:t>
                </a:r>
              </a:p>
              <a:p>
                <a:pPr>
                  <a:buClr>
                    <a:srgbClr val="307871"/>
                  </a:buClr>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a:blip r:embed="rId3"/>
                <a:stretch>
                  <a:fillRect l="-757" t="-829" r="-688"/>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tržní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769492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Žádná z uvedených technik prognózování devizových kurzů není konzistentně nadřazená ostatním, některé MNC proto raději využívají jejich kombinaci. </a:t>
            </a:r>
          </a:p>
          <a:p>
            <a:pPr lvl="1">
              <a:buClr>
                <a:srgbClr val="307871"/>
              </a:buClr>
            </a:pPr>
            <a:r>
              <a:rPr lang="cs-CZ" sz="1600" dirty="0"/>
              <a:t>Různé prognózy pro konkrétní hodnotu měny se modelují pomocí několika prognostických technik. </a:t>
            </a:r>
          </a:p>
          <a:p>
            <a:pPr lvl="1">
              <a:buClr>
                <a:srgbClr val="307871"/>
              </a:buClr>
            </a:pPr>
            <a:r>
              <a:rPr lang="cs-CZ" sz="1600" dirty="0"/>
              <a:t>Použitým technikám jsou obvykle přiřazeny váhy takovým způsobem, že techniky považované za spolehlivější mají vyšší váhu. </a:t>
            </a:r>
          </a:p>
          <a:p>
            <a:pPr lvl="1">
              <a:buClr>
                <a:srgbClr val="307871"/>
              </a:buClr>
            </a:pPr>
            <a:r>
              <a:rPr lang="cs-CZ" sz="1600" dirty="0"/>
              <a:t>Prognóza devizového kurzu je pak váženým průměrem různých namodelovaných prognóz. </a:t>
            </a:r>
          </a:p>
          <a:p>
            <a:pPr>
              <a:buClr>
                <a:srgbClr val="307871"/>
              </a:buClr>
            </a:pPr>
            <a:endParaRPr lang="cs-CZ" sz="2000" dirty="0"/>
          </a:p>
          <a:p>
            <a:pPr>
              <a:buClr>
                <a:srgbClr val="307871"/>
              </a:buClr>
            </a:pPr>
            <a:r>
              <a:rPr lang="cs-CZ" sz="2000" dirty="0"/>
              <a:t>Relevance použitých analýz se odvíjí také od konkrétní měny a časového horizontu predikce. </a:t>
            </a:r>
          </a:p>
          <a:p>
            <a:pPr lvl="1">
              <a:buClr>
                <a:srgbClr val="307871"/>
              </a:buClr>
            </a:pPr>
            <a:r>
              <a:rPr lang="cs-CZ" sz="1600" dirty="0"/>
              <a:t>MNC může například uvážit, že při prognózování v jednom období jsou relevantní pouze technické a tržní prognózy, ale že fundamentální prognóza je směrodatnější z dlouhodobého hlediska.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Smíšené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697516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1021E3-DA80-4314-ABF1-AA204C315522}"/>
              </a:ext>
            </a:extLst>
          </p:cNvPr>
          <p:cNvSpPr>
            <a:spLocks noGrp="1"/>
          </p:cNvSpPr>
          <p:nvPr>
            <p:ph type="title"/>
          </p:nvPr>
        </p:nvSpPr>
        <p:spPr/>
        <p:txBody>
          <a:bodyPr/>
          <a:lstStyle/>
          <a:p>
            <a:endParaRPr lang="cs-CZ"/>
          </a:p>
        </p:txBody>
      </p:sp>
      <p:pic>
        <p:nvPicPr>
          <p:cNvPr id="3074" name="Picture 2" descr="Foreign exchange market - Wikipedia">
            <a:extLst>
              <a:ext uri="{FF2B5EF4-FFF2-40B4-BE49-F238E27FC236}">
                <a16:creationId xmlns:a16="http://schemas.microsoft.com/office/drawing/2014/main" id="{2929B796-D08E-47E6-86EF-941B3E572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3438"/>
            <a:ext cx="9144000" cy="3475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9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3E2F65-5D28-43AD-BE92-866118080B52}"/>
              </a:ext>
            </a:extLst>
          </p:cNvPr>
          <p:cNvSpPr>
            <a:spLocks noGrp="1"/>
          </p:cNvSpPr>
          <p:nvPr>
            <p:ph type="title"/>
          </p:nvPr>
        </p:nvSpPr>
        <p:spPr/>
        <p:txBody>
          <a:bodyPr/>
          <a:lstStyle/>
          <a:p>
            <a:r>
              <a:rPr lang="cs-CZ" b="1" dirty="0"/>
              <a:t>Devizová pozice</a:t>
            </a:r>
          </a:p>
        </p:txBody>
      </p:sp>
      <p:sp>
        <p:nvSpPr>
          <p:cNvPr id="3" name="Obdélník 2">
            <a:extLst>
              <a:ext uri="{FF2B5EF4-FFF2-40B4-BE49-F238E27FC236}">
                <a16:creationId xmlns:a16="http://schemas.microsoft.com/office/drawing/2014/main" id="{B422BB94-6CA9-44F5-952B-FA6CD5F5796F}"/>
              </a:ext>
            </a:extLst>
          </p:cNvPr>
          <p:cNvSpPr/>
          <p:nvPr/>
        </p:nvSpPr>
        <p:spPr>
          <a:xfrm>
            <a:off x="107504" y="915566"/>
            <a:ext cx="8928992" cy="2616101"/>
          </a:xfrm>
          <a:prstGeom prst="rect">
            <a:avLst/>
          </a:prstGeom>
        </p:spPr>
        <p:txBody>
          <a:bodyPr wrap="square">
            <a:spAutoFit/>
          </a:bodyPr>
          <a:lstStyle/>
          <a:p>
            <a:pPr marL="285750" indent="-285750">
              <a:buFont typeface="Arial" panose="020B0604020202020204" pitchFamily="34" charset="0"/>
              <a:buChar char="•"/>
            </a:pPr>
            <a:r>
              <a:rPr lang="cs-CZ" sz="2000" dirty="0">
                <a:latin typeface="Times New Roman" panose="02020603050405020304" pitchFamily="18" charset="0"/>
                <a:ea typeface="Calibri" panose="020F0502020204030204" pitchFamily="34" charset="0"/>
              </a:rPr>
              <a:t>Celková devizová expozice je závislá od toho, jakou má podnik devizovou pozici v jednotlivých měnách</a:t>
            </a:r>
          </a:p>
          <a:p>
            <a:pPr marL="285750" indent="-285750">
              <a:buFont typeface="Arial" panose="020B0604020202020204" pitchFamily="34" charset="0"/>
              <a:buChar char="•"/>
            </a:pPr>
            <a:endParaRPr lang="cs-CZ" sz="2000"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cs-CZ" sz="2000" dirty="0">
                <a:latin typeface="Times New Roman" panose="02020603050405020304" pitchFamily="18" charset="0"/>
                <a:ea typeface="Calibri" panose="020F0502020204030204" pitchFamily="34" charset="0"/>
              </a:rPr>
              <a:t>Devizová pozice vyjadřuje rozdíl mezi příjmy a výdaji (příp. aktivy a pasivy) v závislosti na:</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Kvantitativní výši</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Druhu měny</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Způsobu úročení</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Době splatnosti</a:t>
            </a:r>
          </a:p>
        </p:txBody>
      </p:sp>
    </p:spTree>
    <p:extLst>
      <p:ext uri="{BB962C8B-B14F-4D97-AF65-F5344CB8AC3E}">
        <p14:creationId xmlns:p14="http://schemas.microsoft.com/office/powerpoint/2010/main" val="394193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3E2F65-5D28-43AD-BE92-866118080B52}"/>
              </a:ext>
            </a:extLst>
          </p:cNvPr>
          <p:cNvSpPr>
            <a:spLocks noGrp="1"/>
          </p:cNvSpPr>
          <p:nvPr>
            <p:ph type="title"/>
          </p:nvPr>
        </p:nvSpPr>
        <p:spPr/>
        <p:txBody>
          <a:bodyPr/>
          <a:lstStyle/>
          <a:p>
            <a:r>
              <a:rPr lang="cs-CZ" b="1" dirty="0"/>
              <a:t>Určení devizové pozice</a:t>
            </a:r>
          </a:p>
        </p:txBody>
      </p:sp>
      <p:sp>
        <p:nvSpPr>
          <p:cNvPr id="4" name="Obdélník 3">
            <a:extLst>
              <a:ext uri="{FF2B5EF4-FFF2-40B4-BE49-F238E27FC236}">
                <a16:creationId xmlns:a16="http://schemas.microsoft.com/office/drawing/2014/main" id="{B7B77CCB-8655-4DA0-BD56-53B930269A39}"/>
              </a:ext>
            </a:extLst>
          </p:cNvPr>
          <p:cNvSpPr/>
          <p:nvPr/>
        </p:nvSpPr>
        <p:spPr>
          <a:xfrm>
            <a:off x="183035" y="627534"/>
            <a:ext cx="8928992" cy="3970318"/>
          </a:xfrm>
          <a:prstGeom prst="rect">
            <a:avLst/>
          </a:prstGeom>
        </p:spPr>
        <p:txBody>
          <a:bodyPr wrap="square">
            <a:spAutoFit/>
          </a:bodyPr>
          <a:lstStyle/>
          <a:p>
            <a:pPr marL="171450" lvl="2" indent="-171450" algn="just">
              <a:lnSpc>
                <a:spcPct val="150000"/>
              </a:lnSpc>
              <a:spcAft>
                <a:spcPts val="0"/>
              </a:spcAft>
              <a:buFont typeface="Arial" panose="020B0604020202020204" pitchFamily="34" charset="0"/>
              <a:buChar char="•"/>
            </a:pPr>
            <a:r>
              <a:rPr lang="cs-CZ" sz="2000" b="1" dirty="0">
                <a:latin typeface="Times New Roman" panose="02020603050405020304" pitchFamily="18" charset="0"/>
              </a:rPr>
              <a:t>Uzavřená devizová pozice</a:t>
            </a:r>
          </a:p>
          <a:p>
            <a:pPr marL="628650" lvl="3"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Devizové příjmy a výdaje (příp. aktiva a pasiva) jsou stejná z hlediska jejich množství, doby splatnosti, způsobu a výše úročení. </a:t>
            </a:r>
          </a:p>
          <a:p>
            <a:pPr marL="171450" lvl="2" indent="-171450" algn="just">
              <a:lnSpc>
                <a:spcPct val="150000"/>
              </a:lnSpc>
              <a:buFont typeface="Arial" panose="020B0604020202020204" pitchFamily="34" charset="0"/>
              <a:buChar char="•"/>
            </a:pPr>
            <a:r>
              <a:rPr lang="cs-CZ" sz="2000" b="1" dirty="0">
                <a:latin typeface="Times New Roman" panose="02020603050405020304" pitchFamily="18" charset="0"/>
              </a:rPr>
              <a:t>Otevřená devizová pozice</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Devizové příjmy a výdaje (příp. aktiva a pasiva) se liší. </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Dlouhá devizová pozice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devizové příjmy (příp. aktiva) jsou vyšší než devizové výdaje (příp. pasiva)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především exportéři zboží a služeb (</a:t>
            </a:r>
            <a:r>
              <a:rPr lang="cs-CZ" sz="1200" dirty="0" err="1">
                <a:latin typeface="Times New Roman" panose="02020603050405020304" pitchFamily="18" charset="0"/>
                <a:ea typeface="Calibri" panose="020F0502020204030204" pitchFamily="34" charset="0"/>
                <a:cs typeface="Times New Roman" panose="02020603050405020304" pitchFamily="18" charset="0"/>
              </a:rPr>
              <a:t>apreciace</a:t>
            </a:r>
            <a:r>
              <a:rPr lang="cs-CZ" sz="1200" dirty="0">
                <a:latin typeface="Times New Roman" panose="02020603050405020304" pitchFamily="18" charset="0"/>
                <a:ea typeface="Calibri" panose="020F0502020204030204" pitchFamily="34" charset="0"/>
                <a:cs typeface="Times New Roman" panose="02020603050405020304" pitchFamily="18" charset="0"/>
              </a:rPr>
              <a:t> domácí měny způsobí kurzovou ztrátu, její depreciace způsobí kurzový zisk)</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Krátká devizová pozice</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devizové příjmy (příp. aktiva) jsou nižší než devizové výdaje (příp. pasiva)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především importéři zboží a služeb (</a:t>
            </a:r>
            <a:r>
              <a:rPr lang="cs-CZ" sz="1200" dirty="0" err="1">
                <a:latin typeface="Times New Roman" panose="02020603050405020304" pitchFamily="18" charset="0"/>
                <a:ea typeface="Calibri" panose="020F0502020204030204" pitchFamily="34" charset="0"/>
                <a:cs typeface="Times New Roman" panose="02020603050405020304" pitchFamily="18" charset="0"/>
              </a:rPr>
              <a:t>apreciace</a:t>
            </a:r>
            <a:r>
              <a:rPr lang="cs-CZ" sz="1200" dirty="0">
                <a:latin typeface="Times New Roman" panose="02020603050405020304" pitchFamily="18" charset="0"/>
                <a:ea typeface="Calibri" panose="020F0502020204030204" pitchFamily="34" charset="0"/>
                <a:cs typeface="Times New Roman" panose="02020603050405020304" pitchFamily="18" charset="0"/>
              </a:rPr>
              <a:t> domácí měny způsobí kurzový zisk, její depreciace způsobí kurzovou ztrátu</a:t>
            </a:r>
            <a:r>
              <a:rPr lang="cs-CZ" sz="105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6254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Devizová expozice je expozice (citlivost) MNC vůči kolísání devizových kurzů</a:t>
            </a:r>
          </a:p>
          <a:p>
            <a:pPr lvl="0"/>
            <a:endParaRPr lang="cs-CZ" sz="2000" dirty="0"/>
          </a:p>
          <a:p>
            <a:pPr lvl="0"/>
            <a:r>
              <a:rPr lang="cs-CZ" sz="2000" dirty="0"/>
              <a:t>Druhy devizových expozic:</a:t>
            </a:r>
          </a:p>
          <a:p>
            <a:pPr lvl="1"/>
            <a:r>
              <a:rPr lang="cs-CZ" sz="1600" dirty="0"/>
              <a:t>transakční devizová expozice</a:t>
            </a:r>
          </a:p>
          <a:p>
            <a:pPr lvl="1"/>
            <a:endParaRPr lang="cs-CZ" sz="1600" dirty="0"/>
          </a:p>
          <a:p>
            <a:pPr lvl="1"/>
            <a:r>
              <a:rPr lang="cs-CZ" sz="1600" dirty="0"/>
              <a:t>ekonomická devizová expozice</a:t>
            </a:r>
          </a:p>
          <a:p>
            <a:pPr lvl="1"/>
            <a:endParaRPr lang="cs-CZ" sz="1600" dirty="0"/>
          </a:p>
          <a:p>
            <a:pPr lvl="1"/>
            <a:r>
              <a:rPr lang="cs-CZ" sz="1600" dirty="0"/>
              <a:t>translační devizová expozice</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Devizová expozice</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46362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Transakční devizová expozice vychází z toho, že pohyby devizového kurzu ovlivňují hodnotu budoucích smluvních transakcí MNC v cizí  měně. </a:t>
            </a:r>
          </a:p>
          <a:p>
            <a:pPr lvl="1">
              <a:buClr>
                <a:srgbClr val="307871"/>
              </a:buClr>
            </a:pPr>
            <a:r>
              <a:rPr lang="cs-CZ" sz="1600" dirty="0"/>
              <a:t>Transakcemi mohou být například prodej či nákup zboží na obchodní úvěr v zahraničí, prodej či nákup cenných papírů nebo nemovitostí v zahraničí. </a:t>
            </a:r>
          </a:p>
          <a:p>
            <a:pPr lvl="1">
              <a:buClr>
                <a:srgbClr val="307871"/>
              </a:buClr>
            </a:pPr>
            <a:r>
              <a:rPr lang="cs-CZ" sz="1600" dirty="0"/>
              <a:t>V těchto případech firmy čelí citlivosti na pohyb kurzu z důvodu časové odlišnosti mezi vznikem kontraktu a jeho splacením. </a:t>
            </a:r>
          </a:p>
          <a:p>
            <a:pPr lvl="1">
              <a:buClr>
                <a:srgbClr val="307871"/>
              </a:buClr>
            </a:pPr>
            <a:r>
              <a:rPr lang="cs-CZ" sz="1600" dirty="0"/>
              <a:t>K posouzení transakční devizové expozice musí MNC nejprve odhadnout své čisté peněžní toky v každé měně a následně může měřit potenciální devizovou expozici.</a:t>
            </a:r>
          </a:p>
        </p:txBody>
      </p:sp>
      <p:sp>
        <p:nvSpPr>
          <p:cNvPr id="6" name="Nadpis 5"/>
          <p:cNvSpPr>
            <a:spLocks noGrp="1"/>
          </p:cNvSpPr>
          <p:nvPr>
            <p:ph type="title"/>
          </p:nvPr>
        </p:nvSpPr>
        <p:spPr>
          <a:xfrm>
            <a:off x="179512" y="195486"/>
            <a:ext cx="7416824" cy="507703"/>
          </a:xfrm>
        </p:spPr>
        <p:txBody>
          <a:bodyPr/>
          <a:lstStyle/>
          <a:p>
            <a:r>
              <a:rPr lang="cs-CZ" b="1" dirty="0"/>
              <a:t>Transakční devizová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236447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mají obvykle tendenci soustředit se na expozici transakcí během krátkodobého období (například měsíc nebo čtvrtletí), pro něž mohou předvídat peněžní toky v cizí měně s poměrně velkou přesností, avšak je možné odhadovat také tendence pro období delší. </a:t>
            </a:r>
          </a:p>
          <a:p>
            <a:pPr lvl="1">
              <a:buClr>
                <a:srgbClr val="307871"/>
              </a:buClr>
            </a:pPr>
            <a:r>
              <a:rPr lang="cs-CZ" sz="1600" dirty="0"/>
              <a:t>Když budeme předpokládat, že MNC mají obecně zahraniční dceřiné společnosti po celém světě a operují v různých měnách, je nutné sledovat očekávané měnové transakce na konsolidované úrovni. </a:t>
            </a:r>
          </a:p>
          <a:p>
            <a:pPr lvl="1">
              <a:buClr>
                <a:srgbClr val="307871"/>
              </a:buClr>
            </a:pPr>
            <a:r>
              <a:rPr lang="cs-CZ" sz="1600" dirty="0"/>
              <a:t>K měření transakční expozice musí MNC disponovat čistou konsolidovanou částkou příjmů nebo výdajů jednotlivých měn pro všechny své dceřiné společnosti.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Odhadování čistých peněžních toků v každé měně</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77687740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6072</TotalTime>
  <Words>2978</Words>
  <Application>Microsoft Office PowerPoint</Application>
  <PresentationFormat>Předvádění na obrazovce (16:9)</PresentationFormat>
  <Paragraphs>412</Paragraphs>
  <Slides>34</Slides>
  <Notes>29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Cambria Math</vt:lpstr>
      <vt:lpstr>Enriqueta</vt:lpstr>
      <vt:lpstr>Times New Roman</vt:lpstr>
      <vt:lpstr>Wingdings</vt:lpstr>
      <vt:lpstr>SLU</vt:lpstr>
      <vt:lpstr>Devizová expozice podniku</vt:lpstr>
      <vt:lpstr>Kurzové riziko</vt:lpstr>
      <vt:lpstr>Kolaps Bretton Woodskeho měnového systému</vt:lpstr>
      <vt:lpstr>Prezentace aplikace PowerPoint</vt:lpstr>
      <vt:lpstr>Devizová pozice</vt:lpstr>
      <vt:lpstr>Určení devizové pozice</vt:lpstr>
      <vt:lpstr>Devizová expozice</vt:lpstr>
      <vt:lpstr>Transakční devizová expozice </vt:lpstr>
      <vt:lpstr>Odhadování čistých peněžních toků v každé měně </vt:lpstr>
      <vt:lpstr>Příklad odhadování čistého cash flow z cash flow v různých měnách  </vt:lpstr>
      <vt:lpstr>Měření transakční expozice metodou standardní odchylky </vt:lpstr>
      <vt:lpstr>Vliv měnové korelace na transakční expozici podniku</vt:lpstr>
      <vt:lpstr>Měření transakční expozice metodou Value at Risk</vt:lpstr>
      <vt:lpstr>Ekonomická devizová expozice</vt:lpstr>
      <vt:lpstr>Prezentace aplikace PowerPoint</vt:lpstr>
      <vt:lpstr>Vztahy mezi transakcemi a kurzovými pohyby</vt:lpstr>
      <vt:lpstr>Měření ekonomické expozice metodou analýzy citlivosti </vt:lpstr>
      <vt:lpstr>Příklad dopadu vývoje devizového kurzu na cash flow podniku (1)</vt:lpstr>
      <vt:lpstr>Příklad dopadu vývoje devizového kurzu na cash flow podniku (2)</vt:lpstr>
      <vt:lpstr>Měření ekonomické expozice metodou regresní analýzy</vt:lpstr>
      <vt:lpstr>Translační devizová expozice </vt:lpstr>
      <vt:lpstr>Determinanty translační devizové expozice </vt:lpstr>
      <vt:lpstr>Příklad ovlivnění cen akcií MNC kurzovým pohybem </vt:lpstr>
      <vt:lpstr>Potřeba predikce devizového kurzu</vt:lpstr>
      <vt:lpstr>Metody predikce devizového kurzu</vt:lpstr>
      <vt:lpstr>Technická analýza</vt:lpstr>
      <vt:lpstr>Příklad využití technické analýzy</vt:lpstr>
      <vt:lpstr>Fundamentální analýza</vt:lpstr>
      <vt:lpstr>Příklad využití fundamentální analýzy</vt:lpstr>
      <vt:lpstr>Teorie parity kupní síly</vt:lpstr>
      <vt:lpstr>Tržní analýza</vt:lpstr>
      <vt:lpstr>Příklad využití tržní analýzy</vt:lpstr>
      <vt:lpstr>Smíšené analýzy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183</cp:revision>
  <cp:lastPrinted>2017-02-22T12:09:42Z</cp:lastPrinted>
  <dcterms:created xsi:type="dcterms:W3CDTF">2016-07-06T15:42:34Z</dcterms:created>
  <dcterms:modified xsi:type="dcterms:W3CDTF">2024-03-07T07:40:21Z</dcterms:modified>
</cp:coreProperties>
</file>