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348" r:id="rId3"/>
    <p:sldId id="350" r:id="rId4"/>
    <p:sldId id="349" r:id="rId5"/>
    <p:sldId id="351" r:id="rId6"/>
    <p:sldId id="347" r:id="rId7"/>
    <p:sldId id="342" r:id="rId8"/>
    <p:sldId id="343" r:id="rId9"/>
    <p:sldId id="344" r:id="rId10"/>
    <p:sldId id="329" r:id="rId11"/>
    <p:sldId id="330" r:id="rId12"/>
    <p:sldId id="331" r:id="rId13"/>
    <p:sldId id="268" r:id="rId14"/>
    <p:sldId id="267" r:id="rId15"/>
    <p:sldId id="332" r:id="rId16"/>
    <p:sldId id="333" r:id="rId17"/>
    <p:sldId id="334" r:id="rId18"/>
    <p:sldId id="265" r:id="rId19"/>
    <p:sldId id="337" r:id="rId20"/>
    <p:sldId id="335" r:id="rId21"/>
    <p:sldId id="338" r:id="rId22"/>
    <p:sldId id="339" r:id="rId23"/>
    <p:sldId id="281" r:id="rId24"/>
    <p:sldId id="276" r:id="rId25"/>
    <p:sldId id="277" r:id="rId26"/>
    <p:sldId id="278" r:id="rId27"/>
    <p:sldId id="279" r:id="rId28"/>
    <p:sldId id="280" r:id="rId29"/>
    <p:sldId id="341" r:id="rId30"/>
    <p:sldId id="345" r:id="rId31"/>
    <p:sldId id="340" r:id="rId32"/>
    <p:sldId id="295" r:id="rId3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258092738407699"/>
          <c:y val="5.5555555555555552E-2"/>
          <c:w val="0.82686351706036743"/>
          <c:h val="0.71290099154272379"/>
        </c:manualLayout>
      </c:layout>
      <c:lineChart>
        <c:grouping val="standard"/>
        <c:varyColors val="0"/>
        <c:ser>
          <c:idx val="0"/>
          <c:order val="0"/>
          <c:tx>
            <c:strRef>
              <c:f>List2!$C$1</c:f>
              <c:strCache>
                <c:ptCount val="1"/>
                <c:pt idx="0">
                  <c:v>Korunové náklady na nákup 1 mil. EUR</c:v>
                </c:pt>
              </c:strCache>
            </c:strRef>
          </c:tx>
          <c:spPr>
            <a:ln w="28575" cap="rnd">
              <a:solidFill>
                <a:schemeClr val="accent1"/>
              </a:solidFill>
              <a:round/>
            </a:ln>
            <a:effectLst/>
          </c:spPr>
          <c:marker>
            <c:symbol val="none"/>
          </c:marker>
          <c:cat>
            <c:numRef>
              <c:f>List2!$B$2:$B$22</c:f>
              <c:numCache>
                <c:formatCode>General</c:formatCode>
                <c:ptCount val="21"/>
                <c:pt idx="0">
                  <c:v>25.5</c:v>
                </c:pt>
                <c:pt idx="1">
                  <c:v>25.6</c:v>
                </c:pt>
                <c:pt idx="2">
                  <c:v>25.7</c:v>
                </c:pt>
                <c:pt idx="3">
                  <c:v>25.8</c:v>
                </c:pt>
                <c:pt idx="4">
                  <c:v>25.9</c:v>
                </c:pt>
                <c:pt idx="5">
                  <c:v>26</c:v>
                </c:pt>
                <c:pt idx="6">
                  <c:v>26.1</c:v>
                </c:pt>
                <c:pt idx="7">
                  <c:v>26.2</c:v>
                </c:pt>
                <c:pt idx="8">
                  <c:v>26.3</c:v>
                </c:pt>
                <c:pt idx="9">
                  <c:v>26.4</c:v>
                </c:pt>
                <c:pt idx="10">
                  <c:v>26.5</c:v>
                </c:pt>
                <c:pt idx="11">
                  <c:v>26.6</c:v>
                </c:pt>
                <c:pt idx="12">
                  <c:v>26.7</c:v>
                </c:pt>
                <c:pt idx="13">
                  <c:v>26.8</c:v>
                </c:pt>
                <c:pt idx="14">
                  <c:v>26.9</c:v>
                </c:pt>
                <c:pt idx="15">
                  <c:v>27</c:v>
                </c:pt>
                <c:pt idx="16">
                  <c:v>27.1</c:v>
                </c:pt>
                <c:pt idx="17">
                  <c:v>27.2</c:v>
                </c:pt>
                <c:pt idx="18">
                  <c:v>27.3</c:v>
                </c:pt>
                <c:pt idx="19">
                  <c:v>27.4</c:v>
                </c:pt>
                <c:pt idx="20">
                  <c:v>27.5</c:v>
                </c:pt>
              </c:numCache>
            </c:numRef>
          </c:cat>
          <c:val>
            <c:numRef>
              <c:f>List2!$C$2:$C$22</c:f>
              <c:numCache>
                <c:formatCode>General</c:formatCode>
                <c:ptCount val="21"/>
                <c:pt idx="0">
                  <c:v>25500000</c:v>
                </c:pt>
                <c:pt idx="1">
                  <c:v>25600000</c:v>
                </c:pt>
                <c:pt idx="2">
                  <c:v>25700000</c:v>
                </c:pt>
                <c:pt idx="3">
                  <c:v>25800000</c:v>
                </c:pt>
                <c:pt idx="4">
                  <c:v>25900000</c:v>
                </c:pt>
                <c:pt idx="5">
                  <c:v>26000000</c:v>
                </c:pt>
                <c:pt idx="6">
                  <c:v>26100000</c:v>
                </c:pt>
                <c:pt idx="7">
                  <c:v>26200000</c:v>
                </c:pt>
                <c:pt idx="8">
                  <c:v>26300000</c:v>
                </c:pt>
                <c:pt idx="9">
                  <c:v>26400000</c:v>
                </c:pt>
                <c:pt idx="10">
                  <c:v>26500000</c:v>
                </c:pt>
                <c:pt idx="11">
                  <c:v>26600000</c:v>
                </c:pt>
                <c:pt idx="12">
                  <c:v>26700000</c:v>
                </c:pt>
                <c:pt idx="13">
                  <c:v>26800000</c:v>
                </c:pt>
                <c:pt idx="14">
                  <c:v>26900000</c:v>
                </c:pt>
                <c:pt idx="15">
                  <c:v>27000000</c:v>
                </c:pt>
                <c:pt idx="16">
                  <c:v>27100000</c:v>
                </c:pt>
                <c:pt idx="17">
                  <c:v>27200000</c:v>
                </c:pt>
                <c:pt idx="18">
                  <c:v>27300000</c:v>
                </c:pt>
                <c:pt idx="19">
                  <c:v>27400000</c:v>
                </c:pt>
                <c:pt idx="20">
                  <c:v>27500000</c:v>
                </c:pt>
              </c:numCache>
            </c:numRef>
          </c:val>
          <c:smooth val="0"/>
          <c:extLst>
            <c:ext xmlns:c16="http://schemas.microsoft.com/office/drawing/2014/chart" uri="{C3380CC4-5D6E-409C-BE32-E72D297353CC}">
              <c16:uniqueId val="{00000000-55A5-446B-8BCF-49849B307542}"/>
            </c:ext>
          </c:extLst>
        </c:ser>
        <c:ser>
          <c:idx val="1"/>
          <c:order val="1"/>
          <c:tx>
            <c:strRef>
              <c:f>List2!$D$1</c:f>
              <c:strCache>
                <c:ptCount val="1"/>
                <c:pt idx="0">
                  <c:v>Zajištěná pozice na nákup 1 mil. EUR</c:v>
                </c:pt>
              </c:strCache>
            </c:strRef>
          </c:tx>
          <c:spPr>
            <a:ln w="28575" cap="rnd">
              <a:solidFill>
                <a:schemeClr val="accent2"/>
              </a:solidFill>
              <a:round/>
            </a:ln>
            <a:effectLst/>
          </c:spPr>
          <c:marker>
            <c:symbol val="none"/>
          </c:marker>
          <c:cat>
            <c:numRef>
              <c:f>List2!$B$2:$B$22</c:f>
              <c:numCache>
                <c:formatCode>General</c:formatCode>
                <c:ptCount val="21"/>
                <c:pt idx="0">
                  <c:v>25.5</c:v>
                </c:pt>
                <c:pt idx="1">
                  <c:v>25.6</c:v>
                </c:pt>
                <c:pt idx="2">
                  <c:v>25.7</c:v>
                </c:pt>
                <c:pt idx="3">
                  <c:v>25.8</c:v>
                </c:pt>
                <c:pt idx="4">
                  <c:v>25.9</c:v>
                </c:pt>
                <c:pt idx="5">
                  <c:v>26</c:v>
                </c:pt>
                <c:pt idx="6">
                  <c:v>26.1</c:v>
                </c:pt>
                <c:pt idx="7">
                  <c:v>26.2</c:v>
                </c:pt>
                <c:pt idx="8">
                  <c:v>26.3</c:v>
                </c:pt>
                <c:pt idx="9">
                  <c:v>26.4</c:v>
                </c:pt>
                <c:pt idx="10">
                  <c:v>26.5</c:v>
                </c:pt>
                <c:pt idx="11">
                  <c:v>26.6</c:v>
                </c:pt>
                <c:pt idx="12">
                  <c:v>26.7</c:v>
                </c:pt>
                <c:pt idx="13">
                  <c:v>26.8</c:v>
                </c:pt>
                <c:pt idx="14">
                  <c:v>26.9</c:v>
                </c:pt>
                <c:pt idx="15">
                  <c:v>27</c:v>
                </c:pt>
                <c:pt idx="16">
                  <c:v>27.1</c:v>
                </c:pt>
                <c:pt idx="17">
                  <c:v>27.2</c:v>
                </c:pt>
                <c:pt idx="18">
                  <c:v>27.3</c:v>
                </c:pt>
                <c:pt idx="19">
                  <c:v>27.4</c:v>
                </c:pt>
                <c:pt idx="20">
                  <c:v>27.5</c:v>
                </c:pt>
              </c:numCache>
            </c:numRef>
          </c:cat>
          <c:val>
            <c:numRef>
              <c:f>List2!$D$2:$D$22</c:f>
              <c:numCache>
                <c:formatCode>General</c:formatCode>
                <c:ptCount val="21"/>
                <c:pt idx="0">
                  <c:v>26500000</c:v>
                </c:pt>
                <c:pt idx="1">
                  <c:v>26500000</c:v>
                </c:pt>
                <c:pt idx="2">
                  <c:v>26500000</c:v>
                </c:pt>
                <c:pt idx="3">
                  <c:v>26500000</c:v>
                </c:pt>
                <c:pt idx="4">
                  <c:v>26500000</c:v>
                </c:pt>
                <c:pt idx="5">
                  <c:v>26500000</c:v>
                </c:pt>
                <c:pt idx="6">
                  <c:v>26500000</c:v>
                </c:pt>
                <c:pt idx="7">
                  <c:v>26500000</c:v>
                </c:pt>
                <c:pt idx="8">
                  <c:v>26500000</c:v>
                </c:pt>
                <c:pt idx="9">
                  <c:v>26500000</c:v>
                </c:pt>
                <c:pt idx="10">
                  <c:v>26500000</c:v>
                </c:pt>
                <c:pt idx="11">
                  <c:v>26500000</c:v>
                </c:pt>
                <c:pt idx="12">
                  <c:v>26500000</c:v>
                </c:pt>
                <c:pt idx="13">
                  <c:v>26500000</c:v>
                </c:pt>
                <c:pt idx="14">
                  <c:v>26500000</c:v>
                </c:pt>
                <c:pt idx="15">
                  <c:v>26500000</c:v>
                </c:pt>
                <c:pt idx="16">
                  <c:v>26500000</c:v>
                </c:pt>
                <c:pt idx="17">
                  <c:v>26500000</c:v>
                </c:pt>
                <c:pt idx="18">
                  <c:v>26500000</c:v>
                </c:pt>
                <c:pt idx="19">
                  <c:v>26500000</c:v>
                </c:pt>
                <c:pt idx="20">
                  <c:v>26500000</c:v>
                </c:pt>
              </c:numCache>
            </c:numRef>
          </c:val>
          <c:smooth val="0"/>
          <c:extLst>
            <c:ext xmlns:c16="http://schemas.microsoft.com/office/drawing/2014/chart" uri="{C3380CC4-5D6E-409C-BE32-E72D297353CC}">
              <c16:uniqueId val="{00000001-55A5-446B-8BCF-49849B307542}"/>
            </c:ext>
          </c:extLst>
        </c:ser>
        <c:dLbls>
          <c:showLegendKey val="0"/>
          <c:showVal val="0"/>
          <c:showCatName val="0"/>
          <c:showSerName val="0"/>
          <c:showPercent val="0"/>
          <c:showBubbleSize val="0"/>
        </c:dLbls>
        <c:smooth val="0"/>
        <c:axId val="235437184"/>
        <c:axId val="234477256"/>
      </c:lineChart>
      <c:catAx>
        <c:axId val="23543718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234477256"/>
        <c:crosses val="autoZero"/>
        <c:auto val="1"/>
        <c:lblAlgn val="ctr"/>
        <c:lblOffset val="100"/>
        <c:noMultiLvlLbl val="0"/>
      </c:catAx>
      <c:valAx>
        <c:axId val="234477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235437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AA2C2EC-02D1-45BE-B2E9-3575D82216E5}" type="datetimeFigureOut">
              <a:rPr lang="cs-CZ" smtClean="0"/>
              <a:t>14.03.2024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D7B78EF-36C3-4138-A357-245E0C698DFB}" type="slidenum">
              <a:rPr lang="cs-CZ" smtClean="0"/>
              <a:t>‹#›</a:t>
            </a:fld>
            <a:endParaRPr lang="cs-CZ"/>
          </a:p>
        </p:txBody>
      </p:sp>
    </p:spTree>
    <p:extLst>
      <p:ext uri="{BB962C8B-B14F-4D97-AF65-F5344CB8AC3E}">
        <p14:creationId xmlns:p14="http://schemas.microsoft.com/office/powerpoint/2010/main" val="117252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14.03.2024</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796713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279286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214519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636194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dirty="0"/>
          </a:p>
        </p:txBody>
      </p:sp>
    </p:spTree>
    <p:extLst>
      <p:ext uri="{BB962C8B-B14F-4D97-AF65-F5344CB8AC3E}">
        <p14:creationId xmlns:p14="http://schemas.microsoft.com/office/powerpoint/2010/main" val="3675432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080052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651133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169319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702915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dirty="0"/>
          </a:p>
        </p:txBody>
      </p:sp>
    </p:spTree>
    <p:extLst>
      <p:ext uri="{BB962C8B-B14F-4D97-AF65-F5344CB8AC3E}">
        <p14:creationId xmlns:p14="http://schemas.microsoft.com/office/powerpoint/2010/main" val="39633176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dirty="0"/>
          </a:p>
        </p:txBody>
      </p:sp>
    </p:spTree>
    <p:extLst>
      <p:ext uri="{BB962C8B-B14F-4D97-AF65-F5344CB8AC3E}">
        <p14:creationId xmlns:p14="http://schemas.microsoft.com/office/powerpoint/2010/main" val="859841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7785621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dirty="0"/>
          </a:p>
        </p:txBody>
      </p:sp>
    </p:spTree>
    <p:extLst>
      <p:ext uri="{BB962C8B-B14F-4D97-AF65-F5344CB8AC3E}">
        <p14:creationId xmlns:p14="http://schemas.microsoft.com/office/powerpoint/2010/main" val="1503456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dirty="0"/>
          </a:p>
        </p:txBody>
      </p:sp>
    </p:spTree>
    <p:extLst>
      <p:ext uri="{BB962C8B-B14F-4D97-AF65-F5344CB8AC3E}">
        <p14:creationId xmlns:p14="http://schemas.microsoft.com/office/powerpoint/2010/main" val="2498934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dirty="0"/>
          </a:p>
        </p:txBody>
      </p:sp>
    </p:spTree>
    <p:extLst>
      <p:ext uri="{BB962C8B-B14F-4D97-AF65-F5344CB8AC3E}">
        <p14:creationId xmlns:p14="http://schemas.microsoft.com/office/powerpoint/2010/main" val="9990692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dirty="0"/>
          </a:p>
        </p:txBody>
      </p:sp>
    </p:spTree>
    <p:extLst>
      <p:ext uri="{BB962C8B-B14F-4D97-AF65-F5344CB8AC3E}">
        <p14:creationId xmlns:p14="http://schemas.microsoft.com/office/powerpoint/2010/main" val="11321434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4149999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5035200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5580819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651149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785611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998465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686162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851493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494451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dirty="0"/>
          </a:p>
        </p:txBody>
      </p:sp>
    </p:spTree>
    <p:extLst>
      <p:ext uri="{BB962C8B-B14F-4D97-AF65-F5344CB8AC3E}">
        <p14:creationId xmlns:p14="http://schemas.microsoft.com/office/powerpoint/2010/main" val="2093170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dirty="0"/>
          </a:p>
        </p:txBody>
      </p:sp>
    </p:spTree>
    <p:extLst>
      <p:ext uri="{BB962C8B-B14F-4D97-AF65-F5344CB8AC3E}">
        <p14:creationId xmlns:p14="http://schemas.microsoft.com/office/powerpoint/2010/main" val="938528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Snižování kurzového rizika</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FIU/MFM</a:t>
            </a:r>
          </a:p>
          <a:p>
            <a:pPr algn="r"/>
            <a:r>
              <a:rPr lang="cs-CZ" altLang="cs-CZ" sz="900" dirty="0">
                <a:solidFill>
                  <a:srgbClr val="307871"/>
                </a:solidFill>
                <a:latin typeface="Times New Roman" panose="02020603050405020304" pitchFamily="18" charset="0"/>
                <a:cs typeface="Times New Roman" panose="02020603050405020304" pitchFamily="18" charset="0"/>
              </a:rPr>
              <a:t>Ing. Jana Šimáková, Ph.D.</a:t>
            </a:r>
          </a:p>
          <a:p>
            <a:pPr algn="r"/>
            <a:r>
              <a:rPr lang="pl-PL" altLang="cs-CZ" sz="9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200" dirty="0"/>
          </a:p>
          <a:p>
            <a:r>
              <a:rPr lang="cs-CZ" sz="2200" dirty="0"/>
              <a:t>měnové forwardy</a:t>
            </a:r>
          </a:p>
          <a:p>
            <a:r>
              <a:rPr lang="cs-CZ" sz="2200" dirty="0"/>
              <a:t>měnové </a:t>
            </a:r>
            <a:r>
              <a:rPr lang="cs-CZ" sz="2200" dirty="0" err="1"/>
              <a:t>futures</a:t>
            </a:r>
            <a:endParaRPr lang="cs-CZ" sz="2200" dirty="0"/>
          </a:p>
          <a:p>
            <a:r>
              <a:rPr lang="cs-CZ" sz="2200" dirty="0"/>
              <a:t>měnové opce</a:t>
            </a:r>
          </a:p>
          <a:p>
            <a:r>
              <a:rPr lang="cs-CZ" sz="2200" dirty="0"/>
              <a:t>služby peněžního trhu</a:t>
            </a:r>
          </a:p>
          <a:p>
            <a:r>
              <a:rPr lang="cs-CZ" sz="2200" dirty="0"/>
              <a:t>křížové zajištění</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Externí metody zajišťování kurzového rizika</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137641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Nejběžnější typ derivátu sloužícího k zajištění se proti kurzovému riziku.</a:t>
            </a:r>
          </a:p>
          <a:p>
            <a:pPr>
              <a:buClr>
                <a:srgbClr val="307871"/>
              </a:buClr>
            </a:pPr>
            <a:r>
              <a:rPr lang="cs-CZ" sz="2000" dirty="0"/>
              <a:t>Uzavřením </a:t>
            </a:r>
            <a:r>
              <a:rPr lang="cs-CZ" sz="2000" dirty="0" err="1"/>
              <a:t>forwardového</a:t>
            </a:r>
            <a:r>
              <a:rPr lang="cs-CZ" sz="2000" dirty="0"/>
              <a:t> obchodu si lze zafixovat devizový kurz do budoucnosti a následně jej využít pro nákup nebo prodej cizí měny bez ohledu na aktuální vývoj a aktuální kurz na spotovém devizovém trhu. </a:t>
            </a:r>
          </a:p>
          <a:p>
            <a:pPr lvl="1">
              <a:buClr>
                <a:srgbClr val="307871"/>
              </a:buClr>
            </a:pPr>
            <a:r>
              <a:rPr lang="cs-CZ" sz="1600" dirty="0" err="1"/>
              <a:t>Forwardový</a:t>
            </a:r>
            <a:r>
              <a:rPr lang="cs-CZ" sz="1600" dirty="0"/>
              <a:t> obchod tedy představuje závazek finanční instituce, že klientovi prodá či od něj koupí dohodnuté množství peněžních prostředků v jedné měně za dohodnutou částku v jiné měně v přesně sjednaném budoucím termínu za předem sjednaný </a:t>
            </a:r>
            <a:r>
              <a:rPr lang="cs-CZ" sz="1600" dirty="0" err="1"/>
              <a:t>forwardový</a:t>
            </a:r>
            <a:r>
              <a:rPr lang="cs-CZ" sz="1600" dirty="0"/>
              <a:t> kurz.</a:t>
            </a:r>
          </a:p>
          <a:p>
            <a:pPr lvl="1">
              <a:buClr>
                <a:srgbClr val="307871"/>
              </a:buClr>
            </a:pPr>
            <a:r>
              <a:rPr lang="cs-CZ" sz="1600" dirty="0"/>
              <a:t>Klient se naopak zavazuje odkoupit nebo prodat smluvní množství finančních prostředků od finanční instituce. </a:t>
            </a:r>
          </a:p>
          <a:p>
            <a:pPr>
              <a:buClr>
                <a:srgbClr val="307871"/>
              </a:buClr>
            </a:pPr>
            <a:r>
              <a:rPr lang="cs-CZ" sz="2000" dirty="0"/>
              <a:t>Nákladem MNC na tento typ zajištění je buď poplatek ve výší určitého procenta z hodnoty kontraktu, nebo stanovení </a:t>
            </a:r>
            <a:r>
              <a:rPr lang="cs-CZ" sz="2000" dirty="0" err="1"/>
              <a:t>forwardového</a:t>
            </a:r>
            <a:r>
              <a:rPr lang="cs-CZ" sz="2000" dirty="0"/>
              <a:t> kurzu, který pokryje riziko a zisk pro finanční instituci. Výsledné náklady obou způsobů bývají přibližně ve stejné výši.</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Měnové forwardy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175563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U forwardů rozlišujeme tzv. krátkou a dlouhou forwardovou pozici: </a:t>
            </a:r>
          </a:p>
          <a:p>
            <a:pPr lvl="1"/>
            <a:r>
              <a:rPr lang="cs-CZ" sz="1600" dirty="0"/>
              <a:t>pokud jste koupili </a:t>
            </a:r>
            <a:r>
              <a:rPr lang="cs-CZ" sz="1600" dirty="0" err="1"/>
              <a:t>forwardový</a:t>
            </a:r>
            <a:r>
              <a:rPr lang="cs-CZ" sz="1600" dirty="0"/>
              <a:t> kontrakt (budete kupovat měnu), jste dlouzí,</a:t>
            </a:r>
          </a:p>
          <a:p>
            <a:pPr lvl="1"/>
            <a:r>
              <a:rPr lang="cs-CZ" sz="1600" dirty="0"/>
              <a:t>pokud jste prodali </a:t>
            </a:r>
            <a:r>
              <a:rPr lang="cs-CZ" sz="1600" dirty="0" err="1"/>
              <a:t>forwardový</a:t>
            </a:r>
            <a:r>
              <a:rPr lang="cs-CZ" sz="1600" dirty="0"/>
              <a:t> kontrakt (budete prodávat měnu), jste krátcí.</a:t>
            </a:r>
          </a:p>
        </p:txBody>
      </p:sp>
      <p:sp>
        <p:nvSpPr>
          <p:cNvPr id="6" name="Nadpis 5"/>
          <p:cNvSpPr>
            <a:spLocks noGrp="1"/>
          </p:cNvSpPr>
          <p:nvPr>
            <p:ph type="title"/>
          </p:nvPr>
        </p:nvSpPr>
        <p:spPr>
          <a:xfrm>
            <a:off x="179512" y="195486"/>
            <a:ext cx="7416824" cy="507703"/>
          </a:xfrm>
        </p:spPr>
        <p:txBody>
          <a:bodyPr/>
          <a:lstStyle/>
          <a:p>
            <a:r>
              <a:rPr lang="cs-CZ" b="1" dirty="0"/>
              <a:t>Pozice u forwardových kontraktů</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897887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pl-PL" b="1" dirty="0">
                <a:solidFill>
                  <a:srgbClr val="307871"/>
                </a:solidFill>
              </a:rPr>
              <a:t>Zisky a ztráty z forwardů (1)</a:t>
            </a:r>
            <a:endParaRPr lang="en-US" b="1" dirty="0">
              <a:solidFill>
                <a:srgbClr val="307871"/>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ctr">
              <a:spcBef>
                <a:spcPts val="0"/>
              </a:spcBef>
              <a:buNone/>
            </a:pPr>
            <a:r>
              <a:rPr lang="cs-CZ" sz="1200" dirty="0">
                <a:solidFill>
                  <a:srgbClr val="307871"/>
                </a:solidFill>
                <a:latin typeface="Enriqueta" panose="02000000000000000000" pitchFamily="2" charset="0"/>
              </a:rPr>
              <a:t>FIU/MFM Snižování kurzového rizika</a:t>
            </a:r>
          </a:p>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lgn="ctr">
              <a:buNone/>
            </a:pPr>
            <a:endParaRPr lang="en-AU"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en-AU" sz="1400" dirty="0">
              <a:solidFill>
                <a:srgbClr val="307871"/>
              </a:solidFill>
              <a:latin typeface="Enriqueta" panose="02000000000000000000" pitchFamily="2" charset="0"/>
            </a:endParaRPr>
          </a:p>
        </p:txBody>
      </p:sp>
      <p:sp>
        <p:nvSpPr>
          <p:cNvPr id="13" name="Line 6"/>
          <p:cNvSpPr>
            <a:spLocks noChangeShapeType="1"/>
          </p:cNvSpPr>
          <p:nvPr/>
        </p:nvSpPr>
        <p:spPr bwMode="auto">
          <a:xfrm>
            <a:off x="827584" y="1025993"/>
            <a:ext cx="0" cy="3600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4" name="Line 7"/>
          <p:cNvSpPr>
            <a:spLocks noChangeShapeType="1"/>
          </p:cNvSpPr>
          <p:nvPr/>
        </p:nvSpPr>
        <p:spPr bwMode="auto">
          <a:xfrm>
            <a:off x="827148" y="2804569"/>
            <a:ext cx="46640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5" name="Text Box 8"/>
          <p:cNvSpPr txBox="1">
            <a:spLocks noChangeArrowheads="1"/>
          </p:cNvSpPr>
          <p:nvPr/>
        </p:nvSpPr>
        <p:spPr bwMode="auto">
          <a:xfrm>
            <a:off x="484248" y="2641056"/>
            <a:ext cx="3429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0</a:t>
            </a:r>
          </a:p>
        </p:txBody>
      </p:sp>
      <p:sp>
        <p:nvSpPr>
          <p:cNvPr id="16" name="Text Box 9"/>
          <p:cNvSpPr txBox="1">
            <a:spLocks noChangeArrowheads="1"/>
          </p:cNvSpPr>
          <p:nvPr/>
        </p:nvSpPr>
        <p:spPr bwMode="auto">
          <a:xfrm>
            <a:off x="4022329" y="2858347"/>
            <a:ext cx="1782763"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a:latin typeface="+mn-lt"/>
              </a:rPr>
              <a:t>S</a:t>
            </a:r>
            <a:r>
              <a:rPr lang="en-US" altLang="cs-CZ" sz="1600" b="1" baseline="-25000" dirty="0">
                <a:latin typeface="+mn-lt"/>
              </a:rPr>
              <a:t>180</a:t>
            </a:r>
            <a:r>
              <a:rPr lang="en-US" altLang="cs-CZ" sz="1600" b="1" dirty="0">
                <a:latin typeface="+mn-lt"/>
              </a:rPr>
              <a:t>(</a:t>
            </a:r>
            <a:r>
              <a:rPr lang="cs-CZ" altLang="cs-CZ" sz="1600" b="1" dirty="0">
                <a:latin typeface="+mn-lt"/>
              </a:rPr>
              <a:t>USD/CAD</a:t>
            </a:r>
            <a:r>
              <a:rPr lang="en-US" altLang="cs-CZ" sz="1600" b="1" dirty="0">
                <a:latin typeface="+mn-lt"/>
              </a:rPr>
              <a:t>)</a:t>
            </a:r>
          </a:p>
        </p:txBody>
      </p:sp>
      <p:sp>
        <p:nvSpPr>
          <p:cNvPr id="17" name="Text Box 11"/>
          <p:cNvSpPr txBox="1">
            <a:spLocks noChangeArrowheads="1"/>
          </p:cNvSpPr>
          <p:nvPr/>
        </p:nvSpPr>
        <p:spPr bwMode="auto">
          <a:xfrm>
            <a:off x="2089898" y="3671219"/>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a:latin typeface="+mn-lt"/>
              </a:rPr>
              <a:t>F</a:t>
            </a:r>
            <a:r>
              <a:rPr lang="en-US" altLang="cs-CZ" sz="1600" b="1" baseline="-25000" dirty="0">
                <a:latin typeface="+mn-lt"/>
              </a:rPr>
              <a:t>180</a:t>
            </a:r>
            <a:r>
              <a:rPr lang="en-US" altLang="cs-CZ" sz="1600" b="1" dirty="0">
                <a:latin typeface="+mn-lt"/>
              </a:rPr>
              <a:t>(</a:t>
            </a:r>
            <a:r>
              <a:rPr lang="cs-CZ" altLang="cs-CZ" sz="1600" b="1" dirty="0">
                <a:latin typeface="+mn-lt"/>
              </a:rPr>
              <a:t>USD</a:t>
            </a:r>
            <a:r>
              <a:rPr lang="en-US" altLang="cs-CZ" sz="1600" b="1" dirty="0">
                <a:latin typeface="+mn-lt"/>
              </a:rPr>
              <a:t>/</a:t>
            </a:r>
            <a:r>
              <a:rPr lang="cs-CZ" altLang="cs-CZ" sz="1600" b="1" dirty="0">
                <a:latin typeface="+mn-lt"/>
              </a:rPr>
              <a:t>CAD</a:t>
            </a:r>
            <a:r>
              <a:rPr lang="en-US" altLang="cs-CZ" sz="1600" b="1" dirty="0">
                <a:latin typeface="+mn-lt"/>
              </a:rPr>
              <a:t>) = </a:t>
            </a:r>
            <a:r>
              <a:rPr lang="cs-CZ" altLang="cs-CZ" sz="1600" b="1" dirty="0">
                <a:latin typeface="+mn-lt"/>
              </a:rPr>
              <a:t>1.27</a:t>
            </a:r>
            <a:endParaRPr lang="en-US" altLang="cs-CZ" sz="1600" b="1" dirty="0">
              <a:latin typeface="+mn-lt"/>
            </a:endParaRPr>
          </a:p>
        </p:txBody>
      </p:sp>
      <p:sp>
        <p:nvSpPr>
          <p:cNvPr id="18" name="Line 12"/>
          <p:cNvSpPr>
            <a:spLocks noChangeShapeType="1"/>
          </p:cNvSpPr>
          <p:nvPr/>
        </p:nvSpPr>
        <p:spPr bwMode="auto">
          <a:xfrm flipV="1">
            <a:off x="3178130" y="3028188"/>
            <a:ext cx="0" cy="66858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 name="Line 13"/>
          <p:cNvSpPr>
            <a:spLocks noChangeShapeType="1"/>
          </p:cNvSpPr>
          <p:nvPr/>
        </p:nvSpPr>
        <p:spPr bwMode="auto">
          <a:xfrm rot="4403338" flipV="1">
            <a:off x="919960" y="1108345"/>
            <a:ext cx="4357687" cy="3290887"/>
          </a:xfrm>
          <a:prstGeom prst="line">
            <a:avLst/>
          </a:prstGeom>
          <a:noFill/>
          <a:ln w="31750">
            <a:solidFill>
              <a:schemeClr val="accent3">
                <a:lumMod val="75000"/>
              </a:schemeClr>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0" name="Text Box 14"/>
          <p:cNvSpPr txBox="1">
            <a:spLocks noChangeArrowheads="1"/>
          </p:cNvSpPr>
          <p:nvPr/>
        </p:nvSpPr>
        <p:spPr bwMode="auto">
          <a:xfrm>
            <a:off x="3792401" y="4194928"/>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3">
                    <a:lumMod val="75000"/>
                  </a:schemeClr>
                </a:solidFill>
                <a:latin typeface="+mn-lt"/>
              </a:rPr>
              <a:t>short position</a:t>
            </a:r>
          </a:p>
        </p:txBody>
      </p:sp>
      <p:sp>
        <p:nvSpPr>
          <p:cNvPr id="21" name="Text Box 15"/>
          <p:cNvSpPr txBox="1">
            <a:spLocks noChangeArrowheads="1"/>
          </p:cNvSpPr>
          <p:nvPr/>
        </p:nvSpPr>
        <p:spPr bwMode="auto">
          <a:xfrm>
            <a:off x="329164" y="4294748"/>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loss</a:t>
            </a:r>
          </a:p>
        </p:txBody>
      </p:sp>
      <p:sp>
        <p:nvSpPr>
          <p:cNvPr id="22" name="Text Box 16"/>
          <p:cNvSpPr txBox="1">
            <a:spLocks noChangeArrowheads="1"/>
          </p:cNvSpPr>
          <p:nvPr/>
        </p:nvSpPr>
        <p:spPr bwMode="auto">
          <a:xfrm>
            <a:off x="-271402" y="943800"/>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latin typeface="+mn-lt"/>
              </a:rPr>
              <a:t>profit</a:t>
            </a:r>
          </a:p>
        </p:txBody>
      </p:sp>
      <p:sp>
        <p:nvSpPr>
          <p:cNvPr id="23" name="Line 19"/>
          <p:cNvSpPr>
            <a:spLocks noChangeShapeType="1"/>
          </p:cNvSpPr>
          <p:nvPr/>
        </p:nvSpPr>
        <p:spPr bwMode="auto">
          <a:xfrm rot="4403338" flipH="1" flipV="1">
            <a:off x="2148759" y="370697"/>
            <a:ext cx="1836738" cy="5062537"/>
          </a:xfrm>
          <a:prstGeom prst="line">
            <a:avLst/>
          </a:prstGeom>
          <a:noFill/>
          <a:ln w="31750">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4" name="Text Box 20"/>
          <p:cNvSpPr txBox="1">
            <a:spLocks noChangeArrowheads="1"/>
          </p:cNvSpPr>
          <p:nvPr/>
        </p:nvSpPr>
        <p:spPr bwMode="auto">
          <a:xfrm>
            <a:off x="3790401" y="1130223"/>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rgbClr val="0070C0"/>
                </a:solidFill>
                <a:latin typeface="+mn-lt"/>
              </a:rPr>
              <a:t>long position</a:t>
            </a:r>
          </a:p>
        </p:txBody>
      </p:sp>
      <p:sp>
        <p:nvSpPr>
          <p:cNvPr id="25" name="Text Box 23"/>
          <p:cNvSpPr txBox="1">
            <a:spLocks noChangeArrowheads="1"/>
          </p:cNvSpPr>
          <p:nvPr/>
        </p:nvSpPr>
        <p:spPr bwMode="auto">
          <a:xfrm>
            <a:off x="5641426" y="1235387"/>
            <a:ext cx="3237045" cy="32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500" dirty="0">
                <a:latin typeface="+mn-lt"/>
              </a:rPr>
              <a:t>If, in 180 days the spot price rises the short loses and the long makes a profit</a:t>
            </a:r>
          </a:p>
          <a:p>
            <a:pPr eaLnBrk="1" hangingPunct="1">
              <a:spcBef>
                <a:spcPct val="50000"/>
              </a:spcBef>
            </a:pPr>
            <a:r>
              <a:rPr lang="en-US" altLang="cs-CZ" sz="1500" dirty="0">
                <a:latin typeface="+mn-lt"/>
              </a:rPr>
              <a:t>If, in 180 days the spot price falls the short makes profit and the long loses</a:t>
            </a:r>
            <a:endParaRPr lang="cs-CZ" altLang="cs-CZ" sz="1500" dirty="0">
              <a:latin typeface="+mn-lt"/>
            </a:endParaRPr>
          </a:p>
          <a:p>
            <a:pPr eaLnBrk="1" hangingPunct="1">
              <a:spcBef>
                <a:spcPct val="50000"/>
              </a:spcBef>
            </a:pPr>
            <a:endParaRPr lang="cs-CZ" altLang="cs-CZ" sz="1500" dirty="0">
              <a:latin typeface="+mn-lt"/>
            </a:endParaRPr>
          </a:p>
          <a:p>
            <a:pPr eaLnBrk="1" hangingPunct="1">
              <a:spcBef>
                <a:spcPct val="50000"/>
              </a:spcBef>
            </a:pPr>
            <a:endParaRPr lang="cs-CZ" altLang="cs-CZ" sz="1500" dirty="0">
              <a:latin typeface="+mn-lt"/>
            </a:endParaRPr>
          </a:p>
          <a:p>
            <a:pPr eaLnBrk="1" hangingPunct="1">
              <a:spcBef>
                <a:spcPct val="50000"/>
              </a:spcBef>
            </a:pPr>
            <a:endParaRPr lang="cs-CZ" altLang="cs-CZ" sz="1500" dirty="0">
              <a:latin typeface="+mn-lt"/>
            </a:endParaRPr>
          </a:p>
          <a:p>
            <a:pPr eaLnBrk="1" hangingPunct="1">
              <a:spcBef>
                <a:spcPct val="50000"/>
              </a:spcBef>
            </a:pPr>
            <a:r>
              <a:rPr lang="cs-CZ" altLang="cs-CZ" sz="1500" dirty="0">
                <a:latin typeface="+mn-lt"/>
              </a:rPr>
              <a:t>T</a:t>
            </a:r>
            <a:r>
              <a:rPr lang="en-US" altLang="cs-CZ" sz="1500" dirty="0">
                <a:latin typeface="+mn-lt"/>
              </a:rPr>
              <a:t>he short entered into the forward agreeing to sell </a:t>
            </a:r>
            <a:r>
              <a:rPr lang="cs-CZ" altLang="cs-CZ" sz="1500" dirty="0">
                <a:latin typeface="+mn-lt"/>
              </a:rPr>
              <a:t>USD </a:t>
            </a:r>
            <a:r>
              <a:rPr lang="en-US" altLang="cs-CZ" sz="1500" dirty="0">
                <a:latin typeface="+mn-lt"/>
              </a:rPr>
              <a:t>in 180 day at </a:t>
            </a:r>
            <a:r>
              <a:rPr lang="cs-CZ" altLang="cs-CZ" sz="1500" dirty="0">
                <a:latin typeface="+mn-lt"/>
              </a:rPr>
              <a:t>USD/CAD 1.27</a:t>
            </a:r>
            <a:r>
              <a:rPr lang="en-US" altLang="cs-CZ" sz="1500" dirty="0">
                <a:latin typeface="+mn-lt"/>
              </a:rPr>
              <a:t> and the long to buy </a:t>
            </a:r>
            <a:r>
              <a:rPr lang="cs-CZ" altLang="cs-CZ" sz="1500" dirty="0">
                <a:latin typeface="+mn-lt"/>
              </a:rPr>
              <a:t>USD </a:t>
            </a:r>
            <a:r>
              <a:rPr lang="en-US" altLang="cs-CZ" sz="1500" dirty="0">
                <a:latin typeface="+mn-lt"/>
              </a:rPr>
              <a:t>at the same </a:t>
            </a:r>
            <a:r>
              <a:rPr lang="en-US" altLang="cs-CZ" sz="1500" dirty="0" err="1">
                <a:latin typeface="+mn-lt"/>
              </a:rPr>
              <a:t>pric</a:t>
            </a:r>
            <a:r>
              <a:rPr lang="cs-CZ" altLang="cs-CZ" sz="1500" dirty="0">
                <a:latin typeface="+mn-lt"/>
              </a:rPr>
              <a:t>e</a:t>
            </a:r>
            <a:endParaRPr lang="en-US" altLang="cs-CZ" sz="1500" dirty="0">
              <a:latin typeface="+mn-lt"/>
            </a:endParaRPr>
          </a:p>
        </p:txBody>
      </p:sp>
      <p:sp>
        <p:nvSpPr>
          <p:cNvPr id="26" name="Line 10"/>
          <p:cNvSpPr>
            <a:spLocks noChangeShapeType="1"/>
          </p:cNvSpPr>
          <p:nvPr/>
        </p:nvSpPr>
        <p:spPr bwMode="auto">
          <a:xfrm>
            <a:off x="317813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Tree>
    <p:extLst>
      <p:ext uri="{BB962C8B-B14F-4D97-AF65-F5344CB8AC3E}">
        <p14:creationId xmlns:p14="http://schemas.microsoft.com/office/powerpoint/2010/main" val="2105009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cs-CZ" b="1" dirty="0">
                <a:solidFill>
                  <a:srgbClr val="307871"/>
                </a:solidFill>
              </a:rPr>
              <a:t>Zisky a ztráty z forwardů (2)</a:t>
            </a:r>
            <a:endParaRPr lang="en-US" b="1" dirty="0">
              <a:solidFill>
                <a:srgbClr val="307871"/>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ctr">
              <a:spcBef>
                <a:spcPts val="0"/>
              </a:spcBef>
              <a:buNone/>
            </a:pPr>
            <a:r>
              <a:rPr lang="cs-CZ" sz="1200" dirty="0">
                <a:solidFill>
                  <a:srgbClr val="307871"/>
                </a:solidFill>
                <a:latin typeface="Enriqueta" panose="02000000000000000000" pitchFamily="2" charset="0"/>
              </a:rPr>
              <a:t>FIU/MFM Snižování kurzového rizika</a:t>
            </a:r>
          </a:p>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lgn="ctr">
              <a:buNone/>
            </a:pPr>
            <a:endParaRPr lang="en-AU"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en-AU" sz="1400" dirty="0">
              <a:solidFill>
                <a:srgbClr val="307871"/>
              </a:solidFill>
              <a:latin typeface="Enriqueta" panose="02000000000000000000" pitchFamily="2" charset="0"/>
            </a:endParaRPr>
          </a:p>
        </p:txBody>
      </p:sp>
      <p:sp>
        <p:nvSpPr>
          <p:cNvPr id="13" name="Line 6"/>
          <p:cNvSpPr>
            <a:spLocks noChangeShapeType="1"/>
          </p:cNvSpPr>
          <p:nvPr/>
        </p:nvSpPr>
        <p:spPr bwMode="auto">
          <a:xfrm>
            <a:off x="827584" y="1025993"/>
            <a:ext cx="0" cy="3600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4" name="Line 7"/>
          <p:cNvSpPr>
            <a:spLocks noChangeShapeType="1"/>
          </p:cNvSpPr>
          <p:nvPr/>
        </p:nvSpPr>
        <p:spPr bwMode="auto">
          <a:xfrm>
            <a:off x="827148" y="2804569"/>
            <a:ext cx="466407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5" name="Text Box 8"/>
          <p:cNvSpPr txBox="1">
            <a:spLocks noChangeArrowheads="1"/>
          </p:cNvSpPr>
          <p:nvPr/>
        </p:nvSpPr>
        <p:spPr bwMode="auto">
          <a:xfrm>
            <a:off x="484248" y="2641056"/>
            <a:ext cx="3429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0</a:t>
            </a:r>
          </a:p>
        </p:txBody>
      </p:sp>
      <p:sp>
        <p:nvSpPr>
          <p:cNvPr id="16" name="Text Box 9"/>
          <p:cNvSpPr txBox="1">
            <a:spLocks noChangeArrowheads="1"/>
          </p:cNvSpPr>
          <p:nvPr/>
        </p:nvSpPr>
        <p:spPr bwMode="auto">
          <a:xfrm>
            <a:off x="4935487" y="2850976"/>
            <a:ext cx="1782763"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a:latin typeface="+mn-lt"/>
              </a:rPr>
              <a:t>S</a:t>
            </a:r>
            <a:r>
              <a:rPr lang="en-US" altLang="cs-CZ" sz="1600" b="1" baseline="-25000" dirty="0">
                <a:latin typeface="+mn-lt"/>
              </a:rPr>
              <a:t>180</a:t>
            </a:r>
            <a:r>
              <a:rPr lang="en-US" altLang="cs-CZ" sz="1600" b="1" dirty="0">
                <a:latin typeface="+mn-lt"/>
              </a:rPr>
              <a:t>(</a:t>
            </a:r>
            <a:r>
              <a:rPr lang="cs-CZ" altLang="cs-CZ" sz="1600" b="1" dirty="0">
                <a:latin typeface="+mn-lt"/>
              </a:rPr>
              <a:t>USD/CAD</a:t>
            </a:r>
            <a:r>
              <a:rPr lang="en-US" altLang="cs-CZ" sz="1600" b="1" dirty="0">
                <a:latin typeface="+mn-lt"/>
              </a:rPr>
              <a:t>)</a:t>
            </a:r>
          </a:p>
        </p:txBody>
      </p:sp>
      <p:sp>
        <p:nvSpPr>
          <p:cNvPr id="17" name="Text Box 11"/>
          <p:cNvSpPr txBox="1">
            <a:spLocks noChangeArrowheads="1"/>
          </p:cNvSpPr>
          <p:nvPr/>
        </p:nvSpPr>
        <p:spPr bwMode="auto">
          <a:xfrm>
            <a:off x="2089898" y="3507854"/>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i="1" dirty="0">
                <a:latin typeface="+mn-lt"/>
              </a:rPr>
              <a:t>F</a:t>
            </a:r>
            <a:r>
              <a:rPr lang="en-US" altLang="cs-CZ" sz="1600" b="1" baseline="-25000" dirty="0">
                <a:latin typeface="+mn-lt"/>
              </a:rPr>
              <a:t>180</a:t>
            </a:r>
            <a:r>
              <a:rPr lang="en-US" altLang="cs-CZ" sz="1600" b="1" dirty="0">
                <a:latin typeface="+mn-lt"/>
              </a:rPr>
              <a:t>(</a:t>
            </a:r>
            <a:r>
              <a:rPr lang="cs-CZ" altLang="cs-CZ" sz="1600" b="1" dirty="0">
                <a:latin typeface="+mn-lt"/>
              </a:rPr>
              <a:t>USD</a:t>
            </a:r>
            <a:r>
              <a:rPr lang="en-US" altLang="cs-CZ" sz="1600" b="1" dirty="0">
                <a:latin typeface="+mn-lt"/>
              </a:rPr>
              <a:t>/</a:t>
            </a:r>
            <a:r>
              <a:rPr lang="cs-CZ" altLang="cs-CZ" sz="1600" b="1" dirty="0">
                <a:latin typeface="+mn-lt"/>
              </a:rPr>
              <a:t>CAD</a:t>
            </a:r>
            <a:r>
              <a:rPr lang="en-US" altLang="cs-CZ" sz="1600" b="1" dirty="0">
                <a:latin typeface="+mn-lt"/>
              </a:rPr>
              <a:t>) = </a:t>
            </a:r>
            <a:r>
              <a:rPr lang="cs-CZ" altLang="cs-CZ" sz="1600" b="1" dirty="0">
                <a:latin typeface="+mn-lt"/>
              </a:rPr>
              <a:t>1.27</a:t>
            </a:r>
            <a:endParaRPr lang="en-US" altLang="cs-CZ" sz="1600" b="1" dirty="0">
              <a:latin typeface="+mn-lt"/>
            </a:endParaRPr>
          </a:p>
        </p:txBody>
      </p:sp>
      <p:sp>
        <p:nvSpPr>
          <p:cNvPr id="18" name="Line 12"/>
          <p:cNvSpPr>
            <a:spLocks noChangeShapeType="1"/>
          </p:cNvSpPr>
          <p:nvPr/>
        </p:nvSpPr>
        <p:spPr bwMode="auto">
          <a:xfrm flipV="1">
            <a:off x="3178130" y="3028188"/>
            <a:ext cx="0" cy="4680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 name="Line 13"/>
          <p:cNvSpPr>
            <a:spLocks noChangeShapeType="1"/>
          </p:cNvSpPr>
          <p:nvPr/>
        </p:nvSpPr>
        <p:spPr bwMode="auto">
          <a:xfrm rot="4403338" flipV="1">
            <a:off x="919960" y="1108345"/>
            <a:ext cx="4357687" cy="3290887"/>
          </a:xfrm>
          <a:prstGeom prst="line">
            <a:avLst/>
          </a:prstGeom>
          <a:noFill/>
          <a:ln w="31750">
            <a:solidFill>
              <a:schemeClr val="accent3">
                <a:lumMod val="75000"/>
              </a:schemeClr>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0" name="Text Box 14"/>
          <p:cNvSpPr txBox="1">
            <a:spLocks noChangeArrowheads="1"/>
          </p:cNvSpPr>
          <p:nvPr/>
        </p:nvSpPr>
        <p:spPr bwMode="auto">
          <a:xfrm>
            <a:off x="3792401" y="4194928"/>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3">
                    <a:lumMod val="75000"/>
                  </a:schemeClr>
                </a:solidFill>
                <a:latin typeface="+mn-lt"/>
              </a:rPr>
              <a:t>short position</a:t>
            </a:r>
          </a:p>
        </p:txBody>
      </p:sp>
      <p:sp>
        <p:nvSpPr>
          <p:cNvPr id="21" name="Text Box 15"/>
          <p:cNvSpPr txBox="1">
            <a:spLocks noChangeArrowheads="1"/>
          </p:cNvSpPr>
          <p:nvPr/>
        </p:nvSpPr>
        <p:spPr bwMode="auto">
          <a:xfrm>
            <a:off x="329164" y="4294748"/>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latin typeface="+mn-lt"/>
              </a:rPr>
              <a:t>loss</a:t>
            </a:r>
          </a:p>
        </p:txBody>
      </p:sp>
      <p:sp>
        <p:nvSpPr>
          <p:cNvPr id="22" name="Text Box 16"/>
          <p:cNvSpPr txBox="1">
            <a:spLocks noChangeArrowheads="1"/>
          </p:cNvSpPr>
          <p:nvPr/>
        </p:nvSpPr>
        <p:spPr bwMode="auto">
          <a:xfrm>
            <a:off x="-271402" y="943800"/>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latin typeface="+mn-lt"/>
              </a:rPr>
              <a:t>profit</a:t>
            </a:r>
          </a:p>
        </p:txBody>
      </p:sp>
      <p:sp>
        <p:nvSpPr>
          <p:cNvPr id="23" name="Line 19"/>
          <p:cNvSpPr>
            <a:spLocks noChangeShapeType="1"/>
          </p:cNvSpPr>
          <p:nvPr/>
        </p:nvSpPr>
        <p:spPr bwMode="auto">
          <a:xfrm rot="4403338" flipH="1" flipV="1">
            <a:off x="2148759" y="370697"/>
            <a:ext cx="1836738" cy="5062537"/>
          </a:xfrm>
          <a:prstGeom prst="line">
            <a:avLst/>
          </a:prstGeom>
          <a:noFill/>
          <a:ln w="31750">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4" name="Text Box 20"/>
          <p:cNvSpPr txBox="1">
            <a:spLocks noChangeArrowheads="1"/>
          </p:cNvSpPr>
          <p:nvPr/>
        </p:nvSpPr>
        <p:spPr bwMode="auto">
          <a:xfrm>
            <a:off x="3790401" y="1130223"/>
            <a:ext cx="1851025"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rgbClr val="0070C0"/>
                </a:solidFill>
                <a:latin typeface="+mn-lt"/>
              </a:rPr>
              <a:t>long position</a:t>
            </a:r>
          </a:p>
        </p:txBody>
      </p:sp>
      <p:sp>
        <p:nvSpPr>
          <p:cNvPr id="25" name="Text Box 23"/>
          <p:cNvSpPr txBox="1">
            <a:spLocks noChangeArrowheads="1"/>
          </p:cNvSpPr>
          <p:nvPr/>
        </p:nvSpPr>
        <p:spPr bwMode="auto">
          <a:xfrm>
            <a:off x="5655566" y="1207988"/>
            <a:ext cx="323704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500" dirty="0">
                <a:latin typeface="+mn-lt"/>
              </a:rPr>
              <a:t>If, in 180 days the spot price rises to USD/C</a:t>
            </a:r>
            <a:r>
              <a:rPr lang="cs-CZ" altLang="cs-CZ" sz="1500" dirty="0">
                <a:latin typeface="+mn-lt"/>
              </a:rPr>
              <a:t>AD 1.31</a:t>
            </a:r>
            <a:r>
              <a:rPr lang="en-US" altLang="cs-CZ" sz="1500" dirty="0">
                <a:latin typeface="+mn-lt"/>
              </a:rPr>
              <a:t> the short position losses and the long position makes a profit</a:t>
            </a:r>
          </a:p>
        </p:txBody>
      </p:sp>
      <p:sp>
        <p:nvSpPr>
          <p:cNvPr id="26" name="Line 10"/>
          <p:cNvSpPr>
            <a:spLocks noChangeShapeType="1"/>
          </p:cNvSpPr>
          <p:nvPr/>
        </p:nvSpPr>
        <p:spPr bwMode="auto">
          <a:xfrm>
            <a:off x="317813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7" name="Line 10"/>
          <p:cNvSpPr>
            <a:spLocks noChangeShapeType="1"/>
          </p:cNvSpPr>
          <p:nvPr/>
        </p:nvSpPr>
        <p:spPr bwMode="auto">
          <a:xfrm>
            <a:off x="4572000" y="2666677"/>
            <a:ext cx="0" cy="2651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8" name="Freeform 21"/>
          <p:cNvSpPr>
            <a:spLocks/>
          </p:cNvSpPr>
          <p:nvPr/>
        </p:nvSpPr>
        <p:spPr bwMode="auto">
          <a:xfrm>
            <a:off x="4572000" y="1779662"/>
            <a:ext cx="0" cy="205200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9" name="Text Box 11"/>
          <p:cNvSpPr txBox="1">
            <a:spLocks noChangeArrowheads="1"/>
          </p:cNvSpPr>
          <p:nvPr/>
        </p:nvSpPr>
        <p:spPr bwMode="auto">
          <a:xfrm>
            <a:off x="4572000" y="2367644"/>
            <a:ext cx="21764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cs-CZ" altLang="cs-CZ" sz="1600" b="1" i="1" dirty="0">
                <a:solidFill>
                  <a:schemeClr val="accent6">
                    <a:lumMod val="75000"/>
                  </a:schemeClr>
                </a:solidFill>
                <a:latin typeface="+mn-lt"/>
              </a:rPr>
              <a:t>S</a:t>
            </a:r>
            <a:r>
              <a:rPr lang="en-US" altLang="cs-CZ" sz="1600" b="1" baseline="-25000" dirty="0">
                <a:solidFill>
                  <a:schemeClr val="accent6">
                    <a:lumMod val="75000"/>
                  </a:schemeClr>
                </a:solidFill>
                <a:latin typeface="+mn-lt"/>
              </a:rPr>
              <a:t>180</a:t>
            </a:r>
            <a:r>
              <a:rPr lang="en-US" altLang="cs-CZ" sz="1600" b="1" dirty="0">
                <a:solidFill>
                  <a:schemeClr val="accent6">
                    <a:lumMod val="75000"/>
                  </a:schemeClr>
                </a:solidFill>
                <a:latin typeface="+mn-lt"/>
              </a:rPr>
              <a:t>(</a:t>
            </a:r>
            <a:r>
              <a:rPr lang="cs-CZ" altLang="cs-CZ" sz="1600" b="1" dirty="0">
                <a:solidFill>
                  <a:schemeClr val="accent6">
                    <a:lumMod val="75000"/>
                  </a:schemeClr>
                </a:solidFill>
                <a:latin typeface="+mn-lt"/>
              </a:rPr>
              <a:t>USD</a:t>
            </a:r>
            <a:r>
              <a:rPr lang="en-US" altLang="cs-CZ" sz="1600" b="1" dirty="0">
                <a:solidFill>
                  <a:schemeClr val="accent6">
                    <a:lumMod val="75000"/>
                  </a:schemeClr>
                </a:solidFill>
                <a:latin typeface="+mn-lt"/>
              </a:rPr>
              <a:t>/</a:t>
            </a:r>
            <a:r>
              <a:rPr lang="cs-CZ" altLang="cs-CZ" sz="1600" b="1" dirty="0">
                <a:solidFill>
                  <a:schemeClr val="accent6">
                    <a:lumMod val="75000"/>
                  </a:schemeClr>
                </a:solidFill>
                <a:latin typeface="+mn-lt"/>
              </a:rPr>
              <a:t>CAD</a:t>
            </a:r>
            <a:r>
              <a:rPr lang="en-US" altLang="cs-CZ" sz="1600" b="1" dirty="0">
                <a:solidFill>
                  <a:schemeClr val="accent6">
                    <a:lumMod val="75000"/>
                  </a:schemeClr>
                </a:solidFill>
                <a:latin typeface="+mn-lt"/>
              </a:rPr>
              <a:t>) = </a:t>
            </a:r>
            <a:r>
              <a:rPr lang="cs-CZ" altLang="cs-CZ" sz="1600" b="1" dirty="0">
                <a:solidFill>
                  <a:schemeClr val="accent6">
                    <a:lumMod val="75000"/>
                  </a:schemeClr>
                </a:solidFill>
                <a:latin typeface="+mn-lt"/>
              </a:rPr>
              <a:t>1.31</a:t>
            </a:r>
            <a:endParaRPr lang="en-US" altLang="cs-CZ" sz="1600" b="1" dirty="0">
              <a:solidFill>
                <a:schemeClr val="accent6">
                  <a:lumMod val="75000"/>
                </a:schemeClr>
              </a:solidFill>
              <a:latin typeface="+mn-lt"/>
            </a:endParaRPr>
          </a:p>
        </p:txBody>
      </p:sp>
      <p:sp>
        <p:nvSpPr>
          <p:cNvPr id="30" name="Freeform 21"/>
          <p:cNvSpPr>
            <a:spLocks/>
          </p:cNvSpPr>
          <p:nvPr/>
        </p:nvSpPr>
        <p:spPr bwMode="auto">
          <a:xfrm>
            <a:off x="827584" y="1787508"/>
            <a:ext cx="3744000" cy="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1" name="Freeform 21"/>
          <p:cNvSpPr>
            <a:spLocks/>
          </p:cNvSpPr>
          <p:nvPr/>
        </p:nvSpPr>
        <p:spPr bwMode="auto">
          <a:xfrm>
            <a:off x="827584" y="3867894"/>
            <a:ext cx="3744000" cy="0"/>
          </a:xfrm>
          <a:custGeom>
            <a:avLst/>
            <a:gdLst>
              <a:gd name="T0" fmla="*/ 0 w 4"/>
              <a:gd name="T1" fmla="*/ 0 h 576"/>
              <a:gd name="T2" fmla="*/ 6350 w 4"/>
              <a:gd name="T3" fmla="*/ 914400 h 576"/>
              <a:gd name="T4" fmla="*/ 0 60000 65536"/>
              <a:gd name="T5" fmla="*/ 0 60000 65536"/>
              <a:gd name="T6" fmla="*/ 0 w 4"/>
              <a:gd name="T7" fmla="*/ 0 h 576"/>
              <a:gd name="T8" fmla="*/ 4 w 4"/>
              <a:gd name="T9" fmla="*/ 576 h 576"/>
            </a:gdLst>
            <a:ahLst/>
            <a:cxnLst>
              <a:cxn ang="T4">
                <a:pos x="T0" y="T1"/>
              </a:cxn>
              <a:cxn ang="T5">
                <a:pos x="T2" y="T3"/>
              </a:cxn>
            </a:cxnLst>
            <a:rect l="T6" t="T7" r="T8" b="T9"/>
            <a:pathLst>
              <a:path w="4" h="576">
                <a:moveTo>
                  <a:pt x="0" y="0"/>
                </a:moveTo>
                <a:lnTo>
                  <a:pt x="4" y="576"/>
                </a:lnTo>
              </a:path>
            </a:pathLst>
          </a:custGeom>
          <a:noFill/>
          <a:ln w="12700">
            <a:solidFill>
              <a:schemeClr val="accent6">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2" name="AutoShape 25"/>
          <p:cNvSpPr>
            <a:spLocks noChangeArrowheads="1"/>
          </p:cNvSpPr>
          <p:nvPr/>
        </p:nvSpPr>
        <p:spPr bwMode="auto">
          <a:xfrm>
            <a:off x="972741" y="1779662"/>
            <a:ext cx="142875" cy="1008000"/>
          </a:xfrm>
          <a:prstGeom prst="upDownArrow">
            <a:avLst>
              <a:gd name="adj1" fmla="val 50000"/>
              <a:gd name="adj2" fmla="val 131111"/>
            </a:avLst>
          </a:prstGeom>
          <a:solidFill>
            <a:schemeClr val="accent6">
              <a:lumMod val="75000"/>
            </a:schemeClr>
          </a:solidFill>
          <a:ln w="9525">
            <a:solidFill>
              <a:schemeClr val="accent6">
                <a:lumMod val="75000"/>
              </a:schemeClr>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33" name="AutoShape 25"/>
          <p:cNvSpPr>
            <a:spLocks noChangeArrowheads="1"/>
          </p:cNvSpPr>
          <p:nvPr/>
        </p:nvSpPr>
        <p:spPr bwMode="auto">
          <a:xfrm>
            <a:off x="972741" y="2787774"/>
            <a:ext cx="142875" cy="1044000"/>
          </a:xfrm>
          <a:prstGeom prst="upDownArrow">
            <a:avLst>
              <a:gd name="adj1" fmla="val 50000"/>
              <a:gd name="adj2" fmla="val 131111"/>
            </a:avLst>
          </a:prstGeom>
          <a:solidFill>
            <a:schemeClr val="accent6">
              <a:lumMod val="75000"/>
            </a:schemeClr>
          </a:solidFill>
          <a:ln w="9525">
            <a:solidFill>
              <a:schemeClr val="accent6">
                <a:lumMod val="75000"/>
              </a:schemeClr>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34" name="Text Box 16"/>
          <p:cNvSpPr txBox="1">
            <a:spLocks noChangeArrowheads="1"/>
          </p:cNvSpPr>
          <p:nvPr/>
        </p:nvSpPr>
        <p:spPr bwMode="auto">
          <a:xfrm>
            <a:off x="647065" y="2095703"/>
            <a:ext cx="10985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cs-CZ" sz="1600" b="1" dirty="0">
                <a:solidFill>
                  <a:schemeClr val="accent6">
                    <a:lumMod val="75000"/>
                  </a:schemeClr>
                </a:solidFill>
                <a:latin typeface="+mn-lt"/>
              </a:rPr>
              <a:t>profit</a:t>
            </a:r>
          </a:p>
        </p:txBody>
      </p:sp>
      <p:sp>
        <p:nvSpPr>
          <p:cNvPr id="35" name="Text Box 15"/>
          <p:cNvSpPr txBox="1">
            <a:spLocks noChangeArrowheads="1"/>
          </p:cNvSpPr>
          <p:nvPr/>
        </p:nvSpPr>
        <p:spPr bwMode="auto">
          <a:xfrm>
            <a:off x="1095028" y="3152129"/>
            <a:ext cx="10287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988" tIns="40494" rIns="80988" bIns="40494">
            <a:spAutoFit/>
          </a:bodyPr>
          <a:lstStyle>
            <a:lvl1pPr defTabSz="809625" eaLnBrk="0" hangingPunct="0">
              <a:defRPr>
                <a:solidFill>
                  <a:schemeClr val="tx1"/>
                </a:solidFill>
                <a:latin typeface="Arial" panose="020B0604020202020204" pitchFamily="34" charset="0"/>
              </a:defRPr>
            </a:lvl1pPr>
            <a:lvl2pPr marL="742950" indent="-285750" defTabSz="809625" eaLnBrk="0" hangingPunct="0">
              <a:defRPr>
                <a:solidFill>
                  <a:schemeClr val="tx1"/>
                </a:solidFill>
                <a:latin typeface="Arial" panose="020B0604020202020204" pitchFamily="34" charset="0"/>
              </a:defRPr>
            </a:lvl2pPr>
            <a:lvl3pPr marL="1143000" indent="-228600" defTabSz="809625" eaLnBrk="0" hangingPunct="0">
              <a:defRPr>
                <a:solidFill>
                  <a:schemeClr val="tx1"/>
                </a:solidFill>
                <a:latin typeface="Arial" panose="020B0604020202020204" pitchFamily="34" charset="0"/>
              </a:defRPr>
            </a:lvl3pPr>
            <a:lvl4pPr marL="1600200" indent="-228600" defTabSz="809625" eaLnBrk="0" hangingPunct="0">
              <a:defRPr>
                <a:solidFill>
                  <a:schemeClr val="tx1"/>
                </a:solidFill>
                <a:latin typeface="Arial" panose="020B0604020202020204" pitchFamily="34" charset="0"/>
              </a:defRPr>
            </a:lvl4pPr>
            <a:lvl5pPr marL="2057400" indent="-228600" defTabSz="809625" eaLnBrk="0" hangingPunct="0">
              <a:defRPr>
                <a:solidFill>
                  <a:schemeClr val="tx1"/>
                </a:solidFill>
                <a:latin typeface="Arial" panose="020B0604020202020204" pitchFamily="34" charset="0"/>
              </a:defRPr>
            </a:lvl5pPr>
            <a:lvl6pPr marL="2514600" indent="-228600" defTabSz="809625" eaLnBrk="0" fontAlgn="base" hangingPunct="0">
              <a:spcBef>
                <a:spcPct val="0"/>
              </a:spcBef>
              <a:spcAft>
                <a:spcPct val="0"/>
              </a:spcAft>
              <a:defRPr>
                <a:solidFill>
                  <a:schemeClr val="tx1"/>
                </a:solidFill>
                <a:latin typeface="Arial" panose="020B0604020202020204" pitchFamily="34" charset="0"/>
              </a:defRPr>
            </a:lvl6pPr>
            <a:lvl7pPr marL="2971800" indent="-228600" defTabSz="809625" eaLnBrk="0" fontAlgn="base" hangingPunct="0">
              <a:spcBef>
                <a:spcPct val="0"/>
              </a:spcBef>
              <a:spcAft>
                <a:spcPct val="0"/>
              </a:spcAft>
              <a:defRPr>
                <a:solidFill>
                  <a:schemeClr val="tx1"/>
                </a:solidFill>
                <a:latin typeface="Arial" panose="020B0604020202020204" pitchFamily="34" charset="0"/>
              </a:defRPr>
            </a:lvl7pPr>
            <a:lvl8pPr marL="3429000" indent="-228600" defTabSz="809625" eaLnBrk="0" fontAlgn="base" hangingPunct="0">
              <a:spcBef>
                <a:spcPct val="0"/>
              </a:spcBef>
              <a:spcAft>
                <a:spcPct val="0"/>
              </a:spcAft>
              <a:defRPr>
                <a:solidFill>
                  <a:schemeClr val="tx1"/>
                </a:solidFill>
                <a:latin typeface="Arial" panose="020B0604020202020204" pitchFamily="34" charset="0"/>
              </a:defRPr>
            </a:lvl8pPr>
            <a:lvl9pPr marL="3886200" indent="-228600" defTabSz="809625"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cs-CZ" sz="1600" b="1" dirty="0">
                <a:solidFill>
                  <a:schemeClr val="accent6">
                    <a:lumMod val="75000"/>
                  </a:schemeClr>
                </a:solidFill>
                <a:latin typeface="+mn-lt"/>
              </a:rPr>
              <a:t>loss</a:t>
            </a:r>
          </a:p>
        </p:txBody>
      </p:sp>
    </p:spTree>
    <p:extLst>
      <p:ext uri="{BB962C8B-B14F-4D97-AF65-F5344CB8AC3E}">
        <p14:creationId xmlns:p14="http://schemas.microsoft.com/office/powerpoint/2010/main" val="511976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buClr>
                <a:srgbClr val="307871"/>
              </a:buClr>
              <a:buNone/>
            </a:pPr>
            <a:endParaRPr lang="cs-CZ" sz="2000" dirty="0"/>
          </a:p>
          <a:p>
            <a:pPr marL="0" indent="0">
              <a:buClr>
                <a:srgbClr val="307871"/>
              </a:buClr>
              <a:buNone/>
            </a:pPr>
            <a:r>
              <a:rPr lang="cs-CZ" sz="2000" dirty="0"/>
              <a:t>Předpokládejme českou MNC dovážející vstupy k výrobě ze Slovenska. Celková cena dodávky, kterou musí MNC zaplatit slovenskému dodavateli je 1 milion EUR a splatnost je 30 dnů. V důsledku obavy ze zhodnocení EUR se česká MNC rozhodne zafixovat celkové korunové náklady na dovoz pomocí termínového obchodu a nespekulovat na znehodnocení EUR, resp. zhodnocení CZK, které by snížilo náklady na dodávku vyjádřené v českých korunách. Dvouměsíční termínový kurz je 26,50 CZK/EUR. Celkové náklady na nákup 1 mil. EUR na zaplacení dodávky tak česká MNC zafixovala na 26,5 mil. CZK bez ohledu na reálnou hodnotu spotového devizového kurzu v době realizace finanční transakce. Srovnání zajištěné a nezajištěné devizové pozice české MNC je znázorněno v následujícím grafu.</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Řešená úloha – forward (1)</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2458009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b="1" dirty="0"/>
              <a:t>Řešená úloha – forward (2)</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graphicFrame>
        <p:nvGraphicFramePr>
          <p:cNvPr id="5" name="Zástupný symbol pro obsah 4"/>
          <p:cNvGraphicFramePr>
            <a:graphicFrameLocks noGrp="1"/>
          </p:cNvGraphicFramePr>
          <p:nvPr>
            <p:ph idx="4294967295"/>
            <p:extLst>
              <p:ext uri="{D42A27DB-BD31-4B8C-83A1-F6EECF244321}">
                <p14:modId xmlns:p14="http://schemas.microsoft.com/office/powerpoint/2010/main" val="2196748763"/>
              </p:ext>
            </p:extLst>
          </p:nvPr>
        </p:nvGraphicFramePr>
        <p:xfrm>
          <a:off x="323974" y="703189"/>
          <a:ext cx="7272362" cy="2664891"/>
        </p:xfrm>
        <a:graphic>
          <a:graphicData uri="http://schemas.openxmlformats.org/drawingml/2006/chart">
            <c:chart xmlns:c="http://schemas.openxmlformats.org/drawingml/2006/chart" xmlns:r="http://schemas.openxmlformats.org/officeDocument/2006/relationships" r:id="rId3"/>
          </a:graphicData>
        </a:graphic>
      </p:graphicFrame>
      <p:sp>
        <p:nvSpPr>
          <p:cNvPr id="2" name="Obdélník 1"/>
          <p:cNvSpPr/>
          <p:nvPr/>
        </p:nvSpPr>
        <p:spPr>
          <a:xfrm>
            <a:off x="179512" y="3291830"/>
            <a:ext cx="8856984" cy="1485407"/>
          </a:xfrm>
          <a:prstGeom prst="rect">
            <a:avLst/>
          </a:prstGeom>
        </p:spPr>
        <p:txBody>
          <a:bodyPr wrap="square">
            <a:spAutoFit/>
          </a:bodyPr>
          <a:lstStyle/>
          <a:p>
            <a:pPr indent="180340" algn="just">
              <a:lnSpc>
                <a:spcPct val="115000"/>
              </a:lnSpc>
              <a:spcBef>
                <a:spcPts val="1200"/>
              </a:spcBef>
              <a:spcAft>
                <a:spcPts val="1200"/>
              </a:spcAft>
            </a:pPr>
            <a:r>
              <a:rPr lang="cs-CZ" sz="1600" dirty="0">
                <a:latin typeface="Times New Roman" panose="02020603050405020304" pitchFamily="18" charset="0"/>
                <a:ea typeface="Calibri" panose="020F0502020204030204" pitchFamily="34" charset="0"/>
                <a:cs typeface="Times New Roman" panose="02020603050405020304" pitchFamily="18" charset="0"/>
              </a:rPr>
              <a:t>Když bude spotový devizový kurz v době vypořádání termínového obchodu vyšší než termínový kurz 26,5 CZK/EUR, termínový obchod bude pro MNC přínosný, protože nakoupí EUR výhodněji než na spotovém trhu, tedy vzniká hypotetický zisk z termínové operace. Když však bude spotový kurz nižší než termínový, česká MNC by mohla EUR nakoupit na spotovém trhu levněji, čímž vzniká hypotetická ztráta z termínové operace.</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3811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Měnové </a:t>
            </a:r>
            <a:r>
              <a:rPr lang="cs-CZ" sz="2000" dirty="0" err="1"/>
              <a:t>futures</a:t>
            </a:r>
            <a:r>
              <a:rPr lang="cs-CZ" sz="2000" dirty="0"/>
              <a:t> představují závazek směnit jednu měnu za druhou v určitém devizovém kurzu a k určitému datu v budoucnu. </a:t>
            </a:r>
          </a:p>
          <a:p>
            <a:endParaRPr lang="cs-CZ" sz="2400" dirty="0"/>
          </a:p>
          <a:p>
            <a:r>
              <a:rPr lang="cs-CZ" sz="2000" dirty="0"/>
              <a:t>Měnové </a:t>
            </a:r>
            <a:r>
              <a:rPr lang="cs-CZ" sz="2000" dirty="0" err="1"/>
              <a:t>futures</a:t>
            </a:r>
            <a:r>
              <a:rPr lang="cs-CZ" sz="2000" dirty="0"/>
              <a:t> mezi sebou sjednávají dva subjekty (kupující a prodávající) prostřednictvím burzy, resp. jejího clearingového centra. </a:t>
            </a:r>
          </a:p>
          <a:p>
            <a:pPr lvl="1"/>
            <a:r>
              <a:rPr lang="cs-CZ" sz="1600" dirty="0"/>
              <a:t>Kupující má povinnost k určitému datu v budoucnu koupit stanovený objem podkladové měny za předem stanovený devizový kurz (</a:t>
            </a:r>
            <a:r>
              <a:rPr lang="cs-CZ" sz="1600" dirty="0" err="1"/>
              <a:t>exercise</a:t>
            </a:r>
            <a:r>
              <a:rPr lang="cs-CZ" sz="1600" dirty="0"/>
              <a:t> </a:t>
            </a:r>
            <a:r>
              <a:rPr lang="cs-CZ" sz="1600" dirty="0" err="1"/>
              <a:t>price</a:t>
            </a:r>
            <a:r>
              <a:rPr lang="cs-CZ" sz="1600" dirty="0"/>
              <a:t>). </a:t>
            </a:r>
          </a:p>
          <a:p>
            <a:pPr lvl="1"/>
            <a:r>
              <a:rPr lang="cs-CZ" sz="1600" dirty="0"/>
              <a:t>Prodávající má povinnost stanovené množství měny v dohodnutém termínu kupujícímu prodat.</a:t>
            </a:r>
          </a:p>
        </p:txBody>
      </p:sp>
      <p:sp>
        <p:nvSpPr>
          <p:cNvPr id="6" name="Nadpis 5"/>
          <p:cNvSpPr>
            <a:spLocks noGrp="1"/>
          </p:cNvSpPr>
          <p:nvPr>
            <p:ph type="title"/>
          </p:nvPr>
        </p:nvSpPr>
        <p:spPr>
          <a:xfrm>
            <a:off x="179512" y="195486"/>
            <a:ext cx="7416824" cy="507703"/>
          </a:xfrm>
        </p:spPr>
        <p:txBody>
          <a:bodyPr/>
          <a:lstStyle/>
          <a:p>
            <a:r>
              <a:rPr lang="cs-CZ" b="1" dirty="0"/>
              <a:t>Měnové </a:t>
            </a:r>
            <a:r>
              <a:rPr lang="cs-CZ" b="1" dirty="0" err="1"/>
              <a:t>futures</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740725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73572"/>
            <a:ext cx="7560840" cy="1728192"/>
          </a:xfrm>
          <a:prstGeom prst="rect">
            <a:avLst/>
          </a:prstGeom>
        </p:spPr>
        <p:txBody>
          <a:bodyPr>
            <a:noAutofit/>
          </a:bodyPr>
          <a:lstStyle/>
          <a:p>
            <a:r>
              <a:rPr lang="cs-CZ" sz="1800" dirty="0">
                <a:solidFill>
                  <a:srgbClr val="307871"/>
                </a:solidFill>
                <a:latin typeface="Times New Roman" panose="02020603050405020304" pitchFamily="18" charset="0"/>
                <a:cs typeface="Times New Roman" panose="02020603050405020304" pitchFamily="18" charset="0"/>
              </a:rPr>
              <a:t>Standardizace termínu splatnosti</a:t>
            </a:r>
          </a:p>
          <a:p>
            <a:pPr lvl="1"/>
            <a:r>
              <a:rPr lang="cs-CZ" sz="1600" dirty="0">
                <a:solidFill>
                  <a:srgbClr val="307871"/>
                </a:solidFill>
                <a:latin typeface="Times New Roman" panose="02020603050405020304" pitchFamily="18" charset="0"/>
                <a:cs typeface="Times New Roman" panose="02020603050405020304" pitchFamily="18" charset="0"/>
              </a:rPr>
              <a:t>Čtyři termíny v roce (např. třetí pátek března, června, září a prosince)</a:t>
            </a:r>
          </a:p>
          <a:p>
            <a:r>
              <a:rPr lang="cs-CZ" sz="1800" dirty="0">
                <a:solidFill>
                  <a:srgbClr val="307871"/>
                </a:solidFill>
                <a:latin typeface="Times New Roman" panose="02020603050405020304" pitchFamily="18" charset="0"/>
                <a:cs typeface="Times New Roman" panose="02020603050405020304" pitchFamily="18" charset="0"/>
              </a:rPr>
              <a:t>Standardizace měn</a:t>
            </a:r>
          </a:p>
          <a:p>
            <a:pPr lvl="1"/>
            <a:r>
              <a:rPr lang="cs-CZ" sz="1600" dirty="0">
                <a:solidFill>
                  <a:srgbClr val="307871"/>
                </a:solidFill>
                <a:latin typeface="Times New Roman" panose="02020603050405020304" pitchFamily="18" charset="0"/>
                <a:cs typeface="Times New Roman" panose="02020603050405020304" pitchFamily="18" charset="0"/>
              </a:rPr>
              <a:t>Futures pouze na nejlikvidnější měny (měnové páry)</a:t>
            </a:r>
          </a:p>
          <a:p>
            <a:r>
              <a:rPr lang="cs-CZ" sz="1800" dirty="0">
                <a:solidFill>
                  <a:srgbClr val="307871"/>
                </a:solidFill>
                <a:latin typeface="Times New Roman" panose="02020603050405020304" pitchFamily="18" charset="0"/>
                <a:cs typeface="Times New Roman" panose="02020603050405020304" pitchFamily="18" charset="0"/>
              </a:rPr>
              <a:t>Standardizace objemu</a:t>
            </a:r>
          </a:p>
          <a:p>
            <a:pPr lvl="1"/>
            <a:r>
              <a:rPr lang="cs-CZ" sz="1600" dirty="0">
                <a:solidFill>
                  <a:srgbClr val="307871"/>
                </a:solidFill>
                <a:latin typeface="Times New Roman" panose="02020603050405020304" pitchFamily="18" charset="0"/>
                <a:cs typeface="Times New Roman" panose="02020603050405020304" pitchFamily="18" charset="0"/>
              </a:rPr>
              <a:t>Každá měna má standardní výši pro jeden kontakt (125 tis. EUR; 62,5 tis. GBP; 100 tis. CAD)</a:t>
            </a:r>
          </a:p>
          <a:p>
            <a:r>
              <a:rPr lang="cs-CZ" sz="1800" dirty="0">
                <a:solidFill>
                  <a:srgbClr val="307871"/>
                </a:solidFill>
                <a:latin typeface="Times New Roman" panose="02020603050405020304" pitchFamily="18" charset="0"/>
                <a:cs typeface="Times New Roman" panose="02020603050405020304" pitchFamily="18" charset="0"/>
              </a:rPr>
              <a:t>Standardizace minimálních cenových pohybů</a:t>
            </a:r>
          </a:p>
          <a:p>
            <a:r>
              <a:rPr lang="cs-CZ" sz="1800" dirty="0">
                <a:solidFill>
                  <a:srgbClr val="307871"/>
                </a:solidFill>
                <a:latin typeface="Times New Roman" panose="02020603050405020304" pitchFamily="18" charset="0"/>
                <a:cs typeface="Times New Roman" panose="02020603050405020304" pitchFamily="18" charset="0"/>
              </a:rPr>
              <a:t>Standardizace posledního dne obchodování</a:t>
            </a:r>
          </a:p>
          <a:p>
            <a:r>
              <a:rPr lang="cs-CZ" sz="1800" dirty="0">
                <a:solidFill>
                  <a:srgbClr val="307871"/>
                </a:solidFill>
                <a:latin typeface="Times New Roman" panose="02020603050405020304" pitchFamily="18" charset="0"/>
                <a:cs typeface="Times New Roman" panose="02020603050405020304" pitchFamily="18" charset="0"/>
              </a:rPr>
              <a:t>Standardizace mechanismu obchodování a vypořádání obchodů</a:t>
            </a:r>
          </a:p>
        </p:txBody>
      </p:sp>
      <p:sp>
        <p:nvSpPr>
          <p:cNvPr id="6" name="Nadpis 5"/>
          <p:cNvSpPr>
            <a:spLocks noGrp="1"/>
          </p:cNvSpPr>
          <p:nvPr>
            <p:ph type="title"/>
          </p:nvPr>
        </p:nvSpPr>
        <p:spPr>
          <a:xfrm>
            <a:off x="179511" y="195486"/>
            <a:ext cx="7590555" cy="507703"/>
          </a:xfrm>
        </p:spPr>
        <p:txBody>
          <a:bodyPr/>
          <a:lstStyle/>
          <a:p>
            <a:r>
              <a:rPr lang="cs-CZ" b="1" dirty="0">
                <a:solidFill>
                  <a:srgbClr val="307871"/>
                </a:solidFill>
              </a:rPr>
              <a:t>Standardizace měnových futures</a:t>
            </a:r>
            <a:endParaRPr lang="en-US" b="1" dirty="0">
              <a:solidFill>
                <a:srgbClr val="307871"/>
              </a:solidFill>
            </a:endParaRPr>
          </a:p>
        </p:txBody>
      </p:sp>
      <p:sp>
        <p:nvSpPr>
          <p:cNvPr id="5" name="Zástupný symbol pro obsah 2">
            <a:extLst>
              <a:ext uri="{FF2B5EF4-FFF2-40B4-BE49-F238E27FC236}">
                <a16:creationId xmlns:a16="http://schemas.microsoft.com/office/drawing/2014/main" id="{7112F3CE-3547-4622-95E1-CDFEFB148F35}"/>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455778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pro obsah 1"/>
          <p:cNvPicPr>
            <a:picLocks noGrp="1" noChangeAspect="1"/>
          </p:cNvPicPr>
          <p:nvPr>
            <p:ph idx="4294967295"/>
          </p:nvPr>
        </p:nvPicPr>
        <p:blipFill rotWithShape="1">
          <a:blip r:embed="rId3"/>
          <a:srcRect l="27392" t="31380" r="42837" b="26519"/>
          <a:stretch/>
        </p:blipFill>
        <p:spPr>
          <a:xfrm>
            <a:off x="107504" y="738819"/>
            <a:ext cx="4608512" cy="3665862"/>
          </a:xfrm>
          <a:prstGeom prst="rect">
            <a:avLst/>
          </a:prstGeom>
        </p:spPr>
      </p:pic>
      <p:sp>
        <p:nvSpPr>
          <p:cNvPr id="6" name="Nadpis 5"/>
          <p:cNvSpPr>
            <a:spLocks noGrp="1"/>
          </p:cNvSpPr>
          <p:nvPr>
            <p:ph type="title"/>
          </p:nvPr>
        </p:nvSpPr>
        <p:spPr>
          <a:xfrm>
            <a:off x="179512" y="195486"/>
            <a:ext cx="7416824" cy="507703"/>
          </a:xfrm>
        </p:spPr>
        <p:txBody>
          <a:bodyPr/>
          <a:lstStyle/>
          <a:p>
            <a:r>
              <a:rPr lang="cs-CZ" b="1" dirty="0"/>
              <a:t>Zisk a ztráta z </a:t>
            </a:r>
            <a:r>
              <a:rPr lang="cs-CZ" b="1" dirty="0" err="1"/>
              <a:t>futures</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
        <p:nvSpPr>
          <p:cNvPr id="3" name="Obdélník 2">
            <a:extLst>
              <a:ext uri="{FF2B5EF4-FFF2-40B4-BE49-F238E27FC236}">
                <a16:creationId xmlns:a16="http://schemas.microsoft.com/office/drawing/2014/main" id="{DF3206F0-665E-47A2-9B27-2227C72EC954}"/>
              </a:ext>
            </a:extLst>
          </p:cNvPr>
          <p:cNvSpPr/>
          <p:nvPr/>
        </p:nvSpPr>
        <p:spPr>
          <a:xfrm>
            <a:off x="5220072" y="1622539"/>
            <a:ext cx="4086200" cy="1692771"/>
          </a:xfrm>
          <a:prstGeom prst="rect">
            <a:avLst/>
          </a:prstGeom>
        </p:spPr>
        <p:txBody>
          <a:bodyPr wrap="square">
            <a:spAutoFit/>
          </a:bodyPr>
          <a:lstStyle/>
          <a:p>
            <a:r>
              <a:rPr lang="cs-CZ" sz="2000" dirty="0"/>
              <a:t>U </a:t>
            </a:r>
            <a:r>
              <a:rPr lang="cs-CZ" sz="2000" dirty="0" err="1"/>
              <a:t>futures</a:t>
            </a:r>
            <a:r>
              <a:rPr lang="cs-CZ" sz="2000" dirty="0"/>
              <a:t> rozlišujeme tzv. krátkou a dlouhou </a:t>
            </a:r>
            <a:r>
              <a:rPr lang="cs-CZ" sz="2000" dirty="0" err="1"/>
              <a:t>futures</a:t>
            </a:r>
            <a:r>
              <a:rPr lang="cs-CZ" sz="2000" dirty="0"/>
              <a:t> pozici: </a:t>
            </a:r>
          </a:p>
          <a:p>
            <a:pPr marL="742950" lvl="1" indent="-285750">
              <a:buFont typeface="Arial" panose="020B0604020202020204" pitchFamily="34" charset="0"/>
              <a:buChar char="•"/>
            </a:pPr>
            <a:r>
              <a:rPr lang="cs-CZ" sz="1600" dirty="0"/>
              <a:t>pozice kupujícího </a:t>
            </a:r>
            <a:r>
              <a:rPr lang="cs-CZ" sz="1600" dirty="0" err="1"/>
              <a:t>futures</a:t>
            </a:r>
            <a:r>
              <a:rPr lang="cs-CZ" sz="1600" dirty="0"/>
              <a:t> je dlouhá – long </a:t>
            </a:r>
            <a:r>
              <a:rPr lang="cs-CZ" sz="1600" dirty="0" err="1"/>
              <a:t>position</a:t>
            </a:r>
            <a:r>
              <a:rPr lang="cs-CZ" sz="1600" dirty="0"/>
              <a:t>,</a:t>
            </a:r>
          </a:p>
          <a:p>
            <a:pPr marL="742950" lvl="1" indent="-285750">
              <a:buFont typeface="Arial" panose="020B0604020202020204" pitchFamily="34" charset="0"/>
              <a:buChar char="•"/>
            </a:pPr>
            <a:r>
              <a:rPr lang="cs-CZ" sz="1600" dirty="0"/>
              <a:t>pozice prodávajícího </a:t>
            </a:r>
            <a:r>
              <a:rPr lang="cs-CZ" sz="1600" dirty="0" err="1"/>
              <a:t>futures</a:t>
            </a:r>
            <a:r>
              <a:rPr lang="cs-CZ" sz="1600" dirty="0"/>
              <a:t> je krátká – </a:t>
            </a:r>
            <a:r>
              <a:rPr lang="cs-CZ" sz="1600" dirty="0" err="1"/>
              <a:t>short</a:t>
            </a:r>
            <a:r>
              <a:rPr lang="cs-CZ" sz="1600" dirty="0"/>
              <a:t> </a:t>
            </a:r>
            <a:r>
              <a:rPr lang="cs-CZ" sz="1600" dirty="0" err="1"/>
              <a:t>position</a:t>
            </a:r>
            <a:r>
              <a:rPr lang="cs-CZ" sz="1600" dirty="0"/>
              <a:t>.</a:t>
            </a:r>
            <a:endParaRPr lang="cs-CZ" dirty="0"/>
          </a:p>
        </p:txBody>
      </p:sp>
    </p:spTree>
    <p:extLst>
      <p:ext uri="{BB962C8B-B14F-4D97-AF65-F5344CB8AC3E}">
        <p14:creationId xmlns:p14="http://schemas.microsoft.com/office/powerpoint/2010/main" val="236898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BD9E05-E677-4520-AB5B-687E4B60F5A7}"/>
              </a:ext>
            </a:extLst>
          </p:cNvPr>
          <p:cNvSpPr>
            <a:spLocks noGrp="1"/>
          </p:cNvSpPr>
          <p:nvPr>
            <p:ph type="title"/>
          </p:nvPr>
        </p:nvSpPr>
        <p:spPr>
          <a:xfrm>
            <a:off x="251520" y="195486"/>
            <a:ext cx="7272808" cy="507703"/>
          </a:xfrm>
        </p:spPr>
        <p:txBody>
          <a:bodyPr/>
          <a:lstStyle/>
          <a:p>
            <a:r>
              <a:rPr lang="cs-CZ" b="1" dirty="0"/>
              <a:t>Kroky v rámci zajišťování kurzového rizika</a:t>
            </a:r>
          </a:p>
        </p:txBody>
      </p:sp>
      <p:sp>
        <p:nvSpPr>
          <p:cNvPr id="3" name="Obdélník 2">
            <a:extLst>
              <a:ext uri="{FF2B5EF4-FFF2-40B4-BE49-F238E27FC236}">
                <a16:creationId xmlns:a16="http://schemas.microsoft.com/office/drawing/2014/main" id="{74F7D85F-F1AC-4A4A-8668-C0A787571CB4}"/>
              </a:ext>
            </a:extLst>
          </p:cNvPr>
          <p:cNvSpPr/>
          <p:nvPr/>
        </p:nvSpPr>
        <p:spPr>
          <a:xfrm>
            <a:off x="107504" y="671987"/>
            <a:ext cx="8352928" cy="4093428"/>
          </a:xfrm>
          <a:prstGeom prst="rect">
            <a:avLst/>
          </a:prstGeom>
        </p:spPr>
        <p:txBody>
          <a:bodyPr wrap="square">
            <a:spAutoFit/>
          </a:bodyPr>
          <a:lstStyle/>
          <a:p>
            <a:pPr marL="342900" indent="-342900">
              <a:buFont typeface="Arial" panose="020B0604020202020204" pitchFamily="34" charset="0"/>
              <a:buChar char="•"/>
            </a:pPr>
            <a:r>
              <a:rPr lang="cs-CZ" sz="2000" dirty="0"/>
              <a:t>Kontrola provozního cyklu</a:t>
            </a:r>
          </a:p>
          <a:p>
            <a:pPr marL="800100" lvl="1" indent="-342900">
              <a:buFont typeface="Arial" panose="020B0604020202020204" pitchFamily="34" charset="0"/>
              <a:buChar char="•"/>
            </a:pPr>
            <a:r>
              <a:rPr lang="cs-CZ" sz="1600" dirty="0"/>
              <a:t>Kontrola provozního cyklu a detekování, kde existuje devizové riziko; které ziskové marže jsou citlivé na kolísání devizových kurzů.</a:t>
            </a:r>
          </a:p>
          <a:p>
            <a:pPr marL="342900" indent="-342900">
              <a:buFont typeface="Arial" panose="020B0604020202020204" pitchFamily="34" charset="0"/>
              <a:buChar char="•"/>
            </a:pPr>
            <a:r>
              <a:rPr lang="cs-CZ" sz="2000" dirty="0"/>
              <a:t>Měření a řízení expozice vůči měnovému riziku</a:t>
            </a:r>
          </a:p>
          <a:p>
            <a:pPr marL="800100" lvl="1" indent="-342900">
              <a:buFont typeface="Arial" panose="020B0604020202020204" pitchFamily="34" charset="0"/>
              <a:buChar char="•"/>
            </a:pPr>
            <a:r>
              <a:rPr lang="cs-CZ" sz="1600" dirty="0"/>
              <a:t>Měření rizika před uzavřením obchodu (nákupu, transakce) a skutečného riziko, které existuje po dokončení transakce. </a:t>
            </a:r>
          </a:p>
          <a:p>
            <a:pPr marL="342900" indent="-342900">
              <a:buFont typeface="Arial" panose="020B0604020202020204" pitchFamily="34" charset="0"/>
              <a:buChar char="•"/>
            </a:pPr>
            <a:r>
              <a:rPr lang="cs-CZ" sz="2000" dirty="0"/>
              <a:t>Zajištění měnového rizika (</a:t>
            </a:r>
            <a:r>
              <a:rPr lang="cs-CZ" sz="2000" dirty="0" err="1"/>
              <a:t>hedging</a:t>
            </a:r>
            <a:r>
              <a:rPr lang="cs-CZ" sz="2000" dirty="0"/>
              <a:t>)</a:t>
            </a:r>
          </a:p>
          <a:p>
            <a:pPr marL="800100" lvl="1" indent="-342900">
              <a:buFont typeface="Arial" panose="020B0604020202020204" pitchFamily="34" charset="0"/>
              <a:buChar char="•"/>
            </a:pPr>
            <a:r>
              <a:rPr lang="cs-CZ" sz="1600" dirty="0"/>
              <a:t>Použití nástrojů a metod k zajištění devizového kurzu.</a:t>
            </a:r>
            <a:endParaRPr lang="cs-CZ" dirty="0"/>
          </a:p>
          <a:p>
            <a:pPr marL="342900" indent="-342900">
              <a:buFont typeface="Arial" panose="020B0604020202020204" pitchFamily="34" charset="0"/>
              <a:buChar char="•"/>
            </a:pPr>
            <a:r>
              <a:rPr lang="cs-CZ" sz="2000" dirty="0"/>
              <a:t>Stanovení strategie řízení devizového rizika</a:t>
            </a:r>
          </a:p>
          <a:p>
            <a:pPr marL="800100" lvl="1" indent="-342900">
              <a:buFont typeface="Arial" panose="020B0604020202020204" pitchFamily="34" charset="0"/>
              <a:buChar char="•"/>
            </a:pPr>
            <a:r>
              <a:rPr lang="cs-CZ" sz="1600" dirty="0"/>
              <a:t>Efektivní politika kurzového rizika začíná jasnou firemní strategií a jasnými firemními cíli. Měla by identifikovat klíčové metriky (cash </a:t>
            </a:r>
            <a:r>
              <a:rPr lang="cs-CZ" sz="1600" dirty="0" err="1"/>
              <a:t>flow</a:t>
            </a:r>
            <a:r>
              <a:rPr lang="cs-CZ" sz="1600" dirty="0"/>
              <a:t>, EBITDA, hodnoty aktiv, poměry dluhu a úrokového krytí, </a:t>
            </a:r>
            <a:r>
              <a:rPr lang="cs-CZ" sz="1600" dirty="0" err="1"/>
              <a:t>atd</a:t>
            </a:r>
            <a:r>
              <a:rPr lang="cs-CZ" sz="1600" dirty="0"/>
              <a:t>). Zahrnuta by měla být tolerance rizika vaší společnosti. </a:t>
            </a:r>
          </a:p>
          <a:p>
            <a:pPr marL="342900" indent="-342900">
              <a:buFont typeface="Arial" panose="020B0604020202020204" pitchFamily="34" charset="0"/>
              <a:buChar char="•"/>
            </a:pPr>
            <a:r>
              <a:rPr lang="cs-CZ" sz="2000" dirty="0"/>
              <a:t>Reflektování jedinečnosti měnových toků</a:t>
            </a:r>
          </a:p>
          <a:p>
            <a:pPr marL="800100" lvl="1" indent="-342900">
              <a:buFont typeface="Arial" panose="020B0604020202020204" pitchFamily="34" charset="0"/>
              <a:buChar char="•"/>
            </a:pPr>
            <a:r>
              <a:rPr lang="cs-CZ" sz="1600" dirty="0"/>
              <a:t>Každé podnikání je jedinečné a to se odráží ve vašich měnových tocích, ale také ve struktuře vašich aktiv a pasiv. </a:t>
            </a:r>
          </a:p>
        </p:txBody>
      </p:sp>
      <p:sp>
        <p:nvSpPr>
          <p:cNvPr id="4" name="Zástupný symbol pro obsah 2">
            <a:extLst>
              <a:ext uri="{FF2B5EF4-FFF2-40B4-BE49-F238E27FC236}">
                <a16:creationId xmlns:a16="http://schemas.microsoft.com/office/drawing/2014/main" id="{A53730F0-813C-42A1-9685-9486F164EF8A}"/>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157806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pro obsah 1"/>
          <p:cNvPicPr>
            <a:picLocks noGrp="1" noChangeAspect="1"/>
          </p:cNvPicPr>
          <p:nvPr>
            <p:ph idx="4294967295"/>
          </p:nvPr>
        </p:nvPicPr>
        <p:blipFill>
          <a:blip r:embed="rId3"/>
          <a:stretch>
            <a:fillRect/>
          </a:stretch>
        </p:blipFill>
        <p:spPr>
          <a:xfrm>
            <a:off x="287524" y="843558"/>
            <a:ext cx="7891946" cy="3982329"/>
          </a:xfrm>
          <a:prstGeom prst="rect">
            <a:avLst/>
          </a:prstGeom>
        </p:spPr>
      </p:pic>
      <p:sp>
        <p:nvSpPr>
          <p:cNvPr id="6" name="Nadpis 5"/>
          <p:cNvSpPr>
            <a:spLocks noGrp="1"/>
          </p:cNvSpPr>
          <p:nvPr>
            <p:ph type="title"/>
          </p:nvPr>
        </p:nvSpPr>
        <p:spPr>
          <a:xfrm>
            <a:off x="179512" y="195486"/>
            <a:ext cx="7416824" cy="507703"/>
          </a:xfrm>
        </p:spPr>
        <p:txBody>
          <a:bodyPr/>
          <a:lstStyle/>
          <a:p>
            <a:r>
              <a:rPr lang="cs-CZ" b="1" dirty="0"/>
              <a:t>Rozdíl mezi forwardy a </a:t>
            </a:r>
            <a:r>
              <a:rPr lang="cs-CZ" b="1" dirty="0" err="1"/>
              <a:t>futures</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900897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Měnové opce poskytují vetší flexibilitu pro účely zajištění než forwardy nebo </a:t>
            </a:r>
            <a:r>
              <a:rPr lang="cs-CZ" sz="2000" dirty="0" err="1"/>
              <a:t>futures</a:t>
            </a:r>
            <a:r>
              <a:rPr lang="cs-CZ" sz="2000" dirty="0"/>
              <a:t>. Měnové opce lze obchodovat na burze i OTC způsobem.</a:t>
            </a:r>
          </a:p>
          <a:p>
            <a:r>
              <a:rPr lang="cs-CZ" sz="2000" dirty="0"/>
              <a:t>Opční kontrakt obsahuje dvě protistrany - majitele (kupujícího opce) a vypisovatele (prodávajícího opce).</a:t>
            </a:r>
          </a:p>
          <a:p>
            <a:pPr lvl="1"/>
            <a:r>
              <a:rPr lang="cs-CZ" sz="1600" dirty="0"/>
              <a:t>Zatímco majiteli opce přísluší právo rozhodnout se, zda opci využije a podkladovou měnu prostřednictvím opce nakoupí či prodá, vypisovatel opce musí vždy rozhodnutí majitele akceptovat. </a:t>
            </a:r>
          </a:p>
          <a:p>
            <a:pPr lvl="1"/>
            <a:r>
              <a:rPr lang="cs-CZ" sz="1600" dirty="0"/>
              <a:t>Jelikož majiteli z opce vyplývá právo a vypisovateli povinnost, je pozice majitele a vypisovatele asymetrická, proto jako kompenzace slouží opční prémie, kterou majitel opce musí při nákupu opce zaplatit vypisovateli. </a:t>
            </a:r>
          </a:p>
          <a:p>
            <a:pPr lvl="1"/>
            <a:r>
              <a:rPr lang="cs-CZ" sz="1600" dirty="0"/>
              <a:t>Majitel si opci kupuje, jelikož predikuje, že dohodnutý kurz uplatnění bude v době splatnosti opce pro něj výhodný a umožní mu podkladovou měnu levněji koupit, nebo dráž prodat v porovnání s aktuálním spotovým devizovým kurzem. Naopak vypisovatel opci prodává s očekáváním, že kurz uplatnění dohodnutý v opci se pro majitele ukáže být nevýhodný.</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Měnové opce</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2323791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3508" y="703189"/>
            <a:ext cx="8856984" cy="3672408"/>
          </a:xfrm>
          <a:prstGeom prst="rect">
            <a:avLst/>
          </a:prstGeom>
        </p:spPr>
        <p:txBody>
          <a:bodyPr>
            <a:noAutofit/>
          </a:bodyPr>
          <a:lstStyle/>
          <a:p>
            <a:r>
              <a:rPr lang="cs-CZ" sz="2400" dirty="0"/>
              <a:t>dva základní druhy</a:t>
            </a:r>
          </a:p>
          <a:p>
            <a:pPr lvl="1"/>
            <a:r>
              <a:rPr lang="cs-CZ" sz="1600" b="1" dirty="0"/>
              <a:t>Kupní opce (call </a:t>
            </a:r>
            <a:r>
              <a:rPr lang="cs-CZ" sz="1600" b="1" dirty="0" err="1"/>
              <a:t>option</a:t>
            </a:r>
            <a:r>
              <a:rPr lang="cs-CZ" sz="1600" b="1" dirty="0"/>
              <a:t>) </a:t>
            </a:r>
            <a:r>
              <a:rPr lang="cs-CZ" sz="1600" dirty="0"/>
              <a:t>-  představuje právo majitele opce nakoupit podkladové aktivum ve stanoveném množství, za stanovenou cenu a ve stanovený den (čas) od vypisovatele opce. Pokud majitel opce si své právo využije, vypisovatel opce musí podkladové aktivum za definovaných podmínek prodat.</a:t>
            </a:r>
          </a:p>
          <a:p>
            <a:pPr lvl="1"/>
            <a:r>
              <a:rPr lang="cs-CZ" sz="1600" b="1" dirty="0"/>
              <a:t>Prodejní opce (</a:t>
            </a:r>
            <a:r>
              <a:rPr lang="cs-CZ" sz="1600" b="1" dirty="0" err="1"/>
              <a:t>put</a:t>
            </a:r>
            <a:r>
              <a:rPr lang="cs-CZ" sz="1600" b="1" dirty="0"/>
              <a:t> </a:t>
            </a:r>
            <a:r>
              <a:rPr lang="cs-CZ" sz="1600" b="1" dirty="0" err="1"/>
              <a:t>option</a:t>
            </a:r>
            <a:r>
              <a:rPr lang="cs-CZ" sz="1600" b="1" dirty="0"/>
              <a:t>)</a:t>
            </a:r>
            <a:r>
              <a:rPr lang="cs-CZ" sz="1600" dirty="0"/>
              <a:t> - představuje právo majitele opce prodat určité množství podkladového aktiva za stanovenou cenu ke stanovenému datu v budoucnu. Pokud majitel své právo využije, vypisovatel opce má povinnost podkladové aktivum při dodržení smluvních podmínek odkoupit.</a:t>
            </a:r>
          </a:p>
          <a:p>
            <a:endParaRPr lang="cs-CZ" sz="2000" dirty="0"/>
          </a:p>
          <a:p>
            <a:r>
              <a:rPr lang="cs-CZ" sz="2000" dirty="0"/>
              <a:t>Z hlediska data uplatnění dále pak rozlišujeme:</a:t>
            </a:r>
          </a:p>
          <a:p>
            <a:pPr lvl="1"/>
            <a:r>
              <a:rPr lang="cs-CZ" sz="1600" b="1" dirty="0"/>
              <a:t>Evropské opce</a:t>
            </a:r>
            <a:r>
              <a:rPr lang="cs-CZ" sz="1600" dirty="0"/>
              <a:t> - může být uplatněna pouze ve předem stanovené datum (čas)</a:t>
            </a:r>
          </a:p>
          <a:p>
            <a:pPr lvl="1"/>
            <a:r>
              <a:rPr lang="cs-CZ" sz="1600" b="1" dirty="0"/>
              <a:t>Americké opce</a:t>
            </a:r>
            <a:r>
              <a:rPr lang="cs-CZ" sz="1600" dirty="0"/>
              <a:t> - může být uplatněna kdykoliv v průběhu trvání opce až do okamžiku její splatnosti. </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Druhy opcí</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099684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cs-CZ" b="1" dirty="0">
                <a:solidFill>
                  <a:srgbClr val="307871"/>
                </a:solidFill>
              </a:rPr>
              <a:t>Zisky a ztráty z opcí</a:t>
            </a:r>
            <a:endParaRPr lang="en-US" b="1" dirty="0">
              <a:solidFill>
                <a:srgbClr val="307871"/>
              </a:solidFill>
            </a:endParaRPr>
          </a:p>
        </p:txBody>
      </p:sp>
      <p:sp>
        <p:nvSpPr>
          <p:cNvPr id="7" name="Zástupný symbol pro obsah 2"/>
          <p:cNvSpPr txBox="1">
            <a:spLocks/>
          </p:cNvSpPr>
          <p:nvPr/>
        </p:nvSpPr>
        <p:spPr bwMode="auto">
          <a:xfrm>
            <a:off x="457200" y="987574"/>
            <a:ext cx="8229600" cy="3600400"/>
          </a:xfrm>
          <a:prstGeom prst="rect">
            <a:avLst/>
          </a:prstGeom>
          <a:noFill/>
          <a:ln w="9525">
            <a:noFill/>
            <a:miter lim="800000"/>
            <a:headEnd/>
            <a:tailEnd/>
          </a:ln>
        </p:spPr>
        <p:txBody>
          <a:bodyPr/>
          <a:lstStyle/>
          <a:p>
            <a:pPr eaLnBrk="1" hangingPunct="1">
              <a:buFont typeface="Wingdings" pitchFamily="2" charset="2"/>
              <a:buNone/>
            </a:pPr>
            <a:r>
              <a:rPr lang="en-US" sz="2000" i="1" u="sng" dirty="0"/>
              <a:t>call option	        buyer profit/loss	             writer profit/loss</a:t>
            </a:r>
          </a:p>
          <a:p>
            <a:pPr eaLnBrk="1" hangingPunct="1">
              <a:buFont typeface="Wingdings" pitchFamily="2" charset="2"/>
              <a:buNone/>
            </a:pPr>
            <a:r>
              <a:rPr lang="en-US" sz="2000" dirty="0"/>
              <a:t>premium	         pays			 receives</a:t>
            </a:r>
          </a:p>
          <a:p>
            <a:pPr eaLnBrk="1" hangingPunct="1">
              <a:buFont typeface="Wingdings" pitchFamily="2" charset="2"/>
              <a:buNone/>
            </a:pPr>
            <a:r>
              <a:rPr lang="en-US" sz="2000" dirty="0"/>
              <a:t>maximum loss	         premium and fees paid	 unlimited</a:t>
            </a:r>
          </a:p>
          <a:p>
            <a:pPr eaLnBrk="1" hangingPunct="1">
              <a:buFont typeface="Wingdings" pitchFamily="2" charset="2"/>
              <a:buNone/>
            </a:pPr>
            <a:r>
              <a:rPr lang="en-US" sz="2000" dirty="0"/>
              <a:t>maximum profit	         unlimited			 premium received</a:t>
            </a:r>
          </a:p>
          <a:p>
            <a:pPr eaLnBrk="1" hangingPunct="1">
              <a:buFont typeface="Wingdings" pitchFamily="2" charset="2"/>
              <a:buNone/>
            </a:pPr>
            <a:endParaRPr lang="en-US" sz="2000" dirty="0"/>
          </a:p>
          <a:p>
            <a:pPr eaLnBrk="1" hangingPunct="1">
              <a:buFont typeface="Wingdings" pitchFamily="2" charset="2"/>
              <a:buNone/>
            </a:pPr>
            <a:endParaRPr lang="en-US" sz="2000" dirty="0"/>
          </a:p>
          <a:p>
            <a:pPr eaLnBrk="1" hangingPunct="1">
              <a:buFont typeface="Wingdings" pitchFamily="2" charset="2"/>
              <a:buNone/>
            </a:pPr>
            <a:r>
              <a:rPr lang="en-US" sz="2000" i="1" u="sng" dirty="0"/>
              <a:t>put option	        buyer profit/loss	             writer profit/loss</a:t>
            </a:r>
          </a:p>
          <a:p>
            <a:pPr eaLnBrk="1" hangingPunct="1">
              <a:buFont typeface="Wingdings" pitchFamily="2" charset="2"/>
              <a:buNone/>
            </a:pPr>
            <a:r>
              <a:rPr lang="en-US" sz="2000" dirty="0"/>
              <a:t>premium	         pays		</a:t>
            </a:r>
            <a:r>
              <a:rPr lang="cs-CZ" sz="2000" dirty="0"/>
              <a:t>	</a:t>
            </a:r>
            <a:r>
              <a:rPr lang="en-US" sz="2000" dirty="0"/>
              <a:t>receives</a:t>
            </a:r>
          </a:p>
          <a:p>
            <a:pPr eaLnBrk="1" hangingPunct="1">
              <a:buFont typeface="Wingdings" pitchFamily="2" charset="2"/>
              <a:buNone/>
            </a:pPr>
            <a:r>
              <a:rPr lang="en-US" sz="2000" dirty="0"/>
              <a:t>maximum loss	         premium and fees paid</a:t>
            </a:r>
            <a:r>
              <a:rPr lang="cs-CZ" sz="2000" dirty="0"/>
              <a:t>	</a:t>
            </a:r>
            <a:r>
              <a:rPr lang="en-US" sz="2000" dirty="0"/>
              <a:t>unlimited</a:t>
            </a:r>
          </a:p>
          <a:p>
            <a:pPr eaLnBrk="1" hangingPunct="1">
              <a:buFont typeface="Wingdings" pitchFamily="2" charset="2"/>
              <a:buNone/>
            </a:pPr>
            <a:r>
              <a:rPr lang="en-US" sz="2000" dirty="0"/>
              <a:t>maximum profit	         exercise price minus         </a:t>
            </a:r>
            <a:r>
              <a:rPr lang="cs-CZ" sz="2000" dirty="0"/>
              <a:t>	</a:t>
            </a:r>
            <a:r>
              <a:rPr lang="en-US" sz="2000" dirty="0"/>
              <a:t>premium received 	                       premium and fees paid</a:t>
            </a:r>
            <a:endParaRPr lang="cs-CZ" sz="2000" dirty="0"/>
          </a:p>
          <a:p>
            <a:pPr>
              <a:spcBef>
                <a:spcPct val="20000"/>
              </a:spcBef>
              <a:buClr>
                <a:srgbClr val="B32C16"/>
              </a:buClr>
              <a:buSzPct val="95000"/>
            </a:pPr>
            <a:endParaRPr lang="pt-BR" sz="2400" dirty="0"/>
          </a:p>
        </p:txBody>
      </p:sp>
      <p:sp>
        <p:nvSpPr>
          <p:cNvPr id="5" name="Zástupný symbol pro obsah 2">
            <a:extLst>
              <a:ext uri="{FF2B5EF4-FFF2-40B4-BE49-F238E27FC236}">
                <a16:creationId xmlns:a16="http://schemas.microsoft.com/office/drawing/2014/main" id="{7EE083ED-C55C-4813-9E4E-9985A9C7FCB9}"/>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1199942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7560840" cy="1728192"/>
          </a:xfrm>
          <a:prstGeom prst="rect">
            <a:avLst/>
          </a:prstGeom>
        </p:spPr>
        <p:txBody>
          <a:bodyPr>
            <a:noAutofit/>
          </a:bodyPr>
          <a:lstStyle/>
          <a:p>
            <a:r>
              <a:rPr lang="cs-CZ" sz="1800" dirty="0">
                <a:solidFill>
                  <a:srgbClr val="307871"/>
                </a:solidFill>
                <a:latin typeface="Times New Roman" panose="02020603050405020304" pitchFamily="18" charset="0"/>
                <a:cs typeface="Times New Roman" panose="02020603050405020304" pitchFamily="18" charset="0"/>
              </a:rPr>
              <a:t>Obchodována na Chicago </a:t>
            </a:r>
            <a:r>
              <a:rPr lang="cs-CZ" sz="1800" dirty="0" err="1">
                <a:solidFill>
                  <a:srgbClr val="307871"/>
                </a:solidFill>
                <a:latin typeface="Times New Roman" panose="02020603050405020304" pitchFamily="18" charset="0"/>
                <a:cs typeface="Times New Roman" panose="02020603050405020304" pitchFamily="18" charset="0"/>
              </a:rPr>
              <a:t>Mercantile</a:t>
            </a:r>
            <a:r>
              <a:rPr lang="cs-CZ" sz="1800" dirty="0">
                <a:solidFill>
                  <a:srgbClr val="307871"/>
                </a:solidFill>
                <a:latin typeface="Times New Roman" panose="02020603050405020304" pitchFamily="18" charset="0"/>
                <a:cs typeface="Times New Roman" panose="02020603050405020304" pitchFamily="18" charset="0"/>
              </a:rPr>
              <a:t> Exchange</a:t>
            </a:r>
          </a:p>
          <a:p>
            <a:r>
              <a:rPr lang="cs-CZ" sz="1800" dirty="0">
                <a:solidFill>
                  <a:srgbClr val="307871"/>
                </a:solidFill>
                <a:latin typeface="Times New Roman" panose="02020603050405020304" pitchFamily="18" charset="0"/>
                <a:cs typeface="Times New Roman" panose="02020603050405020304" pitchFamily="18" charset="0"/>
              </a:rPr>
              <a:t>Britská libra </a:t>
            </a:r>
            <a:r>
              <a:rPr lang="cs-CZ" sz="1800" dirty="0" err="1">
                <a:solidFill>
                  <a:srgbClr val="307871"/>
                </a:solidFill>
                <a:latin typeface="Times New Roman" panose="02020603050405020304" pitchFamily="18" charset="0"/>
                <a:cs typeface="Times New Roman" panose="02020603050405020304" pitchFamily="18" charset="0"/>
              </a:rPr>
              <a:t>April</a:t>
            </a:r>
            <a:r>
              <a:rPr lang="cs-CZ" sz="1800" dirty="0">
                <a:solidFill>
                  <a:srgbClr val="307871"/>
                </a:solidFill>
                <a:latin typeface="Times New Roman" panose="02020603050405020304" pitchFamily="18" charset="0"/>
                <a:cs typeface="Times New Roman" panose="02020603050405020304" pitchFamily="18" charset="0"/>
              </a:rPr>
              <a:t> 165 call</a:t>
            </a:r>
          </a:p>
          <a:p>
            <a:r>
              <a:rPr lang="cs-CZ" sz="1800" dirty="0">
                <a:solidFill>
                  <a:srgbClr val="307871"/>
                </a:solidFill>
                <a:latin typeface="Times New Roman" panose="02020603050405020304" pitchFamily="18" charset="0"/>
                <a:cs typeface="Times New Roman" panose="02020603050405020304" pitchFamily="18" charset="0"/>
              </a:rPr>
              <a:t>Opce na koupi 62.500 GBP v kurzu 1,65 USD/GBP</a:t>
            </a:r>
          </a:p>
          <a:p>
            <a:r>
              <a:rPr lang="cs-CZ" sz="1800" dirty="0">
                <a:solidFill>
                  <a:srgbClr val="307871"/>
                </a:solidFill>
                <a:latin typeface="Times New Roman" panose="02020603050405020304" pitchFamily="18" charset="0"/>
                <a:cs typeface="Times New Roman" panose="02020603050405020304" pitchFamily="18" charset="0"/>
              </a:rPr>
              <a:t>Opční prémie 2 centy na libru</a:t>
            </a:r>
          </a:p>
          <a:p>
            <a:r>
              <a:rPr lang="cs-CZ" sz="1800" dirty="0">
                <a:solidFill>
                  <a:srgbClr val="307871"/>
                </a:solidFill>
                <a:latin typeface="Times New Roman" panose="02020603050405020304" pitchFamily="18" charset="0"/>
                <a:cs typeface="Times New Roman" panose="02020603050405020304" pitchFamily="18" charset="0"/>
              </a:rPr>
              <a:t>Poplatek 30 USD na kontrakt</a:t>
            </a:r>
          </a:p>
          <a:p>
            <a:endParaRPr lang="cs-CZ" sz="1800" dirty="0">
              <a:solidFill>
                <a:srgbClr val="307871"/>
              </a:solidFill>
              <a:latin typeface="Times New Roman" panose="02020603050405020304" pitchFamily="18" charset="0"/>
              <a:cs typeface="Times New Roman" panose="02020603050405020304" pitchFamily="18" charset="0"/>
            </a:endParaRPr>
          </a:p>
          <a:p>
            <a:r>
              <a:rPr lang="cs-CZ" sz="1800" dirty="0">
                <a:solidFill>
                  <a:srgbClr val="307871"/>
                </a:solidFill>
                <a:latin typeface="Times New Roman" panose="02020603050405020304" pitchFamily="18" charset="0"/>
                <a:cs typeface="Times New Roman" panose="02020603050405020304" pitchFamily="18" charset="0"/>
              </a:rPr>
              <a:t>Zajištění horního limitu (max. dolarové náklady na nákup GBP)</a:t>
            </a:r>
          </a:p>
          <a:p>
            <a:pPr lvl="1"/>
            <a:r>
              <a:rPr lang="cs-CZ" sz="1600" dirty="0">
                <a:solidFill>
                  <a:srgbClr val="307871"/>
                </a:solidFill>
                <a:latin typeface="Times New Roman" panose="02020603050405020304" pitchFamily="18" charset="0"/>
                <a:cs typeface="Times New Roman" panose="02020603050405020304" pitchFamily="18" charset="0"/>
              </a:rPr>
              <a:t>Náklady = poplatek + opční prémie</a:t>
            </a:r>
          </a:p>
          <a:p>
            <a:pPr lvl="1"/>
            <a:r>
              <a:rPr lang="cs-CZ" sz="1600" dirty="0">
                <a:solidFill>
                  <a:srgbClr val="307871"/>
                </a:solidFill>
                <a:latin typeface="Times New Roman" panose="02020603050405020304" pitchFamily="18" charset="0"/>
                <a:cs typeface="Times New Roman" panose="02020603050405020304" pitchFamily="18" charset="0"/>
              </a:rPr>
              <a:t>Prémie = 0,02 * 62.500 = 1.250 USD</a:t>
            </a:r>
          </a:p>
          <a:p>
            <a:pPr lvl="1"/>
            <a:r>
              <a:rPr lang="cs-CZ" sz="1600" dirty="0">
                <a:solidFill>
                  <a:srgbClr val="307871"/>
                </a:solidFill>
                <a:latin typeface="Times New Roman" panose="02020603050405020304" pitchFamily="18" charset="0"/>
                <a:cs typeface="Times New Roman" panose="02020603050405020304" pitchFamily="18" charset="0"/>
              </a:rPr>
              <a:t>Náklady = 30 + 1.250 = 1.280 USD</a:t>
            </a:r>
          </a:p>
          <a:p>
            <a:r>
              <a:rPr lang="cs-CZ" sz="1800" dirty="0">
                <a:solidFill>
                  <a:srgbClr val="307871"/>
                </a:solidFill>
                <a:latin typeface="Times New Roman" panose="02020603050405020304" pitchFamily="18" charset="0"/>
                <a:cs typeface="Times New Roman" panose="02020603050405020304" pitchFamily="18" charset="0"/>
              </a:rPr>
              <a:t>Horní limit = cena uplatnění + náklady</a:t>
            </a:r>
          </a:p>
        </p:txBody>
      </p:sp>
      <p:sp>
        <p:nvSpPr>
          <p:cNvPr id="6" name="Nadpis 5"/>
          <p:cNvSpPr>
            <a:spLocks noGrp="1"/>
          </p:cNvSpPr>
          <p:nvPr>
            <p:ph type="title"/>
          </p:nvPr>
        </p:nvSpPr>
        <p:spPr>
          <a:xfrm>
            <a:off x="179511" y="195486"/>
            <a:ext cx="7590555" cy="507703"/>
          </a:xfrm>
        </p:spPr>
        <p:txBody>
          <a:bodyPr/>
          <a:lstStyle/>
          <a:p>
            <a:r>
              <a:rPr lang="cs-CZ" b="1" dirty="0">
                <a:solidFill>
                  <a:srgbClr val="307871"/>
                </a:solidFill>
              </a:rPr>
              <a:t>Příklad na kupní opci</a:t>
            </a:r>
            <a:endParaRPr lang="en-US" b="1" dirty="0">
              <a:solidFill>
                <a:srgbClr val="307871"/>
              </a:solidFill>
            </a:endParaRPr>
          </a:p>
        </p:txBody>
      </p:sp>
      <p:sp>
        <p:nvSpPr>
          <p:cNvPr id="5" name="Zástupný symbol pro obsah 2">
            <a:extLst>
              <a:ext uri="{FF2B5EF4-FFF2-40B4-BE49-F238E27FC236}">
                <a16:creationId xmlns:a16="http://schemas.microsoft.com/office/drawing/2014/main" id="{6B8C85BC-12DB-43F0-90E3-5A2273D12064}"/>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200158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89041" y="204590"/>
            <a:ext cx="7590555" cy="507703"/>
          </a:xfrm>
        </p:spPr>
        <p:txBody>
          <a:bodyPr/>
          <a:lstStyle/>
          <a:p>
            <a:r>
              <a:rPr lang="cs-CZ" b="1" dirty="0">
                <a:solidFill>
                  <a:srgbClr val="307871"/>
                </a:solidFill>
              </a:rPr>
              <a:t>Dlouhá pozice v kupní opci</a:t>
            </a:r>
            <a:endParaRPr lang="en-US" b="1" dirty="0">
              <a:solidFill>
                <a:srgbClr val="307871"/>
              </a:solidFill>
            </a:endParaRPr>
          </a:p>
        </p:txBody>
      </p:sp>
      <p:grpSp>
        <p:nvGrpSpPr>
          <p:cNvPr id="3" name="Skupina 2"/>
          <p:cNvGrpSpPr/>
          <p:nvPr/>
        </p:nvGrpSpPr>
        <p:grpSpPr>
          <a:xfrm>
            <a:off x="683568" y="852741"/>
            <a:ext cx="8136903" cy="3650173"/>
            <a:chOff x="874713" y="1700213"/>
            <a:chExt cx="8739460" cy="4366017"/>
          </a:xfrm>
        </p:grpSpPr>
        <p:sp>
          <p:nvSpPr>
            <p:cNvPr id="8" name="Freeform 6"/>
            <p:cNvSpPr>
              <a:spLocks/>
            </p:cNvSpPr>
            <p:nvPr/>
          </p:nvSpPr>
          <p:spPr bwMode="auto">
            <a:xfrm>
              <a:off x="1908175" y="3284538"/>
              <a:ext cx="2592388" cy="1152525"/>
            </a:xfrm>
            <a:custGeom>
              <a:avLst/>
              <a:gdLst>
                <a:gd name="T0" fmla="*/ 0 w 1633"/>
                <a:gd name="T1" fmla="*/ 0 h 726"/>
                <a:gd name="T2" fmla="*/ 0 w 1633"/>
                <a:gd name="T3" fmla="*/ 1152525 h 726"/>
                <a:gd name="T4" fmla="*/ 2592388 w 1633"/>
                <a:gd name="T5" fmla="*/ 1152525 h 726"/>
                <a:gd name="T6" fmla="*/ 2592388 w 1633"/>
                <a:gd name="T7" fmla="*/ 0 h 726"/>
                <a:gd name="T8" fmla="*/ 0 w 1633"/>
                <a:gd name="T9" fmla="*/ 0 h 726"/>
                <a:gd name="T10" fmla="*/ 0 60000 65536"/>
                <a:gd name="T11" fmla="*/ 0 60000 65536"/>
                <a:gd name="T12" fmla="*/ 0 60000 65536"/>
                <a:gd name="T13" fmla="*/ 0 60000 65536"/>
                <a:gd name="T14" fmla="*/ 0 60000 65536"/>
                <a:gd name="T15" fmla="*/ 0 w 1633"/>
                <a:gd name="T16" fmla="*/ 0 h 726"/>
                <a:gd name="T17" fmla="*/ 1633 w 1633"/>
                <a:gd name="T18" fmla="*/ 726 h 726"/>
              </a:gdLst>
              <a:ahLst/>
              <a:cxnLst>
                <a:cxn ang="T10">
                  <a:pos x="T0" y="T1"/>
                </a:cxn>
                <a:cxn ang="T11">
                  <a:pos x="T2" y="T3"/>
                </a:cxn>
                <a:cxn ang="T12">
                  <a:pos x="T4" y="T5"/>
                </a:cxn>
                <a:cxn ang="T13">
                  <a:pos x="T6" y="T7"/>
                </a:cxn>
                <a:cxn ang="T14">
                  <a:pos x="T8" y="T9"/>
                </a:cxn>
              </a:cxnLst>
              <a:rect l="T15" t="T16" r="T17" b="T18"/>
              <a:pathLst>
                <a:path w="1633" h="726">
                  <a:moveTo>
                    <a:pt x="0" y="0"/>
                  </a:moveTo>
                  <a:lnTo>
                    <a:pt x="0" y="726"/>
                  </a:lnTo>
                  <a:lnTo>
                    <a:pt x="1633" y="726"/>
                  </a:lnTo>
                  <a:lnTo>
                    <a:pt x="1633" y="0"/>
                  </a:lnTo>
                  <a:lnTo>
                    <a:pt x="0" y="0"/>
                  </a:lnTo>
                  <a:close/>
                </a:path>
              </a:pathLst>
            </a:custGeom>
            <a:solidFill>
              <a:srgbClr val="FF99CC">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latin typeface="+mj-lt"/>
              </a:endParaRPr>
            </a:p>
          </p:txBody>
        </p:sp>
        <p:sp>
          <p:nvSpPr>
            <p:cNvPr id="10" name="Line 9"/>
            <p:cNvSpPr>
              <a:spLocks noChangeShapeType="1"/>
            </p:cNvSpPr>
            <p:nvPr/>
          </p:nvSpPr>
          <p:spPr bwMode="auto">
            <a:xfrm>
              <a:off x="1905000" y="2133600"/>
              <a:ext cx="3175" cy="3240088"/>
            </a:xfrm>
            <a:prstGeom prst="line">
              <a:avLst/>
            </a:prstGeom>
            <a:noFill/>
            <a:ln w="317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13" name="Line 10"/>
            <p:cNvSpPr>
              <a:spLocks noChangeShapeType="1"/>
            </p:cNvSpPr>
            <p:nvPr/>
          </p:nvSpPr>
          <p:spPr bwMode="auto">
            <a:xfrm>
              <a:off x="1905000" y="3276600"/>
              <a:ext cx="6627813" cy="7938"/>
            </a:xfrm>
            <a:prstGeom prst="line">
              <a:avLst/>
            </a:prstGeom>
            <a:noFill/>
            <a:ln w="317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14" name="Text Box 11"/>
            <p:cNvSpPr txBox="1">
              <a:spLocks noChangeArrowheads="1"/>
            </p:cNvSpPr>
            <p:nvPr/>
          </p:nvSpPr>
          <p:spPr bwMode="auto">
            <a:xfrm>
              <a:off x="1547813" y="3141663"/>
              <a:ext cx="501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0</a:t>
              </a:r>
            </a:p>
          </p:txBody>
        </p:sp>
        <p:sp>
          <p:nvSpPr>
            <p:cNvPr id="15" name="Text Box 12"/>
            <p:cNvSpPr txBox="1">
              <a:spLocks noChangeArrowheads="1"/>
            </p:cNvSpPr>
            <p:nvPr/>
          </p:nvSpPr>
          <p:spPr bwMode="auto">
            <a:xfrm>
              <a:off x="6516688" y="3357563"/>
              <a:ext cx="23764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500" b="1" i="0">
                  <a:latin typeface="+mj-lt"/>
                </a:rPr>
                <a:t>spot exchange rate $/£</a:t>
              </a:r>
            </a:p>
          </p:txBody>
        </p:sp>
        <p:sp>
          <p:nvSpPr>
            <p:cNvPr id="16" name="Text Box 13"/>
            <p:cNvSpPr txBox="1">
              <a:spLocks noChangeArrowheads="1"/>
            </p:cNvSpPr>
            <p:nvPr/>
          </p:nvSpPr>
          <p:spPr bwMode="auto">
            <a:xfrm>
              <a:off x="874713" y="21336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dirty="0">
                  <a:latin typeface="+mj-lt"/>
                </a:rPr>
                <a:t>profit $/£</a:t>
              </a:r>
              <a:endParaRPr lang="en-US" sz="1600" i="0" dirty="0">
                <a:latin typeface="+mj-lt"/>
              </a:endParaRPr>
            </a:p>
          </p:txBody>
        </p:sp>
        <p:sp>
          <p:nvSpPr>
            <p:cNvPr id="17" name="Line 14"/>
            <p:cNvSpPr>
              <a:spLocks noChangeShapeType="1"/>
            </p:cNvSpPr>
            <p:nvPr/>
          </p:nvSpPr>
          <p:spPr bwMode="auto">
            <a:xfrm>
              <a:off x="4495800" y="3124200"/>
              <a:ext cx="4763" cy="233363"/>
            </a:xfrm>
            <a:prstGeom prst="line">
              <a:avLst/>
            </a:prstGeom>
            <a:noFill/>
            <a:ln w="190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18" name="Text Box 15"/>
            <p:cNvSpPr txBox="1">
              <a:spLocks noChangeArrowheads="1"/>
            </p:cNvSpPr>
            <p:nvPr/>
          </p:nvSpPr>
          <p:spPr bwMode="auto">
            <a:xfrm>
              <a:off x="4211638" y="27813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1.65</a:t>
              </a:r>
              <a:endParaRPr lang="en-US" sz="1600" i="0">
                <a:latin typeface="+mj-lt"/>
              </a:endParaRPr>
            </a:p>
          </p:txBody>
        </p:sp>
        <p:sp>
          <p:nvSpPr>
            <p:cNvPr id="19" name="Line 16"/>
            <p:cNvSpPr>
              <a:spLocks noChangeShapeType="1"/>
            </p:cNvSpPr>
            <p:nvPr/>
          </p:nvSpPr>
          <p:spPr bwMode="auto">
            <a:xfrm>
              <a:off x="1908175" y="4437063"/>
              <a:ext cx="2590800" cy="0"/>
            </a:xfrm>
            <a:prstGeom prst="line">
              <a:avLst/>
            </a:prstGeom>
            <a:noFill/>
            <a:ln w="317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20" name="Text Box 18"/>
            <p:cNvSpPr txBox="1">
              <a:spLocks noChangeArrowheads="1"/>
            </p:cNvSpPr>
            <p:nvPr/>
          </p:nvSpPr>
          <p:spPr bwMode="auto">
            <a:xfrm>
              <a:off x="5364163" y="3357563"/>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1.6705</a:t>
              </a:r>
            </a:p>
          </p:txBody>
        </p:sp>
        <p:sp>
          <p:nvSpPr>
            <p:cNvPr id="21" name="Text Box 19"/>
            <p:cNvSpPr txBox="1">
              <a:spLocks noChangeArrowheads="1"/>
            </p:cNvSpPr>
            <p:nvPr/>
          </p:nvSpPr>
          <p:spPr bwMode="auto">
            <a:xfrm>
              <a:off x="2195513" y="3716338"/>
              <a:ext cx="2074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dirty="0">
                  <a:latin typeface="+mj-lt"/>
                </a:rPr>
                <a:t>Out-of-the-Money</a:t>
              </a:r>
              <a:endParaRPr lang="en-US" sz="1600" i="0" dirty="0">
                <a:latin typeface="+mj-lt"/>
              </a:endParaRPr>
            </a:p>
          </p:txBody>
        </p:sp>
        <p:sp>
          <p:nvSpPr>
            <p:cNvPr id="22" name="Text Box 20"/>
            <p:cNvSpPr txBox="1">
              <a:spLocks noChangeArrowheads="1"/>
            </p:cNvSpPr>
            <p:nvPr/>
          </p:nvSpPr>
          <p:spPr bwMode="auto">
            <a:xfrm>
              <a:off x="1042988" y="4244975"/>
              <a:ext cx="104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-0.0205</a:t>
              </a:r>
            </a:p>
          </p:txBody>
        </p:sp>
        <p:sp>
          <p:nvSpPr>
            <p:cNvPr id="23" name="Text Box 21"/>
            <p:cNvSpPr txBox="1">
              <a:spLocks noChangeArrowheads="1"/>
            </p:cNvSpPr>
            <p:nvPr/>
          </p:nvSpPr>
          <p:spPr bwMode="auto">
            <a:xfrm>
              <a:off x="6372225" y="2420938"/>
              <a:ext cx="2057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In-the-Money</a:t>
              </a:r>
              <a:endParaRPr lang="en-US" sz="1600" i="0">
                <a:latin typeface="+mj-lt"/>
              </a:endParaRPr>
            </a:p>
          </p:txBody>
        </p:sp>
        <p:sp>
          <p:nvSpPr>
            <p:cNvPr id="24" name="Text Box 22"/>
            <p:cNvSpPr txBox="1">
              <a:spLocks noChangeArrowheads="1"/>
            </p:cNvSpPr>
            <p:nvPr/>
          </p:nvSpPr>
          <p:spPr bwMode="auto">
            <a:xfrm>
              <a:off x="1019175" y="4868863"/>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j-lt"/>
                </a:rPr>
                <a:t>loss $/£</a:t>
              </a:r>
              <a:endParaRPr lang="en-US" sz="1600" i="0">
                <a:latin typeface="+mj-lt"/>
              </a:endParaRPr>
            </a:p>
          </p:txBody>
        </p:sp>
        <p:sp>
          <p:nvSpPr>
            <p:cNvPr id="25" name="Line 23"/>
            <p:cNvSpPr>
              <a:spLocks noChangeShapeType="1"/>
            </p:cNvSpPr>
            <p:nvPr/>
          </p:nvSpPr>
          <p:spPr bwMode="auto">
            <a:xfrm>
              <a:off x="4500563" y="3284538"/>
              <a:ext cx="0" cy="1152525"/>
            </a:xfrm>
            <a:prstGeom prst="line">
              <a:avLst/>
            </a:prstGeom>
            <a:noFill/>
            <a:ln w="158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cs-CZ">
                <a:latin typeface="+mj-lt"/>
              </a:endParaRPr>
            </a:p>
          </p:txBody>
        </p:sp>
        <p:sp>
          <p:nvSpPr>
            <p:cNvPr id="26" name="Freeform 24"/>
            <p:cNvSpPr>
              <a:spLocks/>
            </p:cNvSpPr>
            <p:nvPr/>
          </p:nvSpPr>
          <p:spPr bwMode="auto">
            <a:xfrm>
              <a:off x="4495800" y="3282950"/>
              <a:ext cx="1035050" cy="1130300"/>
            </a:xfrm>
            <a:custGeom>
              <a:avLst/>
              <a:gdLst>
                <a:gd name="T0" fmla="*/ 4762 w 652"/>
                <a:gd name="T1" fmla="*/ 1588 h 712"/>
                <a:gd name="T2" fmla="*/ 0 w 652"/>
                <a:gd name="T3" fmla="*/ 1130300 h 712"/>
                <a:gd name="T4" fmla="*/ 1035050 w 652"/>
                <a:gd name="T5" fmla="*/ 0 h 712"/>
                <a:gd name="T6" fmla="*/ 4762 w 652"/>
                <a:gd name="T7" fmla="*/ 1588 h 712"/>
                <a:gd name="T8" fmla="*/ 0 60000 65536"/>
                <a:gd name="T9" fmla="*/ 0 60000 65536"/>
                <a:gd name="T10" fmla="*/ 0 60000 65536"/>
                <a:gd name="T11" fmla="*/ 0 60000 65536"/>
                <a:gd name="T12" fmla="*/ 0 w 652"/>
                <a:gd name="T13" fmla="*/ 0 h 712"/>
                <a:gd name="T14" fmla="*/ 652 w 652"/>
                <a:gd name="T15" fmla="*/ 712 h 712"/>
              </a:gdLst>
              <a:ahLst/>
              <a:cxnLst>
                <a:cxn ang="T8">
                  <a:pos x="T0" y="T1"/>
                </a:cxn>
                <a:cxn ang="T9">
                  <a:pos x="T2" y="T3"/>
                </a:cxn>
                <a:cxn ang="T10">
                  <a:pos x="T4" y="T5"/>
                </a:cxn>
                <a:cxn ang="T11">
                  <a:pos x="T6" y="T7"/>
                </a:cxn>
              </a:cxnLst>
              <a:rect l="T12" t="T13" r="T14" b="T15"/>
              <a:pathLst>
                <a:path w="652" h="712">
                  <a:moveTo>
                    <a:pt x="3" y="1"/>
                  </a:moveTo>
                  <a:lnTo>
                    <a:pt x="0" y="712"/>
                  </a:lnTo>
                  <a:lnTo>
                    <a:pt x="652" y="0"/>
                  </a:lnTo>
                  <a:lnTo>
                    <a:pt x="3" y="1"/>
                  </a:lnTo>
                  <a:close/>
                </a:path>
              </a:pathLst>
            </a:custGeom>
            <a:solidFill>
              <a:srgbClr val="FFCC99">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latin typeface="+mj-lt"/>
              </a:endParaRPr>
            </a:p>
          </p:txBody>
        </p:sp>
        <p:sp>
          <p:nvSpPr>
            <p:cNvPr id="27" name="Rectangle 25"/>
            <p:cNvSpPr>
              <a:spLocks noChangeArrowheads="1"/>
            </p:cNvSpPr>
            <p:nvPr/>
          </p:nvSpPr>
          <p:spPr bwMode="auto">
            <a:xfrm>
              <a:off x="2425698" y="4860587"/>
              <a:ext cx="7188475" cy="1205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eaLnBrk="0" hangingPunct="0">
                <a:lnSpc>
                  <a:spcPct val="100000"/>
                </a:lnSpc>
                <a:spcBef>
                  <a:spcPct val="50000"/>
                </a:spcBef>
                <a:buClr>
                  <a:schemeClr val="accent1"/>
                </a:buClr>
                <a:buSzPct val="65000"/>
              </a:pPr>
              <a:r>
                <a:rPr lang="en-US" sz="1700" b="1" i="0" dirty="0">
                  <a:latin typeface="+mj-lt"/>
                </a:rPr>
                <a:t>If the call is in-the-money, it is worth spot – </a:t>
              </a:r>
              <a:r>
                <a:rPr lang="cs-CZ" sz="1700" b="1" i="0" dirty="0">
                  <a:latin typeface="+mj-lt"/>
                </a:rPr>
                <a:t>(</a:t>
              </a:r>
              <a:r>
                <a:rPr lang="en-US" sz="1700" b="1" i="0" dirty="0">
                  <a:latin typeface="+mj-lt"/>
                </a:rPr>
                <a:t>exercise price</a:t>
              </a:r>
              <a:r>
                <a:rPr lang="cs-CZ" sz="1700" b="1" i="0" dirty="0">
                  <a:latin typeface="+mj-lt"/>
                </a:rPr>
                <a:t>)</a:t>
              </a:r>
              <a:endParaRPr lang="en-US" sz="1700" b="1" i="0" dirty="0">
                <a:latin typeface="+mj-lt"/>
              </a:endParaRPr>
            </a:p>
            <a:p>
              <a:pPr algn="l" eaLnBrk="0" hangingPunct="0">
                <a:lnSpc>
                  <a:spcPct val="100000"/>
                </a:lnSpc>
                <a:spcBef>
                  <a:spcPct val="50000"/>
                </a:spcBef>
                <a:buClr>
                  <a:schemeClr val="accent1"/>
                </a:buClr>
                <a:buSzPct val="65000"/>
              </a:pPr>
              <a:r>
                <a:rPr lang="en-US" sz="1700" b="1" i="0" dirty="0">
                  <a:latin typeface="+mj-lt"/>
                </a:rPr>
                <a:t>If the call is out-of-the-money, it is worthless and the buyer of the call loses his entire investment of USD 1,280.</a:t>
              </a:r>
            </a:p>
          </p:txBody>
        </p:sp>
        <p:sp>
          <p:nvSpPr>
            <p:cNvPr id="28" name="Line 17"/>
            <p:cNvSpPr>
              <a:spLocks noChangeShapeType="1"/>
            </p:cNvSpPr>
            <p:nvPr/>
          </p:nvSpPr>
          <p:spPr bwMode="auto">
            <a:xfrm flipV="1">
              <a:off x="4500563" y="1700213"/>
              <a:ext cx="2519362" cy="2736850"/>
            </a:xfrm>
            <a:prstGeom prst="line">
              <a:avLst/>
            </a:prstGeom>
            <a:noFill/>
            <a:ln w="317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latin typeface="+mj-lt"/>
              </a:endParaRPr>
            </a:p>
          </p:txBody>
        </p:sp>
        <p:sp>
          <p:nvSpPr>
            <p:cNvPr id="29" name="Freeform 7"/>
            <p:cNvSpPr>
              <a:spLocks/>
            </p:cNvSpPr>
            <p:nvPr/>
          </p:nvSpPr>
          <p:spPr bwMode="auto">
            <a:xfrm>
              <a:off x="5594350" y="1700213"/>
              <a:ext cx="2938463" cy="1563687"/>
            </a:xfrm>
            <a:custGeom>
              <a:avLst/>
              <a:gdLst>
                <a:gd name="T0" fmla="*/ 1425575 w 1851"/>
                <a:gd name="T1" fmla="*/ 0 h 985"/>
                <a:gd name="T2" fmla="*/ 0 w 1851"/>
                <a:gd name="T3" fmla="*/ 1563687 h 985"/>
                <a:gd name="T4" fmla="*/ 2933701 w 1851"/>
                <a:gd name="T5" fmla="*/ 1563687 h 985"/>
                <a:gd name="T6" fmla="*/ 2938463 w 1851"/>
                <a:gd name="T7" fmla="*/ 0 h 985"/>
                <a:gd name="T8" fmla="*/ 1425575 w 1851"/>
                <a:gd name="T9" fmla="*/ 0 h 985"/>
                <a:gd name="T10" fmla="*/ 0 60000 65536"/>
                <a:gd name="T11" fmla="*/ 0 60000 65536"/>
                <a:gd name="T12" fmla="*/ 0 60000 65536"/>
                <a:gd name="T13" fmla="*/ 0 60000 65536"/>
                <a:gd name="T14" fmla="*/ 0 60000 65536"/>
                <a:gd name="T15" fmla="*/ 0 w 1851"/>
                <a:gd name="T16" fmla="*/ 0 h 985"/>
                <a:gd name="T17" fmla="*/ 1851 w 1851"/>
                <a:gd name="T18" fmla="*/ 985 h 985"/>
              </a:gdLst>
              <a:ahLst/>
              <a:cxnLst>
                <a:cxn ang="T10">
                  <a:pos x="T0" y="T1"/>
                </a:cxn>
                <a:cxn ang="T11">
                  <a:pos x="T2" y="T3"/>
                </a:cxn>
                <a:cxn ang="T12">
                  <a:pos x="T4" y="T5"/>
                </a:cxn>
                <a:cxn ang="T13">
                  <a:pos x="T6" y="T7"/>
                </a:cxn>
                <a:cxn ang="T14">
                  <a:pos x="T8" y="T9"/>
                </a:cxn>
              </a:cxnLst>
              <a:rect l="T15" t="T16" r="T17" b="T18"/>
              <a:pathLst>
                <a:path w="1851" h="985">
                  <a:moveTo>
                    <a:pt x="898" y="0"/>
                  </a:moveTo>
                  <a:lnTo>
                    <a:pt x="0" y="985"/>
                  </a:lnTo>
                  <a:lnTo>
                    <a:pt x="1848" y="985"/>
                  </a:lnTo>
                  <a:lnTo>
                    <a:pt x="1851" y="0"/>
                  </a:lnTo>
                  <a:lnTo>
                    <a:pt x="898" y="0"/>
                  </a:lnTo>
                  <a:close/>
                </a:path>
              </a:pathLst>
            </a:custGeom>
            <a:solidFill>
              <a:schemeClr val="accent5">
                <a:lumMod val="60000"/>
                <a:lumOff val="40000"/>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solidFill>
                  <a:srgbClr val="307871"/>
                </a:solidFill>
                <a:latin typeface="+mj-lt"/>
              </a:endParaRPr>
            </a:p>
          </p:txBody>
        </p:sp>
      </p:grpSp>
      <p:sp>
        <p:nvSpPr>
          <p:cNvPr id="30" name="Zástupný symbol pro obsah 2">
            <a:extLst>
              <a:ext uri="{FF2B5EF4-FFF2-40B4-BE49-F238E27FC236}">
                <a16:creationId xmlns:a16="http://schemas.microsoft.com/office/drawing/2014/main" id="{D4357BD2-37D4-4F33-BD10-0BE77D9F4408}"/>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1506923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7560840" cy="1728192"/>
          </a:xfrm>
          <a:prstGeom prst="rect">
            <a:avLst/>
          </a:prstGeom>
        </p:spPr>
        <p:txBody>
          <a:bodyPr>
            <a:noAutofit/>
          </a:bodyPr>
          <a:lstStyle/>
          <a:p>
            <a:r>
              <a:rPr lang="cs-CZ" sz="1800" dirty="0">
                <a:solidFill>
                  <a:srgbClr val="307871"/>
                </a:solidFill>
                <a:latin typeface="Times New Roman" panose="02020603050405020304" pitchFamily="18" charset="0"/>
                <a:cs typeface="Times New Roman" panose="02020603050405020304" pitchFamily="18" charset="0"/>
              </a:rPr>
              <a:t>Předpoklad: spot kurz v dubnu (F) = 1,69 USD/GBP</a:t>
            </a:r>
          </a:p>
          <a:p>
            <a:r>
              <a:rPr lang="cs-CZ" sz="1800" dirty="0">
                <a:solidFill>
                  <a:srgbClr val="307871"/>
                </a:solidFill>
                <a:latin typeface="Times New Roman" panose="02020603050405020304" pitchFamily="18" charset="0"/>
                <a:cs typeface="Times New Roman" panose="02020603050405020304" pitchFamily="18" charset="0"/>
              </a:rPr>
              <a:t>F &gt; </a:t>
            </a:r>
            <a:r>
              <a:rPr lang="cs-CZ" sz="1800" dirty="0" err="1">
                <a:solidFill>
                  <a:srgbClr val="307871"/>
                </a:solidFill>
                <a:latin typeface="Times New Roman" panose="02020603050405020304" pitchFamily="18" charset="0"/>
                <a:cs typeface="Times New Roman" panose="02020603050405020304" pitchFamily="18" charset="0"/>
              </a:rPr>
              <a:t>exercise</a:t>
            </a:r>
            <a:r>
              <a:rPr lang="cs-CZ" sz="1800" dirty="0">
                <a:solidFill>
                  <a:srgbClr val="307871"/>
                </a:solidFill>
                <a:latin typeface="Times New Roman" panose="02020603050405020304" pitchFamily="18" charset="0"/>
                <a:cs typeface="Times New Roman" panose="02020603050405020304" pitchFamily="18" charset="0"/>
              </a:rPr>
              <a:t>: 1,69 – 1,65 = 0,04 USD</a:t>
            </a:r>
          </a:p>
          <a:p>
            <a:endParaRPr lang="cs-CZ" sz="1800" dirty="0">
              <a:solidFill>
                <a:srgbClr val="307871"/>
              </a:solidFill>
              <a:latin typeface="Times New Roman" panose="02020603050405020304" pitchFamily="18" charset="0"/>
              <a:cs typeface="Times New Roman" panose="02020603050405020304" pitchFamily="18" charset="0"/>
            </a:endParaRPr>
          </a:p>
          <a:p>
            <a:r>
              <a:rPr lang="cs-CZ" sz="1800" dirty="0">
                <a:solidFill>
                  <a:srgbClr val="307871"/>
                </a:solidFill>
                <a:latin typeface="Times New Roman" panose="02020603050405020304" pitchFamily="18" charset="0"/>
                <a:cs typeface="Times New Roman" panose="02020603050405020304" pitchFamily="18" charset="0"/>
              </a:rPr>
              <a:t>Hodnota kontraktu: 0,04 * 62.500 = 2.500 USD</a:t>
            </a:r>
          </a:p>
          <a:p>
            <a:r>
              <a:rPr lang="cs-CZ" sz="1800" dirty="0">
                <a:solidFill>
                  <a:srgbClr val="307871"/>
                </a:solidFill>
                <a:latin typeface="Times New Roman" panose="02020603050405020304" pitchFamily="18" charset="0"/>
                <a:cs typeface="Times New Roman" panose="02020603050405020304" pitchFamily="18" charset="0"/>
              </a:rPr>
              <a:t>Opční prémie:		              - 1.250 USD</a:t>
            </a:r>
          </a:p>
          <a:p>
            <a:r>
              <a:rPr lang="cs-CZ" sz="1800" dirty="0">
                <a:solidFill>
                  <a:srgbClr val="307871"/>
                </a:solidFill>
                <a:latin typeface="Times New Roman" panose="02020603050405020304" pitchFamily="18" charset="0"/>
                <a:cs typeface="Times New Roman" panose="02020603050405020304" pitchFamily="18" charset="0"/>
              </a:rPr>
              <a:t>Poplatky:			   - 30 USD</a:t>
            </a:r>
          </a:p>
          <a:p>
            <a:r>
              <a:rPr lang="cs-CZ" sz="1800" dirty="0">
                <a:solidFill>
                  <a:srgbClr val="307871"/>
                </a:solidFill>
                <a:latin typeface="Times New Roman" panose="02020603050405020304" pitchFamily="18" charset="0"/>
                <a:cs typeface="Times New Roman" panose="02020603050405020304" pitchFamily="18" charset="0"/>
              </a:rPr>
              <a:t>Zisk:			       	 1.220 USD</a:t>
            </a:r>
          </a:p>
        </p:txBody>
      </p:sp>
      <p:sp>
        <p:nvSpPr>
          <p:cNvPr id="6" name="Nadpis 5"/>
          <p:cNvSpPr>
            <a:spLocks noGrp="1"/>
          </p:cNvSpPr>
          <p:nvPr>
            <p:ph type="title"/>
          </p:nvPr>
        </p:nvSpPr>
        <p:spPr>
          <a:xfrm>
            <a:off x="179511" y="195486"/>
            <a:ext cx="7590555" cy="507703"/>
          </a:xfrm>
        </p:spPr>
        <p:txBody>
          <a:bodyPr/>
          <a:lstStyle/>
          <a:p>
            <a:r>
              <a:rPr lang="cs-CZ" b="1" dirty="0">
                <a:solidFill>
                  <a:srgbClr val="307871"/>
                </a:solidFill>
              </a:rPr>
              <a:t>Výpočet zisku z dlouhé pozice v kupní opci</a:t>
            </a:r>
            <a:endParaRPr lang="en-US" b="1" dirty="0">
              <a:solidFill>
                <a:srgbClr val="307871"/>
              </a:solidFill>
            </a:endParaRPr>
          </a:p>
        </p:txBody>
      </p:sp>
      <p:sp>
        <p:nvSpPr>
          <p:cNvPr id="5" name="Zástupný symbol pro obsah 2">
            <a:extLst>
              <a:ext uri="{FF2B5EF4-FFF2-40B4-BE49-F238E27FC236}">
                <a16:creationId xmlns:a16="http://schemas.microsoft.com/office/drawing/2014/main" id="{5B51450D-3372-41E0-AFD9-66332AA786F0}"/>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2794724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1" y="195486"/>
            <a:ext cx="7590555" cy="507703"/>
          </a:xfrm>
        </p:spPr>
        <p:txBody>
          <a:bodyPr/>
          <a:lstStyle/>
          <a:p>
            <a:r>
              <a:rPr lang="cs-CZ" b="1" dirty="0">
                <a:solidFill>
                  <a:srgbClr val="307871"/>
                </a:solidFill>
              </a:rPr>
              <a:t>Krátká pozice v kupní opci</a:t>
            </a:r>
            <a:endParaRPr lang="en-US" b="1" dirty="0">
              <a:solidFill>
                <a:srgbClr val="307871"/>
              </a:solidFill>
            </a:endParaRPr>
          </a:p>
        </p:txBody>
      </p:sp>
      <p:grpSp>
        <p:nvGrpSpPr>
          <p:cNvPr id="3" name="Skupina 2"/>
          <p:cNvGrpSpPr/>
          <p:nvPr/>
        </p:nvGrpSpPr>
        <p:grpSpPr>
          <a:xfrm>
            <a:off x="467519" y="674107"/>
            <a:ext cx="8208962" cy="4057883"/>
            <a:chOff x="611188" y="1773238"/>
            <a:chExt cx="8208962" cy="4057883"/>
          </a:xfrm>
        </p:grpSpPr>
        <p:sp>
          <p:nvSpPr>
            <p:cNvPr id="7" name="Freeform 6"/>
            <p:cNvSpPr>
              <a:spLocks/>
            </p:cNvSpPr>
            <p:nvPr/>
          </p:nvSpPr>
          <p:spPr bwMode="auto">
            <a:xfrm>
              <a:off x="5727700" y="3740150"/>
              <a:ext cx="2882900" cy="1619250"/>
            </a:xfrm>
            <a:custGeom>
              <a:avLst/>
              <a:gdLst>
                <a:gd name="T0" fmla="*/ 0 w 1816"/>
                <a:gd name="T1" fmla="*/ 0 h 1020"/>
                <a:gd name="T2" fmla="*/ 1651000 w 1816"/>
                <a:gd name="T3" fmla="*/ 1612900 h 1020"/>
                <a:gd name="T4" fmla="*/ 2838450 w 1816"/>
                <a:gd name="T5" fmla="*/ 1619250 h 1020"/>
                <a:gd name="T6" fmla="*/ 2882900 w 1816"/>
                <a:gd name="T7" fmla="*/ 0 h 1020"/>
                <a:gd name="T8" fmla="*/ 0 w 1816"/>
                <a:gd name="T9" fmla="*/ 0 h 1020"/>
                <a:gd name="T10" fmla="*/ 0 60000 65536"/>
                <a:gd name="T11" fmla="*/ 0 60000 65536"/>
                <a:gd name="T12" fmla="*/ 0 60000 65536"/>
                <a:gd name="T13" fmla="*/ 0 60000 65536"/>
                <a:gd name="T14" fmla="*/ 0 60000 65536"/>
                <a:gd name="T15" fmla="*/ 0 w 1816"/>
                <a:gd name="T16" fmla="*/ 0 h 1020"/>
                <a:gd name="T17" fmla="*/ 1816 w 1816"/>
                <a:gd name="T18" fmla="*/ 1020 h 1020"/>
              </a:gdLst>
              <a:ahLst/>
              <a:cxnLst>
                <a:cxn ang="T10">
                  <a:pos x="T0" y="T1"/>
                </a:cxn>
                <a:cxn ang="T11">
                  <a:pos x="T2" y="T3"/>
                </a:cxn>
                <a:cxn ang="T12">
                  <a:pos x="T4" y="T5"/>
                </a:cxn>
                <a:cxn ang="T13">
                  <a:pos x="T6" y="T7"/>
                </a:cxn>
                <a:cxn ang="T14">
                  <a:pos x="T8" y="T9"/>
                </a:cxn>
              </a:cxnLst>
              <a:rect l="T15" t="T16" r="T17" b="T18"/>
              <a:pathLst>
                <a:path w="1816" h="1020">
                  <a:moveTo>
                    <a:pt x="0" y="0"/>
                  </a:moveTo>
                  <a:lnTo>
                    <a:pt x="1040" y="1016"/>
                  </a:lnTo>
                  <a:lnTo>
                    <a:pt x="1788" y="1020"/>
                  </a:lnTo>
                  <a:lnTo>
                    <a:pt x="1816" y="0"/>
                  </a:lnTo>
                  <a:lnTo>
                    <a:pt x="0" y="0"/>
                  </a:lnTo>
                  <a:close/>
                </a:path>
              </a:pathLst>
            </a:custGeom>
            <a:solidFill>
              <a:srgbClr val="FF99CC">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 name="Freeform 7"/>
            <p:cNvSpPr>
              <a:spLocks/>
            </p:cNvSpPr>
            <p:nvPr/>
          </p:nvSpPr>
          <p:spPr bwMode="auto">
            <a:xfrm>
              <a:off x="1908175" y="2565400"/>
              <a:ext cx="2592388" cy="1152525"/>
            </a:xfrm>
            <a:custGeom>
              <a:avLst/>
              <a:gdLst>
                <a:gd name="T0" fmla="*/ 0 w 1633"/>
                <a:gd name="T1" fmla="*/ 0 h 726"/>
                <a:gd name="T2" fmla="*/ 0 w 1633"/>
                <a:gd name="T3" fmla="*/ 1152525 h 726"/>
                <a:gd name="T4" fmla="*/ 2592388 w 1633"/>
                <a:gd name="T5" fmla="*/ 1152525 h 726"/>
                <a:gd name="T6" fmla="*/ 2592388 w 1633"/>
                <a:gd name="T7" fmla="*/ 0 h 726"/>
                <a:gd name="T8" fmla="*/ 0 w 1633"/>
                <a:gd name="T9" fmla="*/ 0 h 726"/>
                <a:gd name="T10" fmla="*/ 0 60000 65536"/>
                <a:gd name="T11" fmla="*/ 0 60000 65536"/>
                <a:gd name="T12" fmla="*/ 0 60000 65536"/>
                <a:gd name="T13" fmla="*/ 0 60000 65536"/>
                <a:gd name="T14" fmla="*/ 0 60000 65536"/>
                <a:gd name="T15" fmla="*/ 0 w 1633"/>
                <a:gd name="T16" fmla="*/ 0 h 726"/>
                <a:gd name="T17" fmla="*/ 1633 w 1633"/>
                <a:gd name="T18" fmla="*/ 726 h 726"/>
              </a:gdLst>
              <a:ahLst/>
              <a:cxnLst>
                <a:cxn ang="T10">
                  <a:pos x="T0" y="T1"/>
                </a:cxn>
                <a:cxn ang="T11">
                  <a:pos x="T2" y="T3"/>
                </a:cxn>
                <a:cxn ang="T12">
                  <a:pos x="T4" y="T5"/>
                </a:cxn>
                <a:cxn ang="T13">
                  <a:pos x="T6" y="T7"/>
                </a:cxn>
                <a:cxn ang="T14">
                  <a:pos x="T8" y="T9"/>
                </a:cxn>
              </a:cxnLst>
              <a:rect l="T15" t="T16" r="T17" b="T18"/>
              <a:pathLst>
                <a:path w="1633" h="726">
                  <a:moveTo>
                    <a:pt x="0" y="0"/>
                  </a:moveTo>
                  <a:lnTo>
                    <a:pt x="0" y="726"/>
                  </a:lnTo>
                  <a:lnTo>
                    <a:pt x="1633" y="726"/>
                  </a:lnTo>
                  <a:lnTo>
                    <a:pt x="1633" y="0"/>
                  </a:lnTo>
                  <a:lnTo>
                    <a:pt x="0" y="0"/>
                  </a:lnTo>
                  <a:close/>
                </a:path>
              </a:pathLst>
            </a:custGeom>
            <a:solidFill>
              <a:srgbClr val="99CC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 name="Line 9"/>
            <p:cNvSpPr>
              <a:spLocks noChangeShapeType="1"/>
            </p:cNvSpPr>
            <p:nvPr/>
          </p:nvSpPr>
          <p:spPr bwMode="auto">
            <a:xfrm>
              <a:off x="1908175" y="1916113"/>
              <a:ext cx="0" cy="2881312"/>
            </a:xfrm>
            <a:prstGeom prst="line">
              <a:avLst/>
            </a:prstGeom>
            <a:noFill/>
            <a:ln w="317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0" name="Line 10"/>
            <p:cNvSpPr>
              <a:spLocks noChangeShapeType="1"/>
            </p:cNvSpPr>
            <p:nvPr/>
          </p:nvSpPr>
          <p:spPr bwMode="auto">
            <a:xfrm>
              <a:off x="1905000" y="3716338"/>
              <a:ext cx="6627813" cy="7937"/>
            </a:xfrm>
            <a:prstGeom prst="line">
              <a:avLst/>
            </a:prstGeom>
            <a:noFill/>
            <a:ln w="317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1" name="Text Box 11"/>
            <p:cNvSpPr txBox="1">
              <a:spLocks noChangeArrowheads="1"/>
            </p:cNvSpPr>
            <p:nvPr/>
          </p:nvSpPr>
          <p:spPr bwMode="auto">
            <a:xfrm>
              <a:off x="1547813" y="3524250"/>
              <a:ext cx="501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0</a:t>
              </a:r>
            </a:p>
          </p:txBody>
        </p:sp>
        <p:sp>
          <p:nvSpPr>
            <p:cNvPr id="13" name="Text Box 12"/>
            <p:cNvSpPr txBox="1">
              <a:spLocks noChangeArrowheads="1"/>
            </p:cNvSpPr>
            <p:nvPr/>
          </p:nvSpPr>
          <p:spPr bwMode="auto">
            <a:xfrm>
              <a:off x="6443663" y="3324225"/>
              <a:ext cx="237648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500" b="1" i="0">
                  <a:latin typeface="+mn-lt"/>
                </a:rPr>
                <a:t>spot exchange rate $/£</a:t>
              </a:r>
            </a:p>
          </p:txBody>
        </p:sp>
        <p:sp>
          <p:nvSpPr>
            <p:cNvPr id="14" name="Text Box 13"/>
            <p:cNvSpPr txBox="1">
              <a:spLocks noChangeArrowheads="1"/>
            </p:cNvSpPr>
            <p:nvPr/>
          </p:nvSpPr>
          <p:spPr bwMode="auto">
            <a:xfrm>
              <a:off x="874713" y="1773238"/>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profit $/£</a:t>
              </a:r>
              <a:endParaRPr lang="en-US" sz="1600" i="0">
                <a:latin typeface="+mn-lt"/>
              </a:endParaRPr>
            </a:p>
          </p:txBody>
        </p:sp>
        <p:sp>
          <p:nvSpPr>
            <p:cNvPr id="15" name="Line 14"/>
            <p:cNvSpPr>
              <a:spLocks noChangeShapeType="1"/>
            </p:cNvSpPr>
            <p:nvPr/>
          </p:nvSpPr>
          <p:spPr bwMode="auto">
            <a:xfrm>
              <a:off x="4495800" y="3573463"/>
              <a:ext cx="4763" cy="233362"/>
            </a:xfrm>
            <a:prstGeom prst="line">
              <a:avLst/>
            </a:prstGeom>
            <a:noFill/>
            <a:ln w="190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6" name="Text Box 15"/>
            <p:cNvSpPr txBox="1">
              <a:spLocks noChangeArrowheads="1"/>
            </p:cNvSpPr>
            <p:nvPr/>
          </p:nvSpPr>
          <p:spPr bwMode="auto">
            <a:xfrm>
              <a:off x="4211638" y="3813175"/>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1.65</a:t>
              </a:r>
              <a:endParaRPr lang="en-US" sz="1600" i="0">
                <a:latin typeface="+mn-lt"/>
              </a:endParaRPr>
            </a:p>
          </p:txBody>
        </p:sp>
        <p:sp>
          <p:nvSpPr>
            <p:cNvPr id="17" name="Line 16"/>
            <p:cNvSpPr>
              <a:spLocks noChangeShapeType="1"/>
            </p:cNvSpPr>
            <p:nvPr/>
          </p:nvSpPr>
          <p:spPr bwMode="auto">
            <a:xfrm>
              <a:off x="1908175" y="2565400"/>
              <a:ext cx="2590800" cy="0"/>
            </a:xfrm>
            <a:prstGeom prst="line">
              <a:avLst/>
            </a:prstGeom>
            <a:noFill/>
            <a:ln w="317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8" name="Line 17"/>
            <p:cNvSpPr>
              <a:spLocks noChangeShapeType="1"/>
            </p:cNvSpPr>
            <p:nvPr/>
          </p:nvSpPr>
          <p:spPr bwMode="auto">
            <a:xfrm>
              <a:off x="4500563" y="2565400"/>
              <a:ext cx="2879725" cy="2808288"/>
            </a:xfrm>
            <a:prstGeom prst="line">
              <a:avLst/>
            </a:prstGeom>
            <a:noFill/>
            <a:ln w="3175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cs-CZ"/>
            </a:p>
          </p:txBody>
        </p:sp>
        <p:sp>
          <p:nvSpPr>
            <p:cNvPr id="19" name="Text Box 18"/>
            <p:cNvSpPr txBox="1">
              <a:spLocks noChangeArrowheads="1"/>
            </p:cNvSpPr>
            <p:nvPr/>
          </p:nvSpPr>
          <p:spPr bwMode="auto">
            <a:xfrm>
              <a:off x="5580063" y="3357563"/>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1.6705</a:t>
              </a:r>
            </a:p>
          </p:txBody>
        </p:sp>
        <p:sp>
          <p:nvSpPr>
            <p:cNvPr id="20" name="Text Box 19"/>
            <p:cNvSpPr txBox="1">
              <a:spLocks noChangeArrowheads="1"/>
            </p:cNvSpPr>
            <p:nvPr/>
          </p:nvSpPr>
          <p:spPr bwMode="auto">
            <a:xfrm>
              <a:off x="2195513" y="2947988"/>
              <a:ext cx="2074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Out-of-the-Money</a:t>
              </a:r>
              <a:endParaRPr lang="en-US" sz="1600" i="0">
                <a:latin typeface="+mn-lt"/>
              </a:endParaRPr>
            </a:p>
          </p:txBody>
        </p:sp>
        <p:sp>
          <p:nvSpPr>
            <p:cNvPr id="21" name="Text Box 20"/>
            <p:cNvSpPr txBox="1">
              <a:spLocks noChangeArrowheads="1"/>
            </p:cNvSpPr>
            <p:nvPr/>
          </p:nvSpPr>
          <p:spPr bwMode="auto">
            <a:xfrm>
              <a:off x="1295400" y="2371725"/>
              <a:ext cx="104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0.02</a:t>
              </a:r>
            </a:p>
          </p:txBody>
        </p:sp>
        <p:sp>
          <p:nvSpPr>
            <p:cNvPr id="22" name="Text Box 21"/>
            <p:cNvSpPr txBox="1">
              <a:spLocks noChangeArrowheads="1"/>
            </p:cNvSpPr>
            <p:nvPr/>
          </p:nvSpPr>
          <p:spPr bwMode="auto">
            <a:xfrm>
              <a:off x="6834188" y="4244975"/>
              <a:ext cx="1625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In-the-Money</a:t>
              </a:r>
              <a:endParaRPr lang="en-US" sz="1600" i="0">
                <a:latin typeface="+mn-lt"/>
              </a:endParaRPr>
            </a:p>
          </p:txBody>
        </p:sp>
        <p:sp>
          <p:nvSpPr>
            <p:cNvPr id="23" name="Text Box 22"/>
            <p:cNvSpPr txBox="1">
              <a:spLocks noChangeArrowheads="1"/>
            </p:cNvSpPr>
            <p:nvPr/>
          </p:nvSpPr>
          <p:spPr bwMode="auto">
            <a:xfrm>
              <a:off x="1019175" y="438785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i="1">
                  <a:solidFill>
                    <a:schemeClr val="tx1"/>
                  </a:solidFill>
                  <a:latin typeface="Arial" charset="0"/>
                </a:defRPr>
              </a:lvl1pPr>
              <a:lvl2pPr marL="742950" indent="-285750" eaLnBrk="0" hangingPunct="0">
                <a:defRPr sz="2000" i="1">
                  <a:solidFill>
                    <a:schemeClr val="tx1"/>
                  </a:solidFill>
                  <a:latin typeface="Arial" charset="0"/>
                </a:defRPr>
              </a:lvl2pPr>
              <a:lvl3pPr marL="1143000" indent="-228600" eaLnBrk="0" hangingPunct="0">
                <a:defRPr sz="2000" i="1">
                  <a:solidFill>
                    <a:schemeClr val="tx1"/>
                  </a:solidFill>
                  <a:latin typeface="Arial" charset="0"/>
                </a:defRPr>
              </a:lvl3pPr>
              <a:lvl4pPr marL="1600200" indent="-228600" eaLnBrk="0" hangingPunct="0">
                <a:defRPr sz="2000" i="1">
                  <a:solidFill>
                    <a:schemeClr val="tx1"/>
                  </a:solidFill>
                  <a:latin typeface="Arial" charset="0"/>
                </a:defRPr>
              </a:lvl4pPr>
              <a:lvl5pPr marL="2057400" indent="-228600" eaLnBrk="0" hangingPunct="0">
                <a:defRPr sz="2000" i="1">
                  <a:solidFill>
                    <a:schemeClr val="tx1"/>
                  </a:solidFill>
                  <a:latin typeface="Arial" charset="0"/>
                </a:defRPr>
              </a:lvl5pPr>
              <a:lvl6pPr marL="25146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6pPr>
              <a:lvl7pPr marL="29718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7pPr>
              <a:lvl8pPr marL="34290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8pPr>
              <a:lvl9pPr marL="3886200" indent="-228600" algn="ctr" eaLnBrk="0" fontAlgn="base" hangingPunct="0">
                <a:lnSpc>
                  <a:spcPct val="110000"/>
                </a:lnSpc>
                <a:spcBef>
                  <a:spcPct val="20000"/>
                </a:spcBef>
                <a:spcAft>
                  <a:spcPct val="0"/>
                </a:spcAft>
                <a:buClr>
                  <a:schemeClr val="accent2"/>
                </a:buClr>
                <a:buSzPct val="80000"/>
                <a:buFont typeface="Wingdings" pitchFamily="2" charset="2"/>
                <a:defRPr sz="2000" i="1">
                  <a:solidFill>
                    <a:schemeClr val="tx1"/>
                  </a:solidFill>
                  <a:latin typeface="Arial" charset="0"/>
                </a:defRPr>
              </a:lvl9pPr>
            </a:lstStyle>
            <a:p>
              <a:pPr algn="l" eaLnBrk="1" hangingPunct="1">
                <a:lnSpc>
                  <a:spcPct val="100000"/>
                </a:lnSpc>
                <a:spcBef>
                  <a:spcPct val="50000"/>
                </a:spcBef>
                <a:buClrTx/>
                <a:buSzTx/>
                <a:buFontTx/>
                <a:buNone/>
              </a:pPr>
              <a:r>
                <a:rPr lang="en-US" sz="1600" b="1" i="0">
                  <a:latin typeface="+mn-lt"/>
                </a:rPr>
                <a:t>loss $/£</a:t>
              </a:r>
              <a:endParaRPr lang="en-US" sz="1600" i="0">
                <a:latin typeface="+mn-lt"/>
              </a:endParaRPr>
            </a:p>
          </p:txBody>
        </p:sp>
        <p:sp>
          <p:nvSpPr>
            <p:cNvPr id="24" name="Line 23"/>
            <p:cNvSpPr>
              <a:spLocks noChangeShapeType="1"/>
            </p:cNvSpPr>
            <p:nvPr/>
          </p:nvSpPr>
          <p:spPr bwMode="auto">
            <a:xfrm>
              <a:off x="4500563" y="2565400"/>
              <a:ext cx="0" cy="1152525"/>
            </a:xfrm>
            <a:prstGeom prst="line">
              <a:avLst/>
            </a:prstGeom>
            <a:noFill/>
            <a:ln w="158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cs-CZ"/>
            </a:p>
          </p:txBody>
        </p:sp>
        <p:sp>
          <p:nvSpPr>
            <p:cNvPr id="25" name="Freeform 24"/>
            <p:cNvSpPr>
              <a:spLocks/>
            </p:cNvSpPr>
            <p:nvPr/>
          </p:nvSpPr>
          <p:spPr bwMode="auto">
            <a:xfrm>
              <a:off x="4502150" y="2597150"/>
              <a:ext cx="1155700" cy="1123950"/>
            </a:xfrm>
            <a:custGeom>
              <a:avLst/>
              <a:gdLst>
                <a:gd name="T0" fmla="*/ 0 w 728"/>
                <a:gd name="T1" fmla="*/ 1112838 h 708"/>
                <a:gd name="T2" fmla="*/ 1155700 w 728"/>
                <a:gd name="T3" fmla="*/ 1123950 h 708"/>
                <a:gd name="T4" fmla="*/ 6350 w 728"/>
                <a:gd name="T5" fmla="*/ 0 h 708"/>
                <a:gd name="T6" fmla="*/ 0 w 728"/>
                <a:gd name="T7" fmla="*/ 1112838 h 708"/>
                <a:gd name="T8" fmla="*/ 0 60000 65536"/>
                <a:gd name="T9" fmla="*/ 0 60000 65536"/>
                <a:gd name="T10" fmla="*/ 0 60000 65536"/>
                <a:gd name="T11" fmla="*/ 0 60000 65536"/>
                <a:gd name="T12" fmla="*/ 0 w 728"/>
                <a:gd name="T13" fmla="*/ 0 h 708"/>
                <a:gd name="T14" fmla="*/ 728 w 728"/>
                <a:gd name="T15" fmla="*/ 708 h 708"/>
              </a:gdLst>
              <a:ahLst/>
              <a:cxnLst>
                <a:cxn ang="T8">
                  <a:pos x="T0" y="T1"/>
                </a:cxn>
                <a:cxn ang="T9">
                  <a:pos x="T2" y="T3"/>
                </a:cxn>
                <a:cxn ang="T10">
                  <a:pos x="T4" y="T5"/>
                </a:cxn>
                <a:cxn ang="T11">
                  <a:pos x="T6" y="T7"/>
                </a:cxn>
              </a:cxnLst>
              <a:rect l="T12" t="T13" r="T14" b="T15"/>
              <a:pathLst>
                <a:path w="728" h="708">
                  <a:moveTo>
                    <a:pt x="0" y="701"/>
                  </a:moveTo>
                  <a:lnTo>
                    <a:pt x="728" y="708"/>
                  </a:lnTo>
                  <a:lnTo>
                    <a:pt x="4" y="0"/>
                  </a:lnTo>
                  <a:lnTo>
                    <a:pt x="0" y="701"/>
                  </a:lnTo>
                  <a:close/>
                </a:path>
              </a:pathLst>
            </a:custGeom>
            <a:solidFill>
              <a:srgbClr val="FFCC99">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 name="Rectangle 25"/>
            <p:cNvSpPr>
              <a:spLocks noChangeArrowheads="1"/>
            </p:cNvSpPr>
            <p:nvPr/>
          </p:nvSpPr>
          <p:spPr bwMode="auto">
            <a:xfrm>
              <a:off x="611188" y="5084763"/>
              <a:ext cx="6840537" cy="74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eaLnBrk="0" hangingPunct="0">
                <a:lnSpc>
                  <a:spcPct val="100000"/>
                </a:lnSpc>
                <a:spcBef>
                  <a:spcPct val="50000"/>
                </a:spcBef>
                <a:buClr>
                  <a:schemeClr val="accent1"/>
                </a:buClr>
                <a:buSzPct val="65000"/>
              </a:pPr>
              <a:r>
                <a:rPr lang="en-US" sz="1700" b="1" i="0" dirty="0"/>
                <a:t>If the call is in-the-money, the writer loses spot - exercise price </a:t>
              </a:r>
            </a:p>
            <a:p>
              <a:pPr algn="l" eaLnBrk="0" hangingPunct="0">
                <a:lnSpc>
                  <a:spcPct val="100000"/>
                </a:lnSpc>
                <a:spcBef>
                  <a:spcPct val="50000"/>
                </a:spcBef>
                <a:buClr>
                  <a:schemeClr val="accent1"/>
                </a:buClr>
                <a:buSzPct val="65000"/>
              </a:pPr>
              <a:r>
                <a:rPr lang="en-US" sz="1700" b="1" i="0" dirty="0"/>
                <a:t>If the call is out-of-the-money, the writer keeps the option premium</a:t>
              </a:r>
            </a:p>
          </p:txBody>
        </p:sp>
      </p:grpSp>
      <p:sp>
        <p:nvSpPr>
          <p:cNvPr id="27" name="Zástupný symbol pro obsah 2">
            <a:extLst>
              <a:ext uri="{FF2B5EF4-FFF2-40B4-BE49-F238E27FC236}">
                <a16:creationId xmlns:a16="http://schemas.microsoft.com/office/drawing/2014/main" id="{2AA4579A-6055-43BB-9AAA-75B968DA161E}"/>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680044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7560840" cy="1728192"/>
          </a:xfrm>
          <a:prstGeom prst="rect">
            <a:avLst/>
          </a:prstGeom>
        </p:spPr>
        <p:txBody>
          <a:bodyPr>
            <a:noAutofit/>
          </a:bodyPr>
          <a:lstStyle/>
          <a:p>
            <a:r>
              <a:rPr lang="cs-CZ" sz="1800" dirty="0">
                <a:solidFill>
                  <a:srgbClr val="307871"/>
                </a:solidFill>
                <a:latin typeface="Times New Roman" panose="02020603050405020304" pitchFamily="18" charset="0"/>
                <a:cs typeface="Times New Roman" panose="02020603050405020304" pitchFamily="18" charset="0"/>
              </a:rPr>
              <a:t>Předpoklad: spot kurz v dubnu (F) = 1,69 USD/GBP</a:t>
            </a:r>
          </a:p>
          <a:p>
            <a:r>
              <a:rPr lang="cs-CZ" sz="1800" dirty="0" err="1">
                <a:solidFill>
                  <a:srgbClr val="307871"/>
                </a:solidFill>
                <a:latin typeface="Times New Roman" panose="02020603050405020304" pitchFamily="18" charset="0"/>
                <a:cs typeface="Times New Roman" panose="02020603050405020304" pitchFamily="18" charset="0"/>
              </a:rPr>
              <a:t>Exercise</a:t>
            </a:r>
            <a:r>
              <a:rPr lang="cs-CZ" sz="1800" dirty="0">
                <a:solidFill>
                  <a:srgbClr val="307871"/>
                </a:solidFill>
                <a:latin typeface="Times New Roman" panose="02020603050405020304" pitchFamily="18" charset="0"/>
                <a:cs typeface="Times New Roman" panose="02020603050405020304" pitchFamily="18" charset="0"/>
              </a:rPr>
              <a:t> &lt; F: 1,65 – 1,69 = -0,04 USD</a:t>
            </a:r>
          </a:p>
          <a:p>
            <a:endParaRPr lang="cs-CZ" sz="1800" dirty="0">
              <a:solidFill>
                <a:srgbClr val="307871"/>
              </a:solidFill>
              <a:latin typeface="Times New Roman" panose="02020603050405020304" pitchFamily="18" charset="0"/>
              <a:cs typeface="Times New Roman" panose="02020603050405020304" pitchFamily="18" charset="0"/>
            </a:endParaRPr>
          </a:p>
          <a:p>
            <a:r>
              <a:rPr lang="cs-CZ" sz="1800" dirty="0">
                <a:solidFill>
                  <a:srgbClr val="307871"/>
                </a:solidFill>
                <a:latin typeface="Times New Roman" panose="02020603050405020304" pitchFamily="18" charset="0"/>
                <a:cs typeface="Times New Roman" panose="02020603050405020304" pitchFamily="18" charset="0"/>
              </a:rPr>
              <a:t>Hodnota kontraktu: -0,04 * 62.500 = -2.500 USD</a:t>
            </a:r>
          </a:p>
          <a:p>
            <a:r>
              <a:rPr lang="cs-CZ" sz="1800" dirty="0">
                <a:solidFill>
                  <a:srgbClr val="307871"/>
                </a:solidFill>
                <a:latin typeface="Times New Roman" panose="02020603050405020304" pitchFamily="18" charset="0"/>
                <a:cs typeface="Times New Roman" panose="02020603050405020304" pitchFamily="18" charset="0"/>
              </a:rPr>
              <a:t>Opční prémie:	                                   1.250 USD</a:t>
            </a:r>
          </a:p>
          <a:p>
            <a:r>
              <a:rPr lang="cs-CZ" sz="1800" dirty="0">
                <a:solidFill>
                  <a:srgbClr val="307871"/>
                </a:solidFill>
                <a:latin typeface="Times New Roman" panose="02020603050405020304" pitchFamily="18" charset="0"/>
                <a:cs typeface="Times New Roman" panose="02020603050405020304" pitchFamily="18" charset="0"/>
              </a:rPr>
              <a:t>Ztráta:			  -1.250 USD</a:t>
            </a:r>
          </a:p>
        </p:txBody>
      </p:sp>
      <p:sp>
        <p:nvSpPr>
          <p:cNvPr id="6" name="Nadpis 5"/>
          <p:cNvSpPr>
            <a:spLocks noGrp="1"/>
          </p:cNvSpPr>
          <p:nvPr>
            <p:ph type="title"/>
          </p:nvPr>
        </p:nvSpPr>
        <p:spPr>
          <a:xfrm>
            <a:off x="179511" y="195486"/>
            <a:ext cx="7590555" cy="507703"/>
          </a:xfrm>
        </p:spPr>
        <p:txBody>
          <a:bodyPr/>
          <a:lstStyle/>
          <a:p>
            <a:r>
              <a:rPr lang="cs-CZ" b="1" dirty="0">
                <a:solidFill>
                  <a:srgbClr val="307871"/>
                </a:solidFill>
              </a:rPr>
              <a:t>Výpočet ztráty z krátké pozice v kupní opci	</a:t>
            </a:r>
            <a:endParaRPr lang="en-US" b="1" dirty="0">
              <a:solidFill>
                <a:srgbClr val="307871"/>
              </a:solidFill>
            </a:endParaRPr>
          </a:p>
        </p:txBody>
      </p:sp>
      <p:sp>
        <p:nvSpPr>
          <p:cNvPr id="5" name="Zástupný symbol pro obsah 2">
            <a:extLst>
              <a:ext uri="{FF2B5EF4-FFF2-40B4-BE49-F238E27FC236}">
                <a16:creationId xmlns:a16="http://schemas.microsoft.com/office/drawing/2014/main" id="{B03F9BBB-DA9B-4A55-B339-429EC083A944}"/>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1930499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Kurzové zajištění výdajů na peněžním trhu zahrnuje přijetí pozice na peněžním trhu za účelem krytí budoucího závazku. </a:t>
            </a:r>
          </a:p>
          <a:p>
            <a:pPr lvl="1"/>
            <a:r>
              <a:rPr lang="cs-CZ" sz="1600" dirty="0"/>
              <a:t>Pokud má firma nadměrnou hotovost, může vytvořit zjednodušený zajišťovací mechanismus na peněžním trhu. Nicméně, mnoho MNC raději zajišťuje své závazky bez použití jejich hotovostních zůstatků. Na tuto situaci lze také použít </a:t>
            </a:r>
            <a:r>
              <a:rPr lang="cs-CZ" sz="1600" dirty="0" err="1"/>
              <a:t>hedging</a:t>
            </a:r>
            <a:r>
              <a:rPr lang="cs-CZ" sz="1600" dirty="0"/>
              <a:t> peněžního trhu, ale vyžaduje to dvě pozice: (1) půjčení prostředků v domácí měně a (2) krátkodobá investice do cizí měny.</a:t>
            </a:r>
          </a:p>
          <a:p>
            <a:endParaRPr lang="cs-CZ" sz="2000" dirty="0"/>
          </a:p>
          <a:p>
            <a:r>
              <a:rPr lang="cs-CZ" sz="2000" dirty="0"/>
              <a:t>V případě příjmů je možné půjčit si v měně, která bude přijata a následně příjem použít k vyplacení úvěru. </a:t>
            </a:r>
          </a:p>
          <a:p>
            <a:pPr lvl="1"/>
            <a:r>
              <a:rPr lang="cs-CZ" sz="1600" dirty="0"/>
              <a:t>Pokud MNC nepotřebuje finanční prostředky na podporu stávajících ekonomických operací, může převést prostředky z úvěru na domácí měnu a investovat je na domácím peněžním trhu.</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Služby peněžního trhu</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621879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2861B1-8E53-4DE6-8939-A02B6957289E}"/>
              </a:ext>
            </a:extLst>
          </p:cNvPr>
          <p:cNvSpPr>
            <a:spLocks noGrp="1"/>
          </p:cNvSpPr>
          <p:nvPr>
            <p:ph type="title"/>
          </p:nvPr>
        </p:nvSpPr>
        <p:spPr/>
        <p:txBody>
          <a:bodyPr/>
          <a:lstStyle/>
          <a:p>
            <a:r>
              <a:rPr lang="cs-CZ" b="1" dirty="0"/>
              <a:t>Kurzové riziko dle sektorů</a:t>
            </a:r>
          </a:p>
        </p:txBody>
      </p:sp>
      <p:pic>
        <p:nvPicPr>
          <p:cNvPr id="3" name="Picture 2" descr="https://assets.weforum.org/wp-content/uploads/2015/10/151006-foreign-exchange-exposure-IMF.jpg">
            <a:extLst>
              <a:ext uri="{FF2B5EF4-FFF2-40B4-BE49-F238E27FC236}">
                <a16:creationId xmlns:a16="http://schemas.microsoft.com/office/drawing/2014/main" id="{E7140217-6743-40C6-8B17-16212E45E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771549"/>
            <a:ext cx="5163353" cy="3920329"/>
          </a:xfrm>
          <a:prstGeom prst="rect">
            <a:avLst/>
          </a:prstGeom>
          <a:noFill/>
          <a:extLst>
            <a:ext uri="{909E8E84-426E-40DD-AFC4-6F175D3DCCD1}">
              <a14:hiddenFill xmlns:a14="http://schemas.microsoft.com/office/drawing/2010/main">
                <a:solidFill>
                  <a:srgbClr val="FFFFFF"/>
                </a:solidFill>
              </a14:hiddenFill>
            </a:ext>
          </a:extLst>
        </p:spPr>
      </p:pic>
      <p:sp>
        <p:nvSpPr>
          <p:cNvPr id="4" name="Zástupný symbol pro obsah 2">
            <a:extLst>
              <a:ext uri="{FF2B5EF4-FFF2-40B4-BE49-F238E27FC236}">
                <a16:creationId xmlns:a16="http://schemas.microsoft.com/office/drawing/2014/main" id="{9030D056-3DBB-4199-BD6C-BC0320A39B42}"/>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324643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79295"/>
            <a:ext cx="8856984" cy="3672408"/>
          </a:xfrm>
          <a:prstGeom prst="rect">
            <a:avLst/>
          </a:prstGeom>
        </p:spPr>
        <p:txBody>
          <a:bodyPr>
            <a:noAutofit/>
          </a:bodyPr>
          <a:lstStyle/>
          <a:p>
            <a:pPr marL="0" indent="0">
              <a:buNone/>
            </a:pPr>
            <a:r>
              <a:rPr lang="cs-CZ" sz="1800" dirty="0"/>
              <a:t>Americká MNC potřebuje za jeden rok 100 000 eur. Kdyby přeměnila dolary na eura, mohla by dnes eura uložit do  banky v eurozóně s úrokovou sazbou 3 % </a:t>
            </a:r>
            <a:r>
              <a:rPr lang="cs-CZ" sz="1800" dirty="0" err="1"/>
              <a:t>p.a</a:t>
            </a:r>
            <a:r>
              <a:rPr lang="cs-CZ" sz="1800" dirty="0"/>
              <a:t>. Dnešní spotový devizový kurz je 1,10 USD/EUR (1,10 USD = 1 EUR). Na jaké úrovni si může MNC zajistit náklady na nákup EUR, když momentálně potřebnou částkou nedisponuje, ale může si půjčit na domácím trhu s úrokovou sazbou 5 % </a:t>
            </a:r>
            <a:r>
              <a:rPr lang="cs-CZ" sz="1800" dirty="0" err="1"/>
              <a:t>p.a</a:t>
            </a:r>
            <a:r>
              <a:rPr lang="cs-CZ" sz="1800" dirty="0"/>
              <a:t>.?</a:t>
            </a:r>
          </a:p>
          <a:p>
            <a:pPr marL="0" indent="0">
              <a:buNone/>
            </a:pPr>
            <a:r>
              <a:rPr lang="cs-CZ" sz="1800" dirty="0"/>
              <a:t> </a:t>
            </a:r>
          </a:p>
          <a:p>
            <a:pPr marL="0" indent="0">
              <a:buNone/>
            </a:pPr>
            <a:r>
              <a:rPr lang="cs-CZ" sz="1800" dirty="0"/>
              <a:t>Depozitum k zaplacení výdajů: 	100 000 EUR/(1+0,03)=</a:t>
            </a:r>
            <a:r>
              <a:rPr lang="cs-CZ" sz="1800" b="1" dirty="0"/>
              <a:t>97 087,40 EUR</a:t>
            </a:r>
            <a:endParaRPr lang="cs-CZ" sz="1800" dirty="0"/>
          </a:p>
          <a:p>
            <a:pPr marL="0" indent="0">
              <a:buNone/>
            </a:pPr>
            <a:r>
              <a:rPr lang="cs-CZ" sz="1800" dirty="0"/>
              <a:t>Půjčka v domácí měně: </a:t>
            </a:r>
          </a:p>
          <a:p>
            <a:pPr marL="0" lvl="0" indent="0">
              <a:buNone/>
            </a:pPr>
            <a:r>
              <a:rPr lang="cs-CZ" sz="1800" dirty="0"/>
              <a:t>		Výše půjčky: 97 087, 40 EUR*1,10USD/EUR=</a:t>
            </a:r>
            <a:r>
              <a:rPr lang="cs-CZ" sz="1800" b="1" dirty="0"/>
              <a:t>106 796,14 USD</a:t>
            </a:r>
            <a:endParaRPr lang="cs-CZ" sz="1800" dirty="0"/>
          </a:p>
          <a:p>
            <a:pPr marL="0" lvl="0" indent="0">
              <a:buNone/>
            </a:pPr>
            <a:r>
              <a:rPr lang="cs-CZ" sz="1800" dirty="0"/>
              <a:t>		Výše vrácení půjčky: 106 796,14 USD*(1+0,05)=</a:t>
            </a:r>
            <a:r>
              <a:rPr lang="cs-CZ" sz="1800" b="1" dirty="0"/>
              <a:t>112 135,95 USD</a:t>
            </a:r>
            <a:endParaRPr lang="cs-CZ" sz="1800" dirty="0"/>
          </a:p>
          <a:p>
            <a:pPr marL="0" indent="0">
              <a:buNone/>
            </a:pPr>
            <a:r>
              <a:rPr lang="cs-CZ" sz="1800" dirty="0">
                <a:solidFill>
                  <a:srgbClr val="FF0000"/>
                </a:solidFill>
              </a:rPr>
              <a:t>Za předpokladu, že si MNC musí nejdříve půjčit USD na domácím trhu a pak je uložit na trhu v eurozóně, její zajištěné náklady na nákup 100 000 EUR za rok jsou 112 135,95 USD.</a:t>
            </a:r>
          </a:p>
        </p:txBody>
      </p:sp>
      <p:sp>
        <p:nvSpPr>
          <p:cNvPr id="6" name="Nadpis 5"/>
          <p:cNvSpPr>
            <a:spLocks noGrp="1"/>
          </p:cNvSpPr>
          <p:nvPr>
            <p:ph type="title"/>
          </p:nvPr>
        </p:nvSpPr>
        <p:spPr>
          <a:xfrm>
            <a:off x="179512" y="195486"/>
            <a:ext cx="7416824" cy="507703"/>
          </a:xfrm>
        </p:spPr>
        <p:txBody>
          <a:bodyPr/>
          <a:lstStyle/>
          <a:p>
            <a:r>
              <a:rPr lang="cs-CZ" b="1" dirty="0"/>
              <a:t>Řešená úloha – peněžní trh</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1991680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Pokud cizí měnu nelze efektivně zajistit (např. z důvodu neexistence měnových derivátů v této měně), pak je možné použít strategii křížového zajištění. </a:t>
            </a:r>
          </a:p>
          <a:p>
            <a:pPr>
              <a:buClr>
                <a:srgbClr val="307871"/>
              </a:buClr>
            </a:pPr>
            <a:r>
              <a:rPr lang="cs-CZ" sz="2000" dirty="0"/>
              <a:t>Tento typ zajištění je někdy označován jako </a:t>
            </a:r>
            <a:r>
              <a:rPr lang="cs-CZ" sz="2000" dirty="0" err="1"/>
              <a:t>proxy</a:t>
            </a:r>
            <a:r>
              <a:rPr lang="cs-CZ" sz="2000" dirty="0"/>
              <a:t> zajištění, protože zajišťovaná pozice je v měně, která slouží jako zastupitelská měna. </a:t>
            </a:r>
          </a:p>
          <a:p>
            <a:pPr>
              <a:buClr>
                <a:srgbClr val="307871"/>
              </a:buClr>
            </a:pPr>
            <a:endParaRPr lang="cs-CZ" sz="2000" dirty="0"/>
          </a:p>
          <a:p>
            <a:pPr>
              <a:buClr>
                <a:srgbClr val="307871"/>
              </a:buClr>
            </a:pPr>
            <a:r>
              <a:rPr lang="cs-CZ" sz="2000" dirty="0"/>
              <a:t>Účinnost této strategie závisí na tom, do jaké míry cizí měna a zastupitelská měna pozitivně korelují. </a:t>
            </a:r>
          </a:p>
          <a:p>
            <a:pPr lvl="1">
              <a:buClr>
                <a:srgbClr val="307871"/>
              </a:buClr>
            </a:pPr>
            <a:r>
              <a:rPr lang="cs-CZ" sz="1600" dirty="0"/>
              <a:t>Čím silnější bude kladná korelace, tím efektivnější bude strategie křížového zajišťování.</a:t>
            </a:r>
          </a:p>
        </p:txBody>
      </p:sp>
      <p:sp>
        <p:nvSpPr>
          <p:cNvPr id="6" name="Nadpis 5"/>
          <p:cNvSpPr>
            <a:spLocks noGrp="1"/>
          </p:cNvSpPr>
          <p:nvPr>
            <p:ph type="title"/>
          </p:nvPr>
        </p:nvSpPr>
        <p:spPr>
          <a:xfrm>
            <a:off x="179512" y="195486"/>
            <a:ext cx="7416824" cy="507703"/>
          </a:xfrm>
        </p:spPr>
        <p:txBody>
          <a:bodyPr/>
          <a:lstStyle/>
          <a:p>
            <a:r>
              <a:rPr lang="cs-CZ" b="1" dirty="0"/>
              <a:t>Křížové zajištění</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1876632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lgn="ctr">
              <a:buClr>
                <a:srgbClr val="307871"/>
              </a:buClr>
              <a:buNone/>
            </a:pPr>
            <a:r>
              <a:rPr lang="cs-CZ" altLang="cs-CZ" sz="2400" dirty="0"/>
              <a:t>Děkuji za pozornost </a:t>
            </a:r>
            <a:r>
              <a:rPr lang="cs-CZ" altLang="cs-CZ" sz="2400" dirty="0">
                <a:sym typeface="Wingdings" panose="05000000000000000000" pitchFamily="2" charset="2"/>
              </a:rPr>
              <a:t></a:t>
            </a:r>
            <a:endParaRPr lang="cs-CZ" altLang="cs-CZ" sz="2400" dirty="0"/>
          </a:p>
          <a:p>
            <a:pPr marL="0" indent="0">
              <a:buClr>
                <a:srgbClr val="307871"/>
              </a:buClr>
              <a:buNone/>
            </a:pPr>
            <a:endParaRPr lang="cs-CZ" sz="1400" dirty="0"/>
          </a:p>
        </p:txBody>
      </p:sp>
      <p:sp>
        <p:nvSpPr>
          <p:cNvPr id="6" name="Nadpis 5"/>
          <p:cNvSpPr>
            <a:spLocks noGrp="1"/>
          </p:cNvSpPr>
          <p:nvPr>
            <p:ph type="title"/>
          </p:nvPr>
        </p:nvSpPr>
        <p:spPr>
          <a:xfrm>
            <a:off x="179512" y="195486"/>
            <a:ext cx="5904656" cy="507703"/>
          </a:xfrm>
        </p:spPr>
        <p:txBody>
          <a:bodyPr/>
          <a:lstStyle/>
          <a:p>
            <a:endParaRPr lang="en-US"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856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20B98D-9E22-415E-91F5-B43352161DC0}"/>
              </a:ext>
            </a:extLst>
          </p:cNvPr>
          <p:cNvSpPr>
            <a:spLocks noGrp="1"/>
          </p:cNvSpPr>
          <p:nvPr>
            <p:ph type="title"/>
          </p:nvPr>
        </p:nvSpPr>
        <p:spPr/>
        <p:txBody>
          <a:bodyPr/>
          <a:lstStyle/>
          <a:p>
            <a:r>
              <a:rPr lang="cs-CZ" b="1" dirty="0"/>
              <a:t>Kurzové riziko dle regionů</a:t>
            </a:r>
          </a:p>
        </p:txBody>
      </p:sp>
      <p:pic>
        <p:nvPicPr>
          <p:cNvPr id="3" name="Picture 2" descr="Slide2">
            <a:extLst>
              <a:ext uri="{FF2B5EF4-FFF2-40B4-BE49-F238E27FC236}">
                <a16:creationId xmlns:a16="http://schemas.microsoft.com/office/drawing/2014/main" id="{FD9056F8-092E-4316-B270-8A03609F03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5046" y="915566"/>
            <a:ext cx="6384802" cy="3591451"/>
          </a:xfrm>
          <a:prstGeom prst="rect">
            <a:avLst/>
          </a:prstGeom>
          <a:noFill/>
          <a:extLst>
            <a:ext uri="{909E8E84-426E-40DD-AFC4-6F175D3DCCD1}">
              <a14:hiddenFill xmlns:a14="http://schemas.microsoft.com/office/drawing/2010/main">
                <a:solidFill>
                  <a:srgbClr val="FFFFFF"/>
                </a:solidFill>
              </a14:hiddenFill>
            </a:ext>
          </a:extLst>
        </p:spPr>
      </p:pic>
      <p:sp>
        <p:nvSpPr>
          <p:cNvPr id="4" name="Zástupný symbol pro obsah 2">
            <a:extLst>
              <a:ext uri="{FF2B5EF4-FFF2-40B4-BE49-F238E27FC236}">
                <a16:creationId xmlns:a16="http://schemas.microsoft.com/office/drawing/2014/main" id="{4F41E824-0D4E-459D-A9FA-4F0320BBFE89}"/>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2613685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9B9EF-0D22-4D57-B490-F0390271874F}"/>
              </a:ext>
            </a:extLst>
          </p:cNvPr>
          <p:cNvSpPr>
            <a:spLocks noGrp="1"/>
          </p:cNvSpPr>
          <p:nvPr>
            <p:ph type="title"/>
          </p:nvPr>
        </p:nvSpPr>
        <p:spPr>
          <a:xfrm>
            <a:off x="251520" y="195486"/>
            <a:ext cx="5544616" cy="507703"/>
          </a:xfrm>
        </p:spPr>
        <p:txBody>
          <a:bodyPr/>
          <a:lstStyle/>
          <a:p>
            <a:r>
              <a:rPr lang="cs-CZ" b="1" dirty="0"/>
              <a:t>Přístupy k řízení devizového rizika</a:t>
            </a:r>
          </a:p>
        </p:txBody>
      </p:sp>
      <p:graphicFrame>
        <p:nvGraphicFramePr>
          <p:cNvPr id="3" name="Tabulka 2">
            <a:extLst>
              <a:ext uri="{FF2B5EF4-FFF2-40B4-BE49-F238E27FC236}">
                <a16:creationId xmlns:a16="http://schemas.microsoft.com/office/drawing/2014/main" id="{135D536E-FA72-44EF-BB37-12424C3D62B7}"/>
              </a:ext>
            </a:extLst>
          </p:cNvPr>
          <p:cNvGraphicFramePr>
            <a:graphicFrameLocks noGrp="1"/>
          </p:cNvGraphicFramePr>
          <p:nvPr>
            <p:extLst>
              <p:ext uri="{D42A27DB-BD31-4B8C-83A1-F6EECF244321}">
                <p14:modId xmlns:p14="http://schemas.microsoft.com/office/powerpoint/2010/main" val="1758096400"/>
              </p:ext>
            </p:extLst>
          </p:nvPr>
        </p:nvGraphicFramePr>
        <p:xfrm>
          <a:off x="251519" y="1280106"/>
          <a:ext cx="8604957" cy="2227748"/>
        </p:xfrm>
        <a:graphic>
          <a:graphicData uri="http://schemas.openxmlformats.org/drawingml/2006/table">
            <a:tbl>
              <a:tblPr firstRow="1" bandRow="1">
                <a:tableStyleId>{073A0DAA-6AF3-43AB-8588-CEC1D06C72B9}</a:tableStyleId>
              </a:tblPr>
              <a:tblGrid>
                <a:gridCol w="2868319">
                  <a:extLst>
                    <a:ext uri="{9D8B030D-6E8A-4147-A177-3AD203B41FA5}">
                      <a16:colId xmlns:a16="http://schemas.microsoft.com/office/drawing/2014/main" val="1591511713"/>
                    </a:ext>
                  </a:extLst>
                </a:gridCol>
                <a:gridCol w="2868319">
                  <a:extLst>
                    <a:ext uri="{9D8B030D-6E8A-4147-A177-3AD203B41FA5}">
                      <a16:colId xmlns:a16="http://schemas.microsoft.com/office/drawing/2014/main" val="3786368577"/>
                    </a:ext>
                  </a:extLst>
                </a:gridCol>
                <a:gridCol w="2868319">
                  <a:extLst>
                    <a:ext uri="{9D8B030D-6E8A-4147-A177-3AD203B41FA5}">
                      <a16:colId xmlns:a16="http://schemas.microsoft.com/office/drawing/2014/main" val="203484871"/>
                    </a:ext>
                  </a:extLst>
                </a:gridCol>
              </a:tblGrid>
              <a:tr h="864096">
                <a:tc>
                  <a:txBody>
                    <a:bodyPr/>
                    <a:lstStyle/>
                    <a:p>
                      <a:endParaRPr lang="cs-CZ" dirty="0"/>
                    </a:p>
                  </a:txBody>
                  <a:tcPr/>
                </a:tc>
                <a:tc>
                  <a:txBody>
                    <a:bodyPr/>
                    <a:lstStyle/>
                    <a:p>
                      <a:pPr algn="ctr"/>
                      <a:r>
                        <a:rPr lang="cs-CZ" dirty="0"/>
                        <a:t>Nízká pravděpodobnost naplnění rizika</a:t>
                      </a:r>
                    </a:p>
                  </a:txBody>
                  <a:tcPr/>
                </a:tc>
                <a:tc>
                  <a:txBody>
                    <a:bodyPr/>
                    <a:lstStyle/>
                    <a:p>
                      <a:pPr algn="ctr"/>
                      <a:r>
                        <a:rPr lang="cs-CZ" dirty="0"/>
                        <a:t>Vysoká pravděpodobnost naplnění rizika</a:t>
                      </a:r>
                    </a:p>
                  </a:txBody>
                  <a:tcPr/>
                </a:tc>
                <a:extLst>
                  <a:ext uri="{0D108BD9-81ED-4DB2-BD59-A6C34878D82A}">
                    <a16:rowId xmlns:a16="http://schemas.microsoft.com/office/drawing/2014/main" val="1921316599"/>
                  </a:ext>
                </a:extLst>
              </a:tr>
              <a:tr h="648072">
                <a:tc>
                  <a:txBody>
                    <a:bodyPr/>
                    <a:lstStyle/>
                    <a:p>
                      <a:r>
                        <a:rPr lang="cs-CZ" dirty="0"/>
                        <a:t>Nízká tvrdost dopadu rizika</a:t>
                      </a:r>
                    </a:p>
                  </a:txBody>
                  <a:tcPr/>
                </a:tc>
                <a:tc>
                  <a:txBody>
                    <a:bodyPr/>
                    <a:lstStyle/>
                    <a:p>
                      <a:r>
                        <a:rPr lang="cs-CZ" dirty="0"/>
                        <a:t>Tvorba rezerv</a:t>
                      </a:r>
                    </a:p>
                  </a:txBody>
                  <a:tcPr/>
                </a:tc>
                <a:tc>
                  <a:txBody>
                    <a:bodyPr/>
                    <a:lstStyle/>
                    <a:p>
                      <a:r>
                        <a:rPr lang="cs-CZ" dirty="0"/>
                        <a:t>Zajištění (</a:t>
                      </a:r>
                      <a:r>
                        <a:rPr lang="cs-CZ" dirty="0" err="1"/>
                        <a:t>hedging</a:t>
                      </a:r>
                      <a:r>
                        <a:rPr lang="cs-CZ" dirty="0"/>
                        <a:t>)</a:t>
                      </a:r>
                    </a:p>
                  </a:txBody>
                  <a:tcPr/>
                </a:tc>
                <a:extLst>
                  <a:ext uri="{0D108BD9-81ED-4DB2-BD59-A6C34878D82A}">
                    <a16:rowId xmlns:a16="http://schemas.microsoft.com/office/drawing/2014/main" val="2632203021"/>
                  </a:ext>
                </a:extLst>
              </a:tr>
              <a:tr h="715580">
                <a:tc>
                  <a:txBody>
                    <a:bodyPr/>
                    <a:lstStyle/>
                    <a:p>
                      <a:r>
                        <a:rPr lang="cs-CZ" dirty="0"/>
                        <a:t>Vysoká tvrdost dopadu rizika</a:t>
                      </a:r>
                    </a:p>
                  </a:txBody>
                  <a:tcPr/>
                </a:tc>
                <a:tc>
                  <a:txBody>
                    <a:bodyPr/>
                    <a:lstStyle/>
                    <a:p>
                      <a:r>
                        <a:rPr lang="cs-CZ" dirty="0"/>
                        <a:t>Tržní pojištění nebo sdílení rizika</a:t>
                      </a:r>
                    </a:p>
                  </a:txBody>
                  <a:tcPr/>
                </a:tc>
                <a:tc>
                  <a:txBody>
                    <a:bodyPr/>
                    <a:lstStyle/>
                    <a:p>
                      <a:r>
                        <a:rPr lang="cs-CZ" dirty="0"/>
                        <a:t>Vyhnutí se riziku</a:t>
                      </a:r>
                    </a:p>
                  </a:txBody>
                  <a:tcPr/>
                </a:tc>
                <a:extLst>
                  <a:ext uri="{0D108BD9-81ED-4DB2-BD59-A6C34878D82A}">
                    <a16:rowId xmlns:a16="http://schemas.microsoft.com/office/drawing/2014/main" val="2203362741"/>
                  </a:ext>
                </a:extLst>
              </a:tr>
            </a:tbl>
          </a:graphicData>
        </a:graphic>
      </p:graphicFrame>
      <p:sp>
        <p:nvSpPr>
          <p:cNvPr id="4" name="Zástupný symbol pro obsah 2">
            <a:extLst>
              <a:ext uri="{FF2B5EF4-FFF2-40B4-BE49-F238E27FC236}">
                <a16:creationId xmlns:a16="http://schemas.microsoft.com/office/drawing/2014/main" id="{6E5D00A4-E86F-4029-8483-BFCAB0A6FE51}"/>
              </a:ext>
            </a:extLst>
          </p:cNvPr>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36688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200" dirty="0"/>
          </a:p>
          <a:p>
            <a:r>
              <a:rPr lang="cs-CZ" sz="2200" dirty="0" err="1"/>
              <a:t>leading</a:t>
            </a:r>
            <a:r>
              <a:rPr lang="cs-CZ" sz="2200" dirty="0"/>
              <a:t> </a:t>
            </a:r>
          </a:p>
          <a:p>
            <a:r>
              <a:rPr lang="cs-CZ" sz="2200" dirty="0" err="1"/>
              <a:t>lagging</a:t>
            </a:r>
            <a:endParaRPr lang="cs-CZ" sz="2200" dirty="0"/>
          </a:p>
          <a:p>
            <a:r>
              <a:rPr lang="cs-CZ" sz="2200" dirty="0" err="1"/>
              <a:t>netting</a:t>
            </a:r>
            <a:endParaRPr lang="cs-CZ" sz="2200" dirty="0"/>
          </a:p>
          <a:p>
            <a:r>
              <a:rPr lang="cs-CZ" sz="2200" dirty="0" err="1"/>
              <a:t>matching</a:t>
            </a:r>
            <a:endParaRPr lang="cs-CZ" sz="2200" dirty="0"/>
          </a:p>
          <a:p>
            <a:r>
              <a:rPr lang="cs-CZ" sz="2200" dirty="0"/>
              <a:t>diverzifikace měn</a:t>
            </a:r>
          </a:p>
          <a:p>
            <a:r>
              <a:rPr lang="cs-CZ" sz="2200" dirty="0"/>
              <a:t>naturální </a:t>
            </a:r>
            <a:r>
              <a:rPr lang="cs-CZ" sz="2200" dirty="0" err="1"/>
              <a:t>hedging</a:t>
            </a:r>
            <a:endParaRPr lang="cs-CZ" sz="2200" dirty="0"/>
          </a:p>
          <a:p>
            <a:r>
              <a:rPr lang="cs-CZ" sz="2200" dirty="0"/>
              <a:t>volba fakturační měny</a:t>
            </a:r>
          </a:p>
          <a:p>
            <a:r>
              <a:rPr lang="cs-CZ" sz="2200" dirty="0"/>
              <a:t>cenová politika</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Interní metody zajišťování kurzového rizika</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76755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err="1"/>
              <a:t>Leading</a:t>
            </a:r>
            <a:r>
              <a:rPr lang="cs-CZ" sz="2000" dirty="0"/>
              <a:t> a </a:t>
            </a:r>
            <a:r>
              <a:rPr lang="cs-CZ" sz="2000" dirty="0" err="1"/>
              <a:t>lagging</a:t>
            </a:r>
            <a:r>
              <a:rPr lang="cs-CZ" sz="2000" dirty="0"/>
              <a:t> jsou založeny na načasování žádosti o platbu nebo vyplacení tak, aby odrážely očekávání ohledně budoucích kurzových pohybů. </a:t>
            </a:r>
          </a:p>
          <a:p>
            <a:pPr lvl="1">
              <a:buClr>
                <a:srgbClr val="307871"/>
              </a:buClr>
            </a:pPr>
            <a:r>
              <a:rPr lang="cs-CZ" sz="1600" dirty="0"/>
              <a:t>Strategie </a:t>
            </a:r>
            <a:r>
              <a:rPr lang="cs-CZ" sz="1600" dirty="0" err="1"/>
              <a:t>leading</a:t>
            </a:r>
            <a:r>
              <a:rPr lang="cs-CZ" sz="1600" dirty="0"/>
              <a:t> spočívá v urychlování plateb a inkas v cizí měně. </a:t>
            </a:r>
          </a:p>
          <a:p>
            <a:pPr lvl="1">
              <a:buClr>
                <a:srgbClr val="307871"/>
              </a:buClr>
            </a:pPr>
            <a:r>
              <a:rPr lang="cs-CZ" sz="1600" dirty="0"/>
              <a:t>Strategie </a:t>
            </a:r>
            <a:r>
              <a:rPr lang="cs-CZ" sz="1600" dirty="0" err="1"/>
              <a:t>lagging</a:t>
            </a:r>
            <a:r>
              <a:rPr lang="cs-CZ" sz="1600" dirty="0"/>
              <a:t> spočívá v oddalování plateb a inkas v závislosti na očekáváních ohledně budoucího vývoje kurzu. </a:t>
            </a:r>
          </a:p>
          <a:p>
            <a:pPr>
              <a:buClr>
                <a:srgbClr val="307871"/>
              </a:buClr>
            </a:pPr>
            <a:endParaRPr lang="cs-CZ" sz="2000" dirty="0"/>
          </a:p>
          <a:p>
            <a:pPr>
              <a:buClr>
                <a:srgbClr val="307871"/>
              </a:buClr>
            </a:pPr>
            <a:r>
              <a:rPr lang="cs-CZ" sz="2000" dirty="0"/>
              <a:t>MNC by ve snaze minimalizovat výdajů měla urychlovat úhradu závazků v cizích měnách v případě předpokladu posílení cizí měny a oddálit platby v případě předpokladu oslabení cizí měny. V případě příjmů by to bolo naopak. </a:t>
            </a:r>
          </a:p>
        </p:txBody>
      </p:sp>
      <p:sp>
        <p:nvSpPr>
          <p:cNvPr id="6" name="Nadpis 5"/>
          <p:cNvSpPr>
            <a:spLocks noGrp="1"/>
          </p:cNvSpPr>
          <p:nvPr>
            <p:ph type="title"/>
          </p:nvPr>
        </p:nvSpPr>
        <p:spPr>
          <a:xfrm>
            <a:off x="179512" y="195486"/>
            <a:ext cx="7416824" cy="507703"/>
          </a:xfrm>
        </p:spPr>
        <p:txBody>
          <a:bodyPr/>
          <a:lstStyle/>
          <a:p>
            <a:r>
              <a:rPr lang="en-US" b="1" dirty="0"/>
              <a:t>Leading a lagging</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1503778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err="1"/>
              <a:t>Netting</a:t>
            </a:r>
            <a:r>
              <a:rPr lang="cs-CZ" sz="2000" dirty="0"/>
              <a:t> je založen na vzájemném zúčtování pohledávek a závazků. </a:t>
            </a:r>
          </a:p>
          <a:p>
            <a:r>
              <a:rPr lang="cs-CZ" sz="2000" dirty="0"/>
              <a:t>Rozlišit přitom můžeme:</a:t>
            </a:r>
          </a:p>
          <a:p>
            <a:pPr lvl="1"/>
            <a:r>
              <a:rPr lang="cs-CZ" sz="1600" dirty="0"/>
              <a:t>bilaterální systém zúčtování, jenž zahrnuje zúčtování mezi dvěma podnikatelskými jednotkami (obvykle mateřskou a dceřinou společností nebo dvěma dceřinými společnostmi) </a:t>
            </a:r>
          </a:p>
          <a:p>
            <a:pPr lvl="1"/>
            <a:r>
              <a:rPr lang="cs-CZ" sz="1600" dirty="0"/>
              <a:t>multilaterální systém, který zahrnuje větší počet majetkově propojených podnikatelských subjektů. </a:t>
            </a:r>
          </a:p>
          <a:p>
            <a:pPr lvl="1"/>
            <a:endParaRPr lang="cs-CZ" sz="1600" dirty="0"/>
          </a:p>
          <a:p>
            <a:r>
              <a:rPr lang="cs-CZ" sz="2000" dirty="0"/>
              <a:t>MNC využívají </a:t>
            </a:r>
            <a:r>
              <a:rPr lang="cs-CZ" sz="2000" dirty="0" err="1"/>
              <a:t>netting</a:t>
            </a:r>
            <a:r>
              <a:rPr lang="cs-CZ" sz="2000" dirty="0"/>
              <a:t> k redukci transakčních nákladů. Systém je obvykle centralizován a řízen mateřskou společností. </a:t>
            </a:r>
          </a:p>
          <a:p>
            <a:r>
              <a:rPr lang="cs-CZ" sz="2000" dirty="0"/>
              <a:t>V praxi se pro </a:t>
            </a:r>
            <a:r>
              <a:rPr lang="cs-CZ" sz="2000" dirty="0" err="1"/>
              <a:t>netting</a:t>
            </a:r>
            <a:r>
              <a:rPr lang="cs-CZ" sz="2000" dirty="0"/>
              <a:t> využívá se tzv. matice vzájemných pohledávek a závazků.</a:t>
            </a:r>
          </a:p>
        </p:txBody>
      </p:sp>
      <p:sp>
        <p:nvSpPr>
          <p:cNvPr id="6" name="Nadpis 5"/>
          <p:cNvSpPr>
            <a:spLocks noGrp="1"/>
          </p:cNvSpPr>
          <p:nvPr>
            <p:ph type="title"/>
          </p:nvPr>
        </p:nvSpPr>
        <p:spPr>
          <a:xfrm>
            <a:off x="179512" y="195486"/>
            <a:ext cx="7416824" cy="507703"/>
          </a:xfrm>
        </p:spPr>
        <p:txBody>
          <a:bodyPr/>
          <a:lstStyle/>
          <a:p>
            <a:r>
              <a:rPr lang="cs-CZ" b="1" dirty="0" err="1"/>
              <a:t>Netting</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1713999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U přirozeného (naturálního) </a:t>
            </a:r>
            <a:r>
              <a:rPr lang="cs-CZ" sz="2000" dirty="0" err="1"/>
              <a:t>hedgingu</a:t>
            </a:r>
            <a:r>
              <a:rPr lang="cs-CZ" sz="2000" dirty="0"/>
              <a:t> podnikatelské aktivity MNC přirozeně generují uzavřené devizové pozice. </a:t>
            </a:r>
          </a:p>
          <a:p>
            <a:pPr>
              <a:buClr>
                <a:srgbClr val="307871"/>
              </a:buClr>
            </a:pPr>
            <a:r>
              <a:rPr lang="cs-CZ" sz="2000" dirty="0"/>
              <a:t>Například MNC, která na jednu stranu pravidelně inkasuje příjmy v eurech, na stranu druhou hradí dodávky výrobních vstupů či splátky úvěru rovněž v eurech. </a:t>
            </a:r>
          </a:p>
          <a:p>
            <a:pPr>
              <a:buClr>
                <a:srgbClr val="307871"/>
              </a:buClr>
            </a:pPr>
            <a:r>
              <a:rPr lang="cs-CZ" sz="2000" dirty="0"/>
              <a:t>Pozice v tomto případě nebude pravděpodobně zcela uzavřená (výdaje a příjmy se můžou mírně lišit), avšak pokud je v důsledku běžné podnikatelské činnosti firmy podstatná část aktiv v cizí měně kryta pasivy v této měně s přibližně podobnou splatností, je kurzového riziko ve finančním řízení MNC je do značné míry eliminováno.</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Naturální </a:t>
            </a:r>
            <a:r>
              <a:rPr lang="cs-CZ" b="1" dirty="0" err="1"/>
              <a:t>hedging</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Snižování kurzového rizika</a:t>
            </a:r>
          </a:p>
        </p:txBody>
      </p:sp>
    </p:spTree>
    <p:extLst>
      <p:ext uri="{BB962C8B-B14F-4D97-AF65-F5344CB8AC3E}">
        <p14:creationId xmlns:p14="http://schemas.microsoft.com/office/powerpoint/2010/main" val="55255550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6175</TotalTime>
  <Words>2601</Words>
  <Application>Microsoft Office PowerPoint</Application>
  <PresentationFormat>Předvádění na obrazovce (16:9)</PresentationFormat>
  <Paragraphs>291</Paragraphs>
  <Slides>32</Slides>
  <Notes>27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Calibri</vt:lpstr>
      <vt:lpstr>Enriqueta</vt:lpstr>
      <vt:lpstr>Times New Roman</vt:lpstr>
      <vt:lpstr>Wingdings</vt:lpstr>
      <vt:lpstr>SLU</vt:lpstr>
      <vt:lpstr>Snižování kurzového rizika</vt:lpstr>
      <vt:lpstr>Kroky v rámci zajišťování kurzového rizika</vt:lpstr>
      <vt:lpstr>Kurzové riziko dle sektorů</vt:lpstr>
      <vt:lpstr>Kurzové riziko dle regionů</vt:lpstr>
      <vt:lpstr>Přístupy k řízení devizového rizika</vt:lpstr>
      <vt:lpstr>Interní metody zajišťování kurzového rizika</vt:lpstr>
      <vt:lpstr>Leading a lagging</vt:lpstr>
      <vt:lpstr>Netting </vt:lpstr>
      <vt:lpstr>Naturální hedging</vt:lpstr>
      <vt:lpstr>Externí metody zajišťování kurzového rizika</vt:lpstr>
      <vt:lpstr>Měnové forwardy</vt:lpstr>
      <vt:lpstr>Pozice u forwardových kontraktů</vt:lpstr>
      <vt:lpstr>Zisky a ztráty z forwardů (1)</vt:lpstr>
      <vt:lpstr>Zisky a ztráty z forwardů (2)</vt:lpstr>
      <vt:lpstr>Řešená úloha – forward (1)</vt:lpstr>
      <vt:lpstr>Řešená úloha – forward (2)</vt:lpstr>
      <vt:lpstr>Měnové futures</vt:lpstr>
      <vt:lpstr>Standardizace měnových futures</vt:lpstr>
      <vt:lpstr>Zisk a ztráta z futures</vt:lpstr>
      <vt:lpstr>Rozdíl mezi forwardy a futures</vt:lpstr>
      <vt:lpstr>Měnové opce</vt:lpstr>
      <vt:lpstr>Druhy opcí</vt:lpstr>
      <vt:lpstr>Zisky a ztráty z opcí</vt:lpstr>
      <vt:lpstr>Příklad na kupní opci</vt:lpstr>
      <vt:lpstr>Dlouhá pozice v kupní opci</vt:lpstr>
      <vt:lpstr>Výpočet zisku z dlouhé pozice v kupní opci</vt:lpstr>
      <vt:lpstr>Krátká pozice v kupní opci</vt:lpstr>
      <vt:lpstr>Výpočet ztráty z krátké pozice v kupní opci </vt:lpstr>
      <vt:lpstr>Služby peněžního trhu </vt:lpstr>
      <vt:lpstr>Řešená úloha – peněžní trh</vt:lpstr>
      <vt:lpstr>Křížové zajištění</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Jana Šimáková</cp:lastModifiedBy>
  <cp:revision>185</cp:revision>
  <cp:lastPrinted>2017-02-22T12:09:42Z</cp:lastPrinted>
  <dcterms:created xsi:type="dcterms:W3CDTF">2016-07-06T15:42:34Z</dcterms:created>
  <dcterms:modified xsi:type="dcterms:W3CDTF">2024-03-14T07:33:13Z</dcterms:modified>
</cp:coreProperties>
</file>