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9"/>
  </p:notesMasterIdLst>
  <p:handoutMasterIdLst>
    <p:handoutMasterId r:id="rId30"/>
  </p:handoutMasterIdLst>
  <p:sldIdLst>
    <p:sldId id="25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3" r:id="rId13"/>
    <p:sldId id="328" r:id="rId14"/>
    <p:sldId id="329" r:id="rId15"/>
    <p:sldId id="330" r:id="rId16"/>
    <p:sldId id="331" r:id="rId17"/>
    <p:sldId id="334" r:id="rId18"/>
    <p:sldId id="332" r:id="rId19"/>
    <p:sldId id="335" r:id="rId20"/>
    <p:sldId id="412" r:id="rId21"/>
    <p:sldId id="413" r:id="rId22"/>
    <p:sldId id="313" r:id="rId23"/>
    <p:sldId id="314" r:id="rId24"/>
    <p:sldId id="397" r:id="rId25"/>
    <p:sldId id="316" r:id="rId26"/>
    <p:sldId id="317" r:id="rId27"/>
    <p:sldId id="295" r:id="rId2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77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4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12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37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4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68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993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81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5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2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87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520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933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73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165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011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4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48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64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5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29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0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01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7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26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517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48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94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7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1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1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74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68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6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6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32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56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12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1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EF7A-43F9-4215-A9A9-006DC7084EC3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DB2E-B671-48D9-975A-841D1BFD7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2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ecd.org/interest/short-term-interest-rates.htm#indicator-ch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finanční trhy</a:t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trhy cenných papírů a úvěrové trhy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FIU/MFM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Když jedna banka není ochotná nebo schopna půjčit vysokou finanční částku, kterou potřebuje určitá MNC, je možné využít syndikát bank. </a:t>
            </a:r>
          </a:p>
          <a:p>
            <a:r>
              <a:rPr lang="cs-CZ" sz="2000" dirty="0"/>
              <a:t>V syndikátu se podílí každá banka na půjčování v jisté formě a podílu. </a:t>
            </a:r>
          </a:p>
          <a:p>
            <a:pPr lvl="1"/>
            <a:r>
              <a:rPr lang="cs-CZ" sz="1600" dirty="0"/>
              <a:t>Vedoucí banka je odpovědná za vyjednávání podmínek s dlužníkem. </a:t>
            </a:r>
          </a:p>
          <a:p>
            <a:pPr lvl="1"/>
            <a:r>
              <a:rPr lang="cs-CZ" sz="1600" dirty="0"/>
              <a:t>Vedoucí banka uspořádá skupinu bank k upsání půjčky. </a:t>
            </a:r>
          </a:p>
          <a:p>
            <a:pPr lvl="1"/>
            <a:r>
              <a:rPr lang="cs-CZ" sz="1600" dirty="0"/>
              <a:t>Syndikát bank je obvykle formován do šesti týdnů. </a:t>
            </a:r>
          </a:p>
          <a:p>
            <a:pPr lvl="1"/>
            <a:r>
              <a:rPr lang="cs-CZ" sz="1600" dirty="0"/>
              <a:t>Syndikované úvěry snižují riziko selhání velké půjčky na míru účasti pro každou jednotlivou banku.</a:t>
            </a:r>
          </a:p>
          <a:p>
            <a:r>
              <a:rPr lang="cs-CZ" sz="2000" dirty="0"/>
              <a:t>Dlužníci v rámci syndikovaného úvěru platí kromě jistiny a úroků na úvěr, také různé poplatky.</a:t>
            </a:r>
          </a:p>
          <a:p>
            <a:pPr lvl="1"/>
            <a:r>
              <a:rPr lang="cs-CZ" sz="1600" dirty="0"/>
              <a:t>Poplatky představují náklady za front-end management, náklady na organizaci syndikátu a upisování úvěru. Navíc je každoročně účtován poplatek za závazky ve výši zhruba 0,25 - 0,50 % za nevyužitou část dostupného úvěru poskytnutého syndikátem.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Syndikované úvěry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35770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dirty="0"/>
              <a:t>???Jaký měla dopad na úvěry (standardní či syndikované) poskytované pro MNC níže popsána situace???</a:t>
            </a:r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Na přelomu let 2007 až 2008 zaznamenal trh USA úvěrovou krizi, která byla způsobena podstatným selháním hypoték s nižší kvalitou. Tato situace se postupně přelila do dalších sfér ekonomiky. Finanční instituce držící hypotéky nebo cenné papíry založené na hypotékách zaznamenaly velké ztráty. Vzhledem k tomu, že ekonomika USA oslabila, investoři se oprávněné obávali, že by mohlo selhat více firem, a tak přesunuli své prostředky z rizikových cenných papírů. Vzhledem ke globální integraci finančních trhů se problémy na finančních trzích USA rozšířily také na jiné trhy. Některé finanční instituce se sídlem v Asii a Evropě běžně obchodují s cennými papíry, které jsou emitované v jiné zemi. Kromě toho oslabení ekonomik způsobila snížení poptávky po importu z jiných zemí. Úvěrová krize USA tak narostla do mezinárodní úvěrové a finanční krize. </a:t>
            </a:r>
            <a:endParaRPr lang="cs-CZ" sz="18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Úkol k zamyšlení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134037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MNC se rozhodují vydávat dluhopisy na mezinárodních trzích zejména ze tří důvodů:</a:t>
            </a:r>
          </a:p>
          <a:p>
            <a:pPr lvl="1"/>
            <a:r>
              <a:rPr lang="cs-CZ" sz="1600" dirty="0"/>
              <a:t>silnější poptávka po dluhopisech na cizích trzích,</a:t>
            </a:r>
          </a:p>
          <a:p>
            <a:pPr lvl="1"/>
            <a:r>
              <a:rPr lang="cs-CZ" sz="1600" dirty="0"/>
              <a:t>potřeba finančních prostředků v cizí měně, </a:t>
            </a:r>
          </a:p>
          <a:p>
            <a:pPr lvl="1"/>
            <a:r>
              <a:rPr lang="cs-CZ" sz="1600" dirty="0"/>
              <a:t>financování s nižší úrokovou sazbou.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dluhopisy jsou typicky klasifikovány jako zahraniční dluhopisy nebo eurobondy.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Zahraniční dluhopis vydává emitent, který je nerezidentem v zemi emise.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Euroobligace (eurobondy) jsou vydávány ve směnitelných měnách s převahou hlavních světových měn a jsou obchodovány na trhu třetí země.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Mezinárodní dluhopisový trh</a:t>
            </a:r>
            <a:b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35239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Eurobondový</a:t>
            </a:r>
            <a:r>
              <a:rPr lang="cs-CZ" sz="2000" dirty="0"/>
              <a:t> trh je trh dluhopisů emitovaných v jiné měně, než je oficiální měna země emise. </a:t>
            </a:r>
          </a:p>
          <a:p>
            <a:pPr lvl="1"/>
            <a:r>
              <a:rPr lang="cs-CZ" sz="1600" dirty="0"/>
              <a:t>Jako příklad eurobondu je možné uvést dluhopis americké MNC vydaný v japonských jenech a obchodovaný na burze v Londýne. </a:t>
            </a:r>
          </a:p>
          <a:p>
            <a:pPr lvl="1"/>
            <a:endParaRPr lang="cs-CZ" sz="1600" dirty="0"/>
          </a:p>
          <a:p>
            <a:r>
              <a:rPr lang="cs-CZ" sz="2000" dirty="0"/>
              <a:t>Eurobondy mají několik charakteristických rysů:</a:t>
            </a:r>
          </a:p>
          <a:p>
            <a:pPr lvl="1"/>
            <a:r>
              <a:rPr lang="cs-CZ" sz="1600" dirty="0"/>
              <a:t>Obvykle jsou vydávány na doručitele, což znamená, že neexistují žádné záznamy o vlastnictví.</a:t>
            </a:r>
          </a:p>
          <a:p>
            <a:pPr lvl="1"/>
            <a:r>
              <a:rPr lang="cs-CZ" sz="1600" dirty="0"/>
              <a:t>Kuponové platby se provádějí každoročně. </a:t>
            </a:r>
          </a:p>
          <a:p>
            <a:pPr lvl="1"/>
            <a:r>
              <a:rPr lang="cs-CZ" sz="1600" dirty="0"/>
              <a:t>Některé eurobondy mají doložku o konvertibilitě, která jim umožňuje převést je na určitý počet akcií běžných akcií. </a:t>
            </a:r>
          </a:p>
          <a:p>
            <a:pPr lvl="1"/>
            <a:r>
              <a:rPr lang="cs-CZ" sz="1600" dirty="0"/>
              <a:t>Některé eurobondy, nazývané </a:t>
            </a:r>
            <a:r>
              <a:rPr lang="cs-CZ" sz="1600" dirty="0" err="1"/>
              <a:t>floating</a:t>
            </a:r>
            <a:r>
              <a:rPr lang="cs-CZ" sz="1600" dirty="0"/>
              <a:t> </a:t>
            </a:r>
            <a:r>
              <a:rPr lang="cs-CZ" sz="1600" dirty="0" err="1"/>
              <a:t>rate</a:t>
            </a:r>
            <a:r>
              <a:rPr lang="cs-CZ" sz="1600" dirty="0"/>
              <a:t> notes, mají variabilní úrokovou sazbu, která časově upravuje kuponovou sazbu podle aktuálních tržních sazeb.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 err="1"/>
              <a:t>Eurobondový</a:t>
            </a:r>
            <a:r>
              <a:rPr lang="cs-CZ" b="1" dirty="0"/>
              <a:t>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322053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067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MNC využívají převážně k získání  prostředků od zahraničních investorů (emisí akcií na mezinárodních trzích). </a:t>
            </a:r>
          </a:p>
          <a:p>
            <a:endParaRPr lang="cs-CZ" sz="2000" dirty="0"/>
          </a:p>
          <a:p>
            <a:r>
              <a:rPr lang="cs-CZ" sz="2000" dirty="0"/>
              <a:t>Důvody pro emise akcií na zahraničních trzích:</a:t>
            </a:r>
          </a:p>
          <a:p>
            <a:pPr lvl="1"/>
            <a:r>
              <a:rPr lang="cs-CZ" sz="1600" dirty="0"/>
              <a:t>rychlost prodeje akcií</a:t>
            </a:r>
          </a:p>
          <a:p>
            <a:pPr lvl="1"/>
            <a:r>
              <a:rPr lang="cs-CZ" sz="1600" dirty="0"/>
              <a:t>zvýšení image MNC</a:t>
            </a:r>
          </a:p>
          <a:p>
            <a:pPr lvl="1"/>
            <a:r>
              <a:rPr lang="cs-CZ" sz="1600" dirty="0"/>
              <a:t>lepší podmínky emise</a:t>
            </a:r>
          </a:p>
          <a:p>
            <a:pPr lvl="1"/>
            <a:r>
              <a:rPr lang="cs-CZ" sz="1600" dirty="0"/>
              <a:t>lokalizace ekonomických aktivit MNC. </a:t>
            </a:r>
          </a:p>
          <a:p>
            <a:pPr lvl="1"/>
            <a:r>
              <a:rPr lang="cs-CZ" sz="1600" dirty="0"/>
              <a:t>existence sekundárních trhů. </a:t>
            </a:r>
          </a:p>
          <a:p>
            <a:pPr lvl="1"/>
            <a:r>
              <a:rPr lang="cs-CZ" sz="1600" dirty="0"/>
              <a:t>likvidita cizího trhu. </a:t>
            </a:r>
          </a:p>
          <a:p>
            <a:pPr lvl="1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Mezinárodní akciový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158060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r>
              <a:rPr lang="cs-CZ" sz="2000" dirty="0"/>
              <a:t>MNC také získávají kapitálové financování pomocí depozitních stvrzenek, což jsou stvrzenky představující svazky akcií. </a:t>
            </a:r>
          </a:p>
          <a:p>
            <a:r>
              <a:rPr lang="cs-CZ" sz="2000" dirty="0"/>
              <a:t>Depozitní stvrzenky jsou cenné papíry, které jsou obchodovány na cizím finančním trhu, avšak jsou kryty akciemi emitovanými domácí akciovou společností. </a:t>
            </a:r>
          </a:p>
          <a:p>
            <a:endParaRPr lang="cs-CZ" sz="2000" dirty="0"/>
          </a:p>
          <a:p>
            <a:r>
              <a:rPr lang="cs-CZ" sz="2000" dirty="0"/>
              <a:t>Vzhledem k tomu, že depozitní stvrzenky lze obchodovat stejně jako běžné akcie, jejich cena se denně mění v závislosti na podmínkách poptávky a nabídky. </a:t>
            </a:r>
          </a:p>
          <a:p>
            <a:pPr lvl="1"/>
            <a:r>
              <a:rPr lang="cs-CZ" sz="1600" dirty="0"/>
              <a:t>V průběhu času by se však hodnota depozitních stvrzenek měla pohybovat společně s hodnotou odpovídajících akcií, které jsou kótovány na zahraniční burze cenných papírů po měnové konverzi.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Depozitní stvrzenky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380257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Americké depozitní stvrzenky ADR</a:t>
            </a:r>
          </a:p>
          <a:p>
            <a:pPr lvl="1"/>
            <a:r>
              <a:rPr lang="cs-CZ" sz="1600" dirty="0"/>
              <a:t>obchodovány na burzách v USA</a:t>
            </a:r>
          </a:p>
          <a:p>
            <a:pPr lvl="1"/>
            <a:r>
              <a:rPr lang="cs-CZ" sz="1600" dirty="0"/>
              <a:t>využívání ADR obchází některé požadavky na emisi, které jsou kladeny na nabídky akcií USA, a přesto umožňuje neamerickým MNC získat finanční prostředky na americký trh</a:t>
            </a:r>
          </a:p>
          <a:p>
            <a:pPr lvl="1"/>
            <a:r>
              <a:rPr lang="cs-CZ" sz="1600" dirty="0"/>
              <a:t>trh ADR vzrostl zejména po privatizaci podniků na počátku 90. let 20. století, neboť některé z těchto společností vydaly ADR, aby získaly financování</a:t>
            </a:r>
          </a:p>
          <a:p>
            <a:r>
              <a:rPr lang="cs-CZ" sz="2000" dirty="0"/>
              <a:t>Globální depozitní  stvrzenky GDR</a:t>
            </a:r>
          </a:p>
          <a:p>
            <a:pPr lvl="1"/>
            <a:r>
              <a:rPr lang="cs-CZ" sz="1600" dirty="0"/>
              <a:t>GDR jsou na rozdíl od ADR kótovány na evropských burzách, především v Londýne nebo Lucembursku. </a:t>
            </a:r>
          </a:p>
          <a:p>
            <a:r>
              <a:rPr lang="cs-CZ" sz="2000" dirty="0"/>
              <a:t>Jak ADR, tak i GDR jsou emitovány v amerických dolarech, výrazně menší část stvrzenek je vydávána v eurech (EDR).</a:t>
            </a:r>
          </a:p>
          <a:p>
            <a:r>
              <a:rPr lang="cs-CZ" sz="2000" dirty="0"/>
              <a:t>Méně rozvinuté jsou euro depozitní stvrzeny EDR a New York </a:t>
            </a:r>
            <a:r>
              <a:rPr lang="cs-CZ" sz="2000" dirty="0" err="1"/>
              <a:t>Shares</a:t>
            </a:r>
            <a:r>
              <a:rPr lang="cs-CZ" sz="2000" dirty="0"/>
              <a:t> NYS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Formy depozitních stvrzenek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155713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Za historicky nejvýznamnější akciový trh je považován trh USA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Globalizace akciových trhů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roce 2000 se burza v Amsterdamu, Bruselu a Paříži spojila a vytvořila trh </a:t>
            </a:r>
            <a:r>
              <a:rPr lang="cs-CZ" sz="1600" dirty="0" err="1"/>
              <a:t>Euronext</a:t>
            </a:r>
            <a:r>
              <a:rPr lang="cs-CZ" sz="1600" dirty="0"/>
              <a:t>. Posléze se k nim připojila také lisabonská burza.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roce 2007 se </a:t>
            </a:r>
            <a:r>
              <a:rPr lang="cs-CZ" sz="1600" dirty="0" err="1"/>
              <a:t>Euronext</a:t>
            </a:r>
            <a:r>
              <a:rPr lang="cs-CZ" sz="1600" dirty="0"/>
              <a:t> připojil k NYSE a stala se největší globální burzou.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 posledních letech bylo založených také mnoho nových akciových trhů. Tyto tzv. rozvíjející se trhy umožňují zahraničním firmám získávat velké množství kapitálu, zejména pokud na těchto trzích zároveň i podnikají.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Trendy na mezinárodních akciových trzích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94432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Účast na akciových trzích a obchodní aktivita jsou vyšší v zemích, kde jsou manažeři firem povzbuzováni k přijímání rozhodnutí, která slouží zájmům akcionářů a kde je větší transparentnost.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Aktivní akciový trh vyžaduje důvěru místních investorů.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Základní principy fungování akciových trhů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368661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74528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Burzovní trhy = burzy (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centralized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Mimoburzovní trhy (OTC –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over-the-counter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t-BR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Členění finančních trhů dle organizace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7957A89-F0EF-4692-B171-0DEC7B9C8437}"/>
              </a:ext>
            </a:extLst>
          </p:cNvPr>
          <p:cNvSpPr txBox="1">
            <a:spLocks/>
          </p:cNvSpPr>
          <p:nvPr/>
        </p:nvSpPr>
        <p:spPr>
          <a:xfrm>
            <a:off x="2699793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trhy – Obchodování na finančních trzích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3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Devizový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peněžní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úvěrový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dluhopisový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akciový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Mezinárodní finanční trhy využívající MNC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196257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1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vymezené organizované shromáždění osob za účelem obchodování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Obchodování pravidelné, na určitém místě ve stanoveném čase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Obchodování regulováno závaznými předpisy a podmínkami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Členství jako podmínka možnosti obchodovat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Obchoduje se pouze se schválenými produkty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burz podle předmětu obchodu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Komoditní burzy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Burzy služeb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burzy 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5184576" cy="507703"/>
          </a:xfrm>
        </p:spPr>
        <p:txBody>
          <a:bodyPr/>
          <a:lstStyle/>
          <a:p>
            <a:pPr defTabSz="914400"/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burzy</a:t>
            </a:r>
            <a:endParaRPr lang="en-US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4DA4992-A530-4C64-8D0D-E24641857436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06621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979191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OTC (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-the-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trhy – obchodování neprobíhá na jednom místě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Velká konkurence tradičním burzám</a:t>
            </a:r>
          </a:p>
          <a:p>
            <a:pPr lvl="1"/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Méně přísné podmínky oproti burzovním obchodům (burzy stanovují min. výše tržní kapitalizace, rozptýlenost akcií veřejnosti, dobu podnikání, zveřejnění finančních i nefinančních parametrů o společnosti, finanční historie, výše zisku, atd.). </a:t>
            </a:r>
          </a:p>
          <a:p>
            <a:pPr lvl="1"/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 poplatky, úspora transakčních nákladů.</a:t>
            </a:r>
          </a:p>
          <a:p>
            <a:pPr lvl="1"/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 obchodování (OTC mohou nepřetržitě, burzovní pouze v předem stanovených hodinách).</a:t>
            </a:r>
          </a:p>
          <a:p>
            <a:pPr lvl="1"/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mimoburzovních obchodních systémů v podobě elektronických komunikačních sítí.</a:t>
            </a:r>
          </a:p>
          <a:p>
            <a:pPr lvl="1"/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Výhodné zejména pro nově vzniklé společnosti, při fúzích a akvizicích, obchodníci s dluhopisy dávají přednost také telefonické mimoburzovní síti (např. Reuters, </a:t>
            </a:r>
            <a:r>
              <a:rPr 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Bloomberg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mimoburzovní trh – NASDAQ</a:t>
            </a:r>
          </a:p>
          <a:p>
            <a:pPr lvl="1"/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velikostí i počtem obchodovaných titulů se vyrovná nebo předčí NYSE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Značný význam mimoburzovních trhů i v Evropě (Německo, Rakousko – významná role bank)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OTC trhů</a:t>
            </a:r>
            <a:endParaRPr lang="en-US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81A48BC-82A7-4585-B25D-4CD362859C43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117766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1" y="1131591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Kromě kurzů jednotlivých cenných papírů se používají i souhrnné indikátory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vývoj celého trhu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vývoj určitého odvětví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aktuálního stavu s počáteční hodnotou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obvykle použity váhy podle tržní kapitalizace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</a:t>
            </a:r>
          </a:p>
          <a:p>
            <a:pPr lvl="1"/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aritmetický či vážený průměr cen akcií obsažených ve výběru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Ukazatele vývoje trhů cenných papírů</a:t>
            </a:r>
            <a:endParaRPr lang="en-US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E788DC8-CE64-486E-B4BD-B4B914683C82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58893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kapitalizace světového trhu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27AB79F-D7E7-49A6-8EA9-FE8C3A78A797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5282EF-3244-494D-90EA-09ACB5026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6445"/>
            <a:ext cx="4600840" cy="23246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5D9C036-02DF-4F89-AB24-36ACB6541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552535"/>
            <a:ext cx="4320480" cy="23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912768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světových akciových indexů (2000 – 2023)</a:t>
            </a:r>
            <a:b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21CBB7F-F3CC-4067-B8F1-788B12C1AAFE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9F93DC-AFED-43C6-BAB3-B5717FCC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638331"/>
            <a:ext cx="6256539" cy="45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272808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světových akciových indexů (2020 - 2023)</a:t>
            </a:r>
            <a:endParaRPr lang="en-US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12CB37F-7B48-4AFD-A159-E627A74A41EE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15C5029-8AFD-4562-B02E-A6FF8659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703191"/>
            <a:ext cx="6091992" cy="44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Slouží pro získání krátkodobých finančních prostředků v cizí měně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Základní důvody využití mezinárodního peněžního trhu MNC: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potřeba financí k úhradě za importované dodávky v cizí měně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půjčky v měně, ve které je nižší  úroková sazba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půjčky ve měně, kde je předpoklad budoucího znehodnocení cizí měny proti domácí měně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investice do měny, která má předpoklad budoucí </a:t>
            </a:r>
            <a:r>
              <a:rPr lang="cs-CZ" sz="1600" dirty="0" err="1"/>
              <a:t>apreciace</a:t>
            </a:r>
            <a:r>
              <a:rPr lang="cs-CZ" sz="1600" dirty="0"/>
              <a:t> vůči domácí měně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investice do měny s vyšší úrokovou sazbou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Mezinárodní peněžní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4230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Počátky evropského peněžního trhu lze spojit s počátkem euroměnového trhu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existence konzistentní potřeby dolarů také v Evropě - MNC z USA uskutečňující mezinárodní obchod s evropskými zeměmi, ukládaly americké dolary do evropských bank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rozvoj tzv. eurodolarů a euroměnových trhů (euroměna v tomto pojetí nemůže být zaměňována s eurem)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k rozvoji euroměnového trhu přispěl také rozvoj </a:t>
            </a:r>
            <a:r>
              <a:rPr lang="cs-CZ" sz="1600" dirty="0" err="1"/>
              <a:t>OPECu</a:t>
            </a:r>
            <a:endParaRPr lang="cs-CZ" sz="16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Evropský peněžní trh je stále důležitou součástí sítě mezinárodních peněžních trhů.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Evropský peněžní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08758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Asijský peněžní trh také vznikl jako trh zahrnující převážně vklady dolarů, proto byl původně znám jako asijský dolarový trh.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Asijský peněžní trh v současnosti je zaměřen na Hongkong a Singapur, kde velké banky přijímají vklady, a půjčují v různých cizích měnách.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Asijský peněžní trh je také znám pro mezibankovní půjčky.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Asijský peněžní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192141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Peněžní trh je obecně vnímán jako trh s poměrně nízkou mírou rizika. </a:t>
            </a:r>
          </a:p>
          <a:p>
            <a:pPr lvl="1"/>
            <a:r>
              <a:rPr lang="cs-CZ" sz="1600" dirty="0"/>
              <a:t>Nejméně rizikové instrumenty peněžního trhu představují zejména státní pokladniční poukázky a státní dluhopisy se splatností do jednoho roku. </a:t>
            </a:r>
          </a:p>
          <a:p>
            <a:pPr lvl="1"/>
            <a:r>
              <a:rPr lang="cs-CZ" sz="1600" dirty="0"/>
              <a:t>Když srovnáme úrokové sazby státních instrumentů peněžního trhu s instrumenty MNC, pak je zřejmé, že díky vyššímu riziku selhání u MNC jsou pro ně úrokové sazby o něco vyšší. </a:t>
            </a:r>
          </a:p>
          <a:p>
            <a:endParaRPr lang="cs-CZ" sz="2000" dirty="0"/>
          </a:p>
          <a:p>
            <a:r>
              <a:rPr lang="cs-CZ" sz="2000" dirty="0"/>
              <a:t>Instrumenty mezinárodního peněžního trhu jsou vystaveny kurzovému riziku</a:t>
            </a:r>
          </a:p>
          <a:p>
            <a:pPr lvl="1"/>
            <a:r>
              <a:rPr lang="cs-CZ" sz="1600" dirty="0"/>
              <a:t>Například výnosnost investice může být redukována, když měna, ve které je denominován cenný papír oslabí vůči měně investora. Z toho vyplývá, že i přesto že cenný papír nenese žádné kreditní riziko, investoři můžou ztratit finanční prostředky kvůli devizovému riziku.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Riziko mezinárodního peněžního 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235768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-24185"/>
            <a:ext cx="8352928" cy="507703"/>
          </a:xfrm>
        </p:spPr>
        <p:txBody>
          <a:bodyPr/>
          <a:lstStyle/>
          <a:p>
            <a:r>
              <a:rPr lang="en-US" b="1" dirty="0" err="1"/>
              <a:t>Úrokové</a:t>
            </a:r>
            <a:r>
              <a:rPr lang="en-US" b="1" dirty="0"/>
              <a:t> </a:t>
            </a:r>
            <a:r>
              <a:rPr lang="en-US" b="1" dirty="0" err="1"/>
              <a:t>sazby</a:t>
            </a:r>
            <a:r>
              <a:rPr lang="en-US" b="1" dirty="0"/>
              <a:t> </a:t>
            </a:r>
            <a:r>
              <a:rPr lang="en-US" b="1" dirty="0" err="1"/>
              <a:t>peněžního</a:t>
            </a:r>
            <a:r>
              <a:rPr lang="en-US" b="1" dirty="0"/>
              <a:t> </a:t>
            </a:r>
            <a:r>
              <a:rPr lang="en-US" b="1" dirty="0" err="1"/>
              <a:t>trhu</a:t>
            </a:r>
            <a:r>
              <a:rPr lang="en-US" b="1" dirty="0"/>
              <a:t> </a:t>
            </a:r>
            <a:r>
              <a:rPr lang="en-US" b="1" dirty="0" err="1"/>
              <a:t>vybraných</a:t>
            </a:r>
            <a:r>
              <a:rPr lang="en-US" b="1" dirty="0"/>
              <a:t> </a:t>
            </a:r>
            <a:r>
              <a:rPr lang="en-US" b="1"/>
              <a:t>zemí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0899" y="4857325"/>
            <a:ext cx="9120471" cy="2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100" u="sng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https://data.oecd.org/interest/short-term-interest-rates.htm#indicator-chart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CB7286-1516-46D8-B3C6-0E99C7EC1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1150"/>
            <a:ext cx="8100392" cy="42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Využití pro získání střednědobých až dlouhodobých finančních prostředků termínovaných půjček od finančních institucí umístěných na zahraničních trzích.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Úroková sazba se pohybuje v souladu s pohybem některé referenční tržní úrokové sazby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častokrát jsou to mezibankovní úrokové sazby, např. LIBOR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Základní důvody využití mezinárodního úvěrového trhu MNC jsou totožné jak pro mezinárodní peněžní trh, rozdíl je v časovém horizontu využití finančních prostředků.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Mezinárodní úvěrový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336488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Nejvýznamnější regulační opatření, které umožňují konkurenceschopnější globální podmínky: </a:t>
            </a:r>
          </a:p>
          <a:p>
            <a:pPr lvl="1">
              <a:buClr>
                <a:srgbClr val="307871"/>
              </a:buClr>
            </a:pPr>
            <a:r>
              <a:rPr lang="cs-CZ" sz="1600" dirty="0" err="1"/>
              <a:t>Basel</a:t>
            </a:r>
            <a:r>
              <a:rPr lang="cs-CZ" sz="1600" dirty="0"/>
              <a:t> III 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pravidla pro kapitálovou přiměřenost a kvalitativní prvky řízení bank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 lvl="1">
              <a:buClr>
                <a:srgbClr val="307871"/>
              </a:buClr>
            </a:pPr>
            <a:r>
              <a:rPr lang="cs-CZ" sz="1600" dirty="0"/>
              <a:t>Jednotný evropský akt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kapitál může volně proudit po celé EU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banky mohou v EU nabízet širokou škálu půjček, leasingu a cenných papírů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pravidla týkající se hospodářské soutěže, fúzí a daní jsou v celé EU obdobná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banka založena v jedné ze zemí EU má právo expandovat do jakékoli nebo všech ostatních zemí EU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352928" cy="507703"/>
          </a:xfrm>
        </p:spPr>
        <p:txBody>
          <a:bodyPr/>
          <a:lstStyle/>
          <a:p>
            <a:r>
              <a:rPr lang="cs-CZ" b="1" dirty="0"/>
              <a:t>Standardizace pravidel úvěrového trhu na globální úrovni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trhy cenných papírů a úvěrové trhy</a:t>
            </a:r>
          </a:p>
        </p:txBody>
      </p:sp>
    </p:spTree>
    <p:extLst>
      <p:ext uri="{BB962C8B-B14F-4D97-AF65-F5344CB8AC3E}">
        <p14:creationId xmlns:p14="http://schemas.microsoft.com/office/powerpoint/2010/main" val="332695241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2083</Words>
  <Application>Microsoft Office PowerPoint</Application>
  <PresentationFormat>Předvádění na obrazovce (16:9)</PresentationFormat>
  <Paragraphs>234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Enriqueta</vt:lpstr>
      <vt:lpstr>Times New Roman</vt:lpstr>
      <vt:lpstr>Wingdings</vt:lpstr>
      <vt:lpstr>SLU</vt:lpstr>
      <vt:lpstr>Motiv Office</vt:lpstr>
      <vt:lpstr>Mezinárodní finanční trhy - trhy cenných papírů a úvěrové trhy</vt:lpstr>
      <vt:lpstr>Mezinárodní finanční trhy využívající MNC</vt:lpstr>
      <vt:lpstr>Mezinárodní peněžní trh</vt:lpstr>
      <vt:lpstr>Evropský peněžní trh</vt:lpstr>
      <vt:lpstr>Asijský peněžní trh</vt:lpstr>
      <vt:lpstr>Riziko mezinárodního peněžního trhu</vt:lpstr>
      <vt:lpstr>Úrokové sazby peněžního trhu vybraných zemí</vt:lpstr>
      <vt:lpstr>Mezinárodní úvěrový trh</vt:lpstr>
      <vt:lpstr>Standardizace pravidel úvěrového trhu na globální úrovni </vt:lpstr>
      <vt:lpstr>Syndikované úvěry </vt:lpstr>
      <vt:lpstr>Úkol k zamyšlení</vt:lpstr>
      <vt:lpstr>Mezinárodní dluhopisový trh </vt:lpstr>
      <vt:lpstr>Eurobondový trh</vt:lpstr>
      <vt:lpstr>Mezinárodní akciový trh</vt:lpstr>
      <vt:lpstr>Depozitní stvrzenky</vt:lpstr>
      <vt:lpstr>Formy depozitních stvrzenek</vt:lpstr>
      <vt:lpstr>Trendy na mezinárodních akciových trzích</vt:lpstr>
      <vt:lpstr>Základní principy fungování akciových trhů</vt:lpstr>
      <vt:lpstr>Členění finančních trhů dle organizace</vt:lpstr>
      <vt:lpstr>Charakteristika burzy</vt:lpstr>
      <vt:lpstr>Charakteristika OTC trhů</vt:lpstr>
      <vt:lpstr>Ukazatele vývoje trhů cenných papírů</vt:lpstr>
      <vt:lpstr>Tržní kapitalizace světového trhu</vt:lpstr>
      <vt:lpstr>Vývoj světových akciových indexů (2000 – 2023) </vt:lpstr>
      <vt:lpstr>Vývoj světových akciových indexů (2020 - 2023)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176</cp:revision>
  <cp:lastPrinted>2017-02-22T12:09:42Z</cp:lastPrinted>
  <dcterms:created xsi:type="dcterms:W3CDTF">2016-07-06T15:42:34Z</dcterms:created>
  <dcterms:modified xsi:type="dcterms:W3CDTF">2024-04-04T09:40:42Z</dcterms:modified>
</cp:coreProperties>
</file>