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75" r:id="rId5"/>
    <p:sldId id="279" r:id="rId6"/>
    <p:sldId id="296" r:id="rId7"/>
    <p:sldId id="264" r:id="rId8"/>
    <p:sldId id="265" r:id="rId9"/>
    <p:sldId id="266" r:id="rId10"/>
    <p:sldId id="280" r:id="rId11"/>
    <p:sldId id="281" r:id="rId12"/>
    <p:sldId id="282" r:id="rId13"/>
    <p:sldId id="283" r:id="rId14"/>
    <p:sldId id="258" r:id="rId15"/>
    <p:sldId id="267" r:id="rId16"/>
    <p:sldId id="268" r:id="rId17"/>
    <p:sldId id="285" r:id="rId18"/>
    <p:sldId id="286" r:id="rId19"/>
    <p:sldId id="284" r:id="rId20"/>
    <p:sldId id="287" r:id="rId21"/>
    <p:sldId id="288" r:id="rId22"/>
    <p:sldId id="289" r:id="rId23"/>
    <p:sldId id="270" r:id="rId24"/>
    <p:sldId id="290" r:id="rId25"/>
    <p:sldId id="271" r:id="rId26"/>
    <p:sldId id="292" r:id="rId27"/>
    <p:sldId id="293" r:id="rId28"/>
    <p:sldId id="294" r:id="rId29"/>
    <p:sldId id="272" r:id="rId30"/>
    <p:sldId id="273" r:id="rId31"/>
    <p:sldId id="274" r:id="rId32"/>
    <p:sldId id="297" r:id="rId33"/>
    <p:sldId id="299" r:id="rId34"/>
    <p:sldId id="300" r:id="rId35"/>
    <p:sldId id="302" r:id="rId36"/>
    <p:sldId id="301" r:id="rId37"/>
    <p:sldId id="303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58BCB2"/>
    <a:srgbClr val="3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7" autoAdjust="0"/>
    <p:restoredTop sz="94717" autoAdjust="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22800" y="932400"/>
            <a:ext cx="6818400" cy="2880000"/>
          </a:xfrm>
          <a:noFill/>
        </p:spPr>
        <p:txBody>
          <a:bodyPr anchor="t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350800" y="4100400"/>
            <a:ext cx="5184000" cy="10548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Presentation subtitle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14" name="Zástupný symbol pro text 2"/>
          <p:cNvSpPr>
            <a:spLocks noGrp="1"/>
          </p:cNvSpPr>
          <p:nvPr>
            <p:ph type="body" idx="10" hasCustomPrompt="1"/>
          </p:nvPr>
        </p:nvSpPr>
        <p:spPr>
          <a:xfrm>
            <a:off x="7824192" y="4964142"/>
            <a:ext cx="4140000" cy="1537200"/>
          </a:xfrm>
        </p:spPr>
        <p:txBody>
          <a:bodyPr/>
          <a:lstStyle>
            <a:lvl1pPr marL="0" indent="0" algn="r">
              <a:buNone/>
              <a:defRPr sz="1800" b="0">
                <a:solidFill>
                  <a:srgbClr val="3078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David </a:t>
            </a:r>
            <a:r>
              <a:rPr lang="en-US" noProof="0" dirty="0" err="1"/>
              <a:t>Bartl</a:t>
            </a:r>
            <a:endParaRPr lang="en-US" noProof="0" dirty="0"/>
          </a:p>
          <a:p>
            <a:pPr lvl="0"/>
            <a:r>
              <a:rPr lang="en-US" noProof="0" dirty="0"/>
              <a:t>Subject title</a:t>
            </a:r>
          </a:p>
          <a:p>
            <a:pPr lvl="0"/>
            <a:r>
              <a:rPr lang="en-US" noProof="0" dirty="0"/>
              <a:t>Subject code</a:t>
            </a:r>
          </a:p>
        </p:txBody>
      </p:sp>
    </p:spTree>
    <p:extLst>
      <p:ext uri="{BB962C8B-B14F-4D97-AF65-F5344CB8AC3E}">
        <p14:creationId xmlns:p14="http://schemas.microsoft.com/office/powerpoint/2010/main" val="377983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7" name="Přímá spojnice 6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79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plně 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85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of the le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855" y="1294257"/>
            <a:ext cx="11397600" cy="504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12" name="Nadpis 6"/>
          <p:cNvSpPr txBox="1">
            <a:spLocks/>
          </p:cNvSpPr>
          <p:nvPr userDrawn="1"/>
        </p:nvSpPr>
        <p:spPr>
          <a:xfrm>
            <a:off x="252000" y="450000"/>
            <a:ext cx="9720000" cy="460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3078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Outline of the lecture</a:t>
            </a:r>
          </a:p>
        </p:txBody>
      </p:sp>
    </p:spTree>
    <p:extLst>
      <p:ext uri="{BB962C8B-B14F-4D97-AF65-F5344CB8AC3E}">
        <p14:creationId xmlns:p14="http://schemas.microsoft.com/office/powerpoint/2010/main" val="224323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cs-CZ"/>
            </a:lvl1pPr>
          </a:lstStyle>
          <a:p>
            <a:pPr marL="0" lvl="0"/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367200" y="1296000"/>
            <a:ext cx="11397600" cy="504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Text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40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&amp;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855" y="1294257"/>
            <a:ext cx="11397600" cy="504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755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66000" y="720000"/>
            <a:ext cx="4352400" cy="1332000"/>
          </a:xfrm>
        </p:spPr>
        <p:txBody>
          <a:bodyPr anchor="t" anchorCtr="0"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Chapter title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84400" y="2628000"/>
            <a:ext cx="5940000" cy="385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66000" y="2052000"/>
            <a:ext cx="4352400" cy="4176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Text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5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36000" y="1620000"/>
            <a:ext cx="5400000" cy="360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dirty="0"/>
              <a:t>Kliknutím na ikonu přidáte obrázek.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984000" y="1620000"/>
            <a:ext cx="3240000" cy="36000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4" name="Přímá spojnice 13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7688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36000" y="1620000"/>
            <a:ext cx="5400000" cy="360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84000" y="1619998"/>
            <a:ext cx="3240000" cy="360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9710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>
            <a:spLocks noGrp="1"/>
          </p:cNvSpPr>
          <p:nvPr>
            <p:ph sz="half" idx="10"/>
          </p:nvPr>
        </p:nvSpPr>
        <p:spPr>
          <a:xfrm>
            <a:off x="936000" y="1620000"/>
            <a:ext cx="5400000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36000" y="961200"/>
            <a:ext cx="5400000" cy="658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984000" y="961200"/>
            <a:ext cx="3240000" cy="6587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1" name="Zástupný symbol pro obsah 3"/>
          <p:cNvSpPr>
            <a:spLocks noGrp="1"/>
          </p:cNvSpPr>
          <p:nvPr>
            <p:ph sz="half" idx="2"/>
          </p:nvPr>
        </p:nvSpPr>
        <p:spPr>
          <a:xfrm>
            <a:off x="6984000" y="1619998"/>
            <a:ext cx="3240000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3" name="Přímá spojnice 12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8162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6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8" name="Přímá spojnice 7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58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err="1"/>
              <a:t>Upravte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2"/>
            <a:r>
              <a:rPr lang="en-GB" noProof="0" dirty="0" err="1"/>
              <a:t>Třetí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3"/>
            <a:r>
              <a:rPr lang="en-GB" noProof="0" dirty="0" err="1"/>
              <a:t>Čtvrtá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4"/>
            <a:r>
              <a:rPr lang="en-GB" noProof="0" dirty="0" err="1"/>
              <a:t>Pátá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1876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6" r:id="rId5"/>
    <p:sldLayoutId id="2147483657" r:id="rId6"/>
    <p:sldLayoutId id="2147483652" r:id="rId7"/>
    <p:sldLayoutId id="2147483653" r:id="rId8"/>
    <p:sldLayoutId id="2147483654" r:id="rId9"/>
    <p:sldLayoutId id="2147483655" r:id="rId10"/>
    <p:sldLayoutId id="214748365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rgbClr val="3078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Statistics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Lecture 11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ANOVA: </a:t>
            </a:r>
            <a:br>
              <a:rPr lang="en-GB" dirty="0"/>
            </a:br>
            <a:r>
              <a:rPr lang="en-GB" dirty="0"/>
              <a:t>Analysis of Variance </a:t>
            </a:r>
            <a:br>
              <a:rPr lang="en-GB" dirty="0"/>
            </a:br>
            <a:r>
              <a:rPr lang="en-GB" dirty="0"/>
              <a:t>(for a single factor)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b="1" dirty="0"/>
              <a:t>David Bartl</a:t>
            </a:r>
          </a:p>
          <a:p>
            <a:r>
              <a:rPr lang="en-GB" dirty="0"/>
              <a:t>Statistics</a:t>
            </a:r>
          </a:p>
          <a:p>
            <a:r>
              <a:rPr lang="en-GB" dirty="0"/>
              <a:t>INM/BASTA</a:t>
            </a:r>
          </a:p>
        </p:txBody>
      </p:sp>
    </p:spTree>
    <p:extLst>
      <p:ext uri="{BB962C8B-B14F-4D97-AF65-F5344CB8AC3E}">
        <p14:creationId xmlns:p14="http://schemas.microsoft.com/office/powerpoint/2010/main" val="2923664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One-way  ANOVA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u="sng" dirty="0"/>
                  <a:t>Example I:</a:t>
                </a: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have got a gross sample of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patients cured for some disease.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patients were divided into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 groups of sizes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 so that  </a:t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tabLst>
                    <a:tab pos="1087200" algn="l"/>
                    <a:tab pos="5716800" algn="l"/>
                  </a:tabLst>
                </a:pPr>
                <a:endParaRPr lang="en-GB" dirty="0"/>
              </a:p>
              <a:p>
                <a:pPr>
                  <a:lnSpc>
                    <a:spcPct val="150000"/>
                  </a:lnSpc>
                  <a:tabLst>
                    <a:tab pos="1087200" algn="l"/>
                    <a:tab pos="5716800" algn="l"/>
                  </a:tabLst>
                </a:pPr>
                <a:r>
                  <a:rPr lang="en-GB" dirty="0"/>
                  <a:t>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baseline="30000" dirty="0"/>
                  <a:t>st</a:t>
                </a:r>
                <a:r>
                  <a:rPr lang="en-GB" dirty="0"/>
                  <a:t>	group has been treated by 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baseline="30000" dirty="0"/>
                  <a:t>st</a:t>
                </a:r>
                <a:r>
                  <a:rPr lang="en-GB" dirty="0"/>
                  <a:t>	method.</a:t>
                </a:r>
              </a:p>
              <a:p>
                <a:pPr>
                  <a:lnSpc>
                    <a:spcPct val="150000"/>
                  </a:lnSpc>
                  <a:tabLst>
                    <a:tab pos="1087200" algn="l"/>
                    <a:tab pos="5716800" algn="l"/>
                  </a:tabLst>
                </a:pPr>
                <a:r>
                  <a:rPr lang="en-GB" dirty="0"/>
                  <a:t>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baseline="30000" dirty="0"/>
                  <a:t>nd</a:t>
                </a:r>
                <a:r>
                  <a:rPr lang="en-GB" dirty="0"/>
                  <a:t>	group has been treated by 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baseline="30000" dirty="0"/>
                  <a:t>nd</a:t>
                </a:r>
                <a:r>
                  <a:rPr lang="en-GB" dirty="0"/>
                  <a:t>	method.</a:t>
                </a:r>
              </a:p>
              <a:p>
                <a:pPr>
                  <a:lnSpc>
                    <a:spcPct val="150000"/>
                  </a:lnSpc>
                  <a:tabLst>
                    <a:tab pos="1087200" algn="l"/>
                    <a:tab pos="5716800" algn="l"/>
                  </a:tabLst>
                </a:pPr>
                <a:r>
                  <a:rPr lang="en-GB" dirty="0"/>
                  <a:t>Etc.</a:t>
                </a:r>
              </a:p>
              <a:p>
                <a:pPr>
                  <a:lnSpc>
                    <a:spcPct val="150000"/>
                  </a:lnSpc>
                  <a:tabLst>
                    <a:tab pos="1087200" algn="l"/>
                    <a:tab pos="5716800" algn="l"/>
                  </a:tabLst>
                </a:pPr>
                <a:r>
                  <a:rPr lang="en-GB" dirty="0"/>
                  <a:t>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baseline="30000" dirty="0"/>
                  <a:t>th</a:t>
                </a:r>
                <a:r>
                  <a:rPr lang="en-GB" dirty="0"/>
                  <a:t>	group has been treated by 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baseline="30000" dirty="0"/>
                  <a:t>th</a:t>
                </a:r>
                <a:r>
                  <a:rPr lang="en-GB" dirty="0"/>
                  <a:t>	method.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3863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One-way  ANOVA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u="sng" dirty="0"/>
                  <a:t>Example I:</a:t>
                </a: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dirty="0"/>
                  <a:t>,  etc.,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are the results of a medical test after the treatment.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Based on the samples, we test the null hypothesis that </a:t>
                </a:r>
                <a:br>
                  <a:rPr lang="en-GB" dirty="0"/>
                </a:br>
                <a:r>
                  <a:rPr lang="en-GB" dirty="0"/>
                  <a:t>the results of all the treatments are (on average) the same.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033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One-way  ANOVA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u="sng" dirty="0"/>
                  <a:t>Example II: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test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 distinct cars.  We test 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baseline="30000" dirty="0"/>
                  <a:t>st</a:t>
                </a:r>
                <a:r>
                  <a:rPr lang="en-GB" dirty="0"/>
                  <a:t> car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times, we test 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baseline="30000" dirty="0"/>
                  <a:t>nd</a:t>
                </a:r>
                <a:r>
                  <a:rPr lang="en-GB" dirty="0"/>
                  <a:t> car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times, etc., and we test 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baseline="30000" dirty="0"/>
                  <a:t>th</a:t>
                </a:r>
                <a:r>
                  <a:rPr lang="en-GB" dirty="0"/>
                  <a:t> car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times for mileage.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dirty="0"/>
                  <a:t>,  etc.,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are the results of the measurements, i.e. the mileages.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test the null hypothesis that </a:t>
                </a:r>
                <a:br>
                  <a:rPr lang="en-GB" dirty="0"/>
                </a:br>
                <a:r>
                  <a:rPr lang="en-GB" dirty="0"/>
                  <a:t>the average mileage of each car is the same.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0717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One-way  ANOVA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u="sng" dirty="0"/>
                  <a:t>Remark: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,  then we can equivalently use the </a:t>
                </a:r>
                <a:r>
                  <a:rPr lang="en-GB" u="sng" dirty="0"/>
                  <a:t>two-sample </a:t>
                </a:r>
                <a:r>
                  <a:rPr lang="en-GB" i="1" u="sng" dirty="0"/>
                  <a:t>t-</a:t>
                </a:r>
                <a:r>
                  <a:rPr lang="en-GB" u="sng" dirty="0"/>
                  <a:t>test </a:t>
                </a:r>
                <a:br>
                  <a:rPr lang="en-GB" u="sng" dirty="0"/>
                </a:br>
                <a:r>
                  <a:rPr lang="en-GB" u="sng" dirty="0"/>
                  <a:t>for the difference of the means</a:t>
                </a:r>
                <a:r>
                  <a:rPr lang="en-GB" dirty="0"/>
                  <a:t> (with the assumption of the same variance) </a:t>
                </a:r>
                <a:br>
                  <a:rPr lang="en-GB" dirty="0"/>
                </a:br>
                <a:r>
                  <a:rPr lang="en-GB" dirty="0"/>
                  <a:t>to test the null hypothesis.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If the number of the groups is larger 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GB" dirty="0"/>
                  <a:t>)  and we apply the two sample </a:t>
                </a:r>
                <a:r>
                  <a:rPr lang="en-GB" i="1" dirty="0"/>
                  <a:t>t</a:t>
                </a:r>
                <a:r>
                  <a:rPr lang="en-GB" dirty="0"/>
                  <a:t>-test </a:t>
                </a:r>
                <a:br>
                  <a:rPr lang="en-GB" dirty="0"/>
                </a:br>
                <a:r>
                  <a:rPr lang="en-GB" dirty="0"/>
                  <a:t>to all the pairs of the groups 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, 1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3,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…,1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3,…,2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,  etc.,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) separately, then the probability of the error cumulates and is then much larger </a:t>
                </a:r>
                <a:br>
                  <a:rPr lang="en-GB" dirty="0"/>
                </a:br>
                <a:r>
                  <a:rPr lang="en-GB" dirty="0"/>
                  <a:t>than the originally prescribed  </a:t>
                </a:r>
                <a:r>
                  <a:rPr lang="en-GB" i="1" dirty="0"/>
                  <a:t>α</a:t>
                </a:r>
                <a:r>
                  <a:rPr lang="en-GB" dirty="0"/>
                  <a:t>=5%  !!!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765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One-way  ANOVA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We have got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 groups of observations of a quantitative (numerical) data item:</a:t>
                </a:r>
              </a:p>
              <a:p>
                <a:endParaRPr lang="en-GB" dirty="0"/>
              </a:p>
              <a:p>
                <a:pPr marL="357188" indent="-357188">
                  <a:lnSpc>
                    <a:spcPct val="150000"/>
                  </a:lnSpc>
                  <a:tabLst>
                    <a:tab pos="2883600" algn="l"/>
                  </a:tabLst>
                </a:pPr>
                <a:r>
                  <a:rPr lang="en-GB" dirty="0"/>
                  <a:t>The values in 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baseline="30000" dirty="0"/>
                  <a:t>st</a:t>
                </a:r>
                <a:r>
                  <a:rPr lang="en-GB" dirty="0"/>
                  <a:t>	group are: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1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endParaRPr lang="en-GB" dirty="0"/>
              </a:p>
              <a:p>
                <a:pPr marL="357188" indent="-357188">
                  <a:lnSpc>
                    <a:spcPct val="150000"/>
                  </a:lnSpc>
                  <a:tabLst>
                    <a:tab pos="2883600" algn="l"/>
                  </a:tabLst>
                </a:pPr>
                <a:r>
                  <a:rPr lang="en-GB" dirty="0"/>
                  <a:t>The values in 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baseline="30000" dirty="0"/>
                  <a:t>nd</a:t>
                </a:r>
                <a:r>
                  <a:rPr lang="en-GB" dirty="0"/>
                  <a:t>	group are: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GB" dirty="0"/>
              </a:p>
              <a:p>
                <a:pPr marL="357188" indent="-357188">
                  <a:lnSpc>
                    <a:spcPct val="150000"/>
                  </a:lnSpc>
                  <a:tabLst>
                    <a:tab pos="2883600" algn="l"/>
                  </a:tabLst>
                </a:pPr>
                <a:r>
                  <a:rPr lang="en-GB" dirty="0"/>
                  <a:t>The values in 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baseline="30000" dirty="0"/>
                  <a:t>rd</a:t>
                </a:r>
                <a:r>
                  <a:rPr lang="en-GB" dirty="0"/>
                  <a:t>	group are: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endParaRPr lang="en-GB" dirty="0"/>
              </a:p>
              <a:p>
                <a:pPr marL="357188" indent="-357188">
                  <a:lnSpc>
                    <a:spcPct val="150000"/>
                  </a:lnSpc>
                  <a:tabLst>
                    <a:tab pos="2883600" algn="l"/>
                  </a:tabLst>
                </a:pPr>
                <a:r>
                  <a:rPr lang="en-GB" dirty="0"/>
                  <a:t>Etc.</a:t>
                </a:r>
              </a:p>
              <a:p>
                <a:pPr marL="357188" indent="-357188">
                  <a:lnSpc>
                    <a:spcPct val="150000"/>
                  </a:lnSpc>
                  <a:tabLst>
                    <a:tab pos="2883600" algn="l"/>
                  </a:tabLst>
                </a:pPr>
                <a:r>
                  <a:rPr lang="en-GB" dirty="0"/>
                  <a:t>The values in 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baseline="30000" dirty="0"/>
                  <a:t>th</a:t>
                </a:r>
                <a:r>
                  <a:rPr lang="en-GB" dirty="0"/>
                  <a:t>	group are: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20000"/>
                  </a:lnSpc>
                </a:pPr>
                <a:r>
                  <a:rPr lang="en-GB" dirty="0"/>
                  <a:t>Recall our assumption that the samples come from normally distributed </a:t>
                </a:r>
                <a:br>
                  <a:rPr lang="en-GB" dirty="0"/>
                </a:br>
                <a:r>
                  <a:rPr lang="en-GB" dirty="0"/>
                  <a:t>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 with the same variance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195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One-way  ANOVA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The one-way </a:t>
                </a:r>
                <a:r>
                  <a:rPr lang="en-GB" u="sng" dirty="0"/>
                  <a:t>an</a:t>
                </a:r>
                <a:r>
                  <a:rPr lang="en-GB" dirty="0"/>
                  <a:t>alysis </a:t>
                </a:r>
                <a:r>
                  <a:rPr lang="en-GB" u="sng" dirty="0"/>
                  <a:t>o</a:t>
                </a:r>
                <a:r>
                  <a:rPr lang="en-GB" dirty="0"/>
                  <a:t>f </a:t>
                </a:r>
                <a:r>
                  <a:rPr lang="en-GB" u="sng" dirty="0"/>
                  <a:t>va</a:t>
                </a:r>
                <a:r>
                  <a:rPr lang="en-GB" dirty="0"/>
                  <a:t>riance (ANOVA) proceeds as follows: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GB" dirty="0"/>
                  <a:t>Having the samples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dirty="0"/>
                  <a:t>,  etc.,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dirty="0"/>
                  <a:t>,  </a:t>
                </a:r>
                <a:br>
                  <a:rPr lang="en-GB" dirty="0"/>
                </a:br>
                <a:r>
                  <a:rPr lang="en-GB" dirty="0"/>
                  <a:t>calculate the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  <a:tabLst>
                    <a:tab pos="4104000" algn="l"/>
                  </a:tabLst>
                </a:pPr>
                <a:r>
                  <a:rPr lang="en-GB" b="1" dirty="0"/>
                  <a:t>sample variance between	the groups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  <a:tabLst>
                    <a:tab pos="4104000" algn="l"/>
                  </a:tabLst>
                </a:pPr>
                <a:r>
                  <a:rPr lang="en-GB" b="1" dirty="0"/>
                  <a:t>sample variance   within	the groups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6979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One-way  ANOVA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Sample variance (mean squares)  </a:t>
                </a:r>
                <a:r>
                  <a:rPr lang="en-GB" b="1" u="sng" dirty="0"/>
                  <a:t>between</a:t>
                </a:r>
                <a:r>
                  <a:rPr lang="en-GB" b="1" dirty="0"/>
                  <a:t>  the groups:</a:t>
                </a:r>
              </a:p>
              <a:p>
                <a:pPr>
                  <a:lnSpc>
                    <a:spcPct val="150000"/>
                  </a:lnSpc>
                </a:pPr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MS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DF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  <m:aln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GB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GB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where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31369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	is the size of 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-th group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31369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dirty="0"/>
                  <a:t>	is the sample mean of 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-th group</a:t>
                </a: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  <a:tabLst>
                    <a:tab pos="31369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en-GB" dirty="0"/>
                  <a:t>	is the grand sample mean</a:t>
                </a:r>
              </a:p>
              <a:p>
                <a:pPr marL="342900" indent="-342900">
                  <a:lnSpc>
                    <a:spcPct val="170000"/>
                  </a:lnSpc>
                  <a:buFont typeface="Arial" panose="020B0604020202020204" pitchFamily="34" charset="0"/>
                  <a:buChar char="•"/>
                  <a:tabLst>
                    <a:tab pos="3136900" algn="l"/>
                  </a:tabLst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dirty="0"/>
                  <a:t>	is the size of the grand sample</a:t>
                </a:r>
              </a:p>
              <a:p>
                <a:pPr marL="342900" indent="-342900">
                  <a:lnSpc>
                    <a:spcPct val="160000"/>
                  </a:lnSpc>
                  <a:buFont typeface="Arial" panose="020B0604020202020204" pitchFamily="34" charset="0"/>
                  <a:buChar char="•"/>
                  <a:tabLst>
                    <a:tab pos="3136900" algn="l"/>
                  </a:tabLst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	is the number of the groups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Čárový bublinový popisek 1 4"/>
          <p:cNvSpPr/>
          <p:nvPr/>
        </p:nvSpPr>
        <p:spPr>
          <a:xfrm>
            <a:off x="0" y="1800000"/>
            <a:ext cx="3456000" cy="369332"/>
          </a:xfrm>
          <a:prstGeom prst="borderCallout1">
            <a:avLst>
              <a:gd name="adj1" fmla="val 50154"/>
              <a:gd name="adj2" fmla="val 100078"/>
              <a:gd name="adj3" fmla="val 167120"/>
              <a:gd name="adj4" fmla="val 14087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sum of squares (between)</a:t>
            </a:r>
            <a:endParaRPr lang="en-GB" b="1" i="1" dirty="0">
              <a:solidFill>
                <a:schemeClr val="tx1"/>
              </a:solidFill>
            </a:endParaRPr>
          </a:p>
        </p:txBody>
      </p:sp>
      <p:sp>
        <p:nvSpPr>
          <p:cNvPr id="6" name="Čárový bublinový popisek 1 5"/>
          <p:cNvSpPr/>
          <p:nvPr/>
        </p:nvSpPr>
        <p:spPr>
          <a:xfrm>
            <a:off x="0" y="2664000"/>
            <a:ext cx="3456000" cy="369332"/>
          </a:xfrm>
          <a:prstGeom prst="borderCallout1">
            <a:avLst>
              <a:gd name="adj1" fmla="val 50720"/>
              <a:gd name="adj2" fmla="val 100054"/>
              <a:gd name="adj3" fmla="val 105362"/>
              <a:gd name="adj4" fmla="val 14035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degrees of freedom (between)</a:t>
            </a:r>
            <a:endParaRPr lang="en-GB" b="1" i="1" dirty="0">
              <a:solidFill>
                <a:schemeClr val="tx1"/>
              </a:solidFill>
            </a:endParaRPr>
          </a:p>
        </p:txBody>
      </p:sp>
      <p:sp>
        <p:nvSpPr>
          <p:cNvPr id="7" name="Čárový bublinový popisek 1 6"/>
          <p:cNvSpPr/>
          <p:nvPr/>
        </p:nvSpPr>
        <p:spPr>
          <a:xfrm>
            <a:off x="0" y="2232000"/>
            <a:ext cx="3456000" cy="369332"/>
          </a:xfrm>
          <a:prstGeom prst="borderCallout1">
            <a:avLst>
              <a:gd name="adj1" fmla="val 50380"/>
              <a:gd name="adj2" fmla="val 100109"/>
              <a:gd name="adj3" fmla="val 109094"/>
              <a:gd name="adj4" fmla="val 11271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mean squares (between)</a:t>
            </a:r>
            <a:endParaRPr lang="en-GB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95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One-way  ANOVA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Sample variance (mean squares)  </a:t>
                </a:r>
                <a:r>
                  <a:rPr lang="en-GB" b="1" u="sng" dirty="0"/>
                  <a:t>between</a:t>
                </a:r>
                <a:r>
                  <a:rPr lang="en-GB" u="sng" dirty="0"/>
                  <a:t>  the groups: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The traditional ANOVA terminology is used: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b="1" dirty="0"/>
                  <a:t>Sum of Squares (</a:t>
                </a:r>
                <a:r>
                  <a:rPr lang="en-GB" b="1" u="sng" dirty="0"/>
                  <a:t>between</a:t>
                </a:r>
                <a:r>
                  <a:rPr lang="en-GB" b="1" dirty="0"/>
                  <a:t>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b="1" dirty="0"/>
                  <a:t>Degrees of Freedom (</a:t>
                </a:r>
                <a:r>
                  <a:rPr lang="en-GB" b="1" u="sng" dirty="0"/>
                  <a:t>between</a:t>
                </a:r>
                <a:r>
                  <a:rPr lang="en-GB" b="1" dirty="0"/>
                  <a:t>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5525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One-way  ANOVA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Sample variance (mean squares)  </a:t>
                </a:r>
                <a:r>
                  <a:rPr lang="en-GB" b="1" u="sng" dirty="0"/>
                  <a:t>between</a:t>
                </a:r>
                <a:r>
                  <a:rPr lang="en-GB" u="sng" dirty="0"/>
                  <a:t>  the groups: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The traditional ANOVA terminology is used: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b="1" dirty="0"/>
                  <a:t>Mean Squares (</a:t>
                </a:r>
                <a:r>
                  <a:rPr lang="en-GB" b="1" u="sng" dirty="0"/>
                  <a:t>between</a:t>
                </a:r>
                <a:r>
                  <a:rPr lang="en-GB" b="1" dirty="0"/>
                  <a:t>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MS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DF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GB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GB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Observe intuitively:</a:t>
                </a:r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The more the null hypothesis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=⋯=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)  holds true, </a:t>
                </a:r>
                <a:br>
                  <a:rPr lang="en-GB" dirty="0"/>
                </a:br>
                <a:r>
                  <a:rPr lang="en-GB" dirty="0"/>
                  <a:t>the more the mean squares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MS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GB" dirty="0"/>
                  <a:t>  tend to zero: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1101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One-way  ANOVA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Sample variance (mean squares)  </a:t>
                </a:r>
                <a:r>
                  <a:rPr lang="en-GB" b="1" u="sng" dirty="0"/>
                  <a:t>within</a:t>
                </a:r>
                <a:r>
                  <a:rPr lang="en-GB" b="1" dirty="0"/>
                  <a:t>  the groups:</a:t>
                </a:r>
              </a:p>
              <a:p>
                <a:pPr>
                  <a:lnSpc>
                    <a:spcPct val="150000"/>
                  </a:lnSpc>
                </a:pPr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MS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sub>
                      </m:sSub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DF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  <m:aln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GB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GB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where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31369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	is the size of 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-th group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31369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dirty="0"/>
                  <a:t>	is the sample mean of 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-th group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3136900" algn="l"/>
                  </a:tabLst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dirty="0"/>
                  <a:t>	is the size of the grand sample</a:t>
                </a:r>
              </a:p>
              <a:p>
                <a:pPr marL="342900" indent="-342900">
                  <a:lnSpc>
                    <a:spcPct val="160000"/>
                  </a:lnSpc>
                  <a:buFont typeface="Arial" panose="020B0604020202020204" pitchFamily="34" charset="0"/>
                  <a:buChar char="•"/>
                  <a:tabLst>
                    <a:tab pos="3136900" algn="l"/>
                  </a:tabLst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	is the number of the groups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28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Čárový bublinový popisek 1 4"/>
          <p:cNvSpPr/>
          <p:nvPr/>
        </p:nvSpPr>
        <p:spPr>
          <a:xfrm>
            <a:off x="0" y="1800000"/>
            <a:ext cx="3204000" cy="369332"/>
          </a:xfrm>
          <a:prstGeom prst="borderCallout1">
            <a:avLst>
              <a:gd name="adj1" fmla="val 50154"/>
              <a:gd name="adj2" fmla="val 100078"/>
              <a:gd name="adj3" fmla="val 181046"/>
              <a:gd name="adj4" fmla="val 14821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sum of squares (within)</a:t>
            </a:r>
            <a:endParaRPr lang="en-GB" b="1" i="1" dirty="0">
              <a:solidFill>
                <a:schemeClr val="tx1"/>
              </a:solidFill>
            </a:endParaRPr>
          </a:p>
        </p:txBody>
      </p:sp>
      <p:sp>
        <p:nvSpPr>
          <p:cNvPr id="6" name="Čárový bublinový popisek 1 5"/>
          <p:cNvSpPr/>
          <p:nvPr/>
        </p:nvSpPr>
        <p:spPr>
          <a:xfrm>
            <a:off x="0" y="2664000"/>
            <a:ext cx="3204000" cy="369332"/>
          </a:xfrm>
          <a:prstGeom prst="borderCallout1">
            <a:avLst>
              <a:gd name="adj1" fmla="val 50720"/>
              <a:gd name="adj2" fmla="val 100054"/>
              <a:gd name="adj3" fmla="val 124447"/>
              <a:gd name="adj4" fmla="val 14724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degrees of freedom (within)</a:t>
            </a:r>
            <a:endParaRPr lang="en-GB" b="1" i="1" dirty="0">
              <a:solidFill>
                <a:schemeClr val="tx1"/>
              </a:solidFill>
            </a:endParaRPr>
          </a:p>
        </p:txBody>
      </p:sp>
      <p:sp>
        <p:nvSpPr>
          <p:cNvPr id="7" name="Čárový bublinový popisek 1 6"/>
          <p:cNvSpPr/>
          <p:nvPr/>
        </p:nvSpPr>
        <p:spPr>
          <a:xfrm>
            <a:off x="0" y="2232000"/>
            <a:ext cx="3204000" cy="369332"/>
          </a:xfrm>
          <a:prstGeom prst="borderCallout1">
            <a:avLst>
              <a:gd name="adj1" fmla="val 50380"/>
              <a:gd name="adj2" fmla="val 100109"/>
              <a:gd name="adj3" fmla="val 124569"/>
              <a:gd name="adj4" fmla="val 11502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mean squares (within)</a:t>
            </a:r>
            <a:endParaRPr lang="en-GB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0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Analysis of Variance  (ANOVA)  for a single factor</a:t>
            </a:r>
          </a:p>
          <a:p>
            <a:pPr>
              <a:lnSpc>
                <a:spcPct val="150000"/>
              </a:lnSpc>
            </a:pPr>
            <a:r>
              <a:rPr lang="en-GB" dirty="0"/>
              <a:t>Bartlett’s test</a:t>
            </a:r>
          </a:p>
        </p:txBody>
      </p:sp>
    </p:spTree>
    <p:extLst>
      <p:ext uri="{BB962C8B-B14F-4D97-AF65-F5344CB8AC3E}">
        <p14:creationId xmlns:p14="http://schemas.microsoft.com/office/powerpoint/2010/main" val="2124015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One-way  ANOVA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Sample variance (mean squares)  </a:t>
                </a:r>
                <a:r>
                  <a:rPr lang="en-GB" b="1" u="sng" dirty="0"/>
                  <a:t>within</a:t>
                </a:r>
                <a:r>
                  <a:rPr lang="en-GB" u="sng" dirty="0"/>
                  <a:t>  the groups: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The traditional ANOVA terminology is used: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b="1" dirty="0"/>
                  <a:t>Sum of Squares (</a:t>
                </a:r>
                <a:r>
                  <a:rPr lang="en-GB" b="1" u="sng" dirty="0"/>
                  <a:t>within</a:t>
                </a:r>
                <a:r>
                  <a:rPr lang="en-GB" b="1" dirty="0"/>
                  <a:t>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b="1" dirty="0"/>
                  <a:t>Degrees of Freedom (</a:t>
                </a:r>
                <a:r>
                  <a:rPr lang="en-GB" b="1" u="sng" dirty="0"/>
                  <a:t>within</a:t>
                </a:r>
                <a:r>
                  <a:rPr lang="en-GB" b="1" dirty="0"/>
                  <a:t>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1943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One-way  ANOVA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Sample variance (mean squares)  </a:t>
                </a:r>
                <a:r>
                  <a:rPr lang="en-GB" b="1" u="sng" dirty="0"/>
                  <a:t>within</a:t>
                </a:r>
                <a:r>
                  <a:rPr lang="en-GB" u="sng" dirty="0"/>
                  <a:t>  the groups: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The traditional ANOVA terminology is used: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b="1" dirty="0"/>
                  <a:t>Mean Squares (</a:t>
                </a:r>
                <a:r>
                  <a:rPr lang="en-GB" b="1" u="sng" dirty="0"/>
                  <a:t>within</a:t>
                </a:r>
                <a:r>
                  <a:rPr lang="en-GB" b="1" dirty="0"/>
                  <a:t>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MS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W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DF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GB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GB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Observe intuitively:</a:t>
                </a:r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The more the mean squares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sub>
                    </m:sSub>
                  </m:oMath>
                </a14:m>
                <a:r>
                  <a:rPr lang="en-GB" dirty="0"/>
                  <a:t>  tend to zero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/>
                  <a:t>),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less the null hypothesis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=⋯=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)  holds true.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817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One-way  ANOVA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Theorem: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  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  …,  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are independent, then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  <m:aln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̅"/>
                                                      <m:ctrlPr>
                                                        <a:rPr lang="en-GB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GB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𝑌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  <m:aln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𝑖𝑗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̅"/>
                                                      <m:ctrlPr>
                                                        <a:rPr lang="en-GB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GB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𝑌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nary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∼ 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−1, 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spcAft>
                    <a:spcPts val="1200"/>
                  </a:spcAft>
                </a:pPr>
                <a:endParaRPr lang="en-GB" dirty="0"/>
              </a:p>
              <a:p>
                <a:pPr>
                  <a:lnSpc>
                    <a:spcPct val="130000"/>
                  </a:lnSpc>
                  <a:spcAft>
                    <a:spcPts val="1200"/>
                  </a:spcAft>
                </a:pPr>
                <a:r>
                  <a:rPr lang="en-GB" dirty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−1, 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 denotes Fisher’s </a:t>
                </a:r>
                <a:r>
                  <a:rPr lang="en-GB" i="1" dirty="0"/>
                  <a:t>F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 d.f. </a:t>
                </a:r>
                <a:br>
                  <a:rPr lang="en-GB" dirty="0"/>
                </a:br>
                <a:r>
                  <a:rPr lang="en-GB" dirty="0"/>
                  <a:t>(degrees of freedom).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1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733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One-way  ANOVA:   the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The one-way ANOVA test proceeds as follows: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Given the samples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dirty="0"/>
                  <a:t>,  etc.,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of the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,  etc.,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,  respectively, formulate the null hypothesis: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=⋯=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 alternative hypothesis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¬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,  i.e.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GB" dirty="0"/>
                  <a:t>  for some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2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672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One-way  ANOVA:   the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Calculate the statistic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= 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MS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MS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sub>
                          </m:sSub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f>
                        <m:fPr>
                          <m:type m:val="li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SS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SS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sub>
                              </m:sSub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DF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DF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f>
                        <m:fPr>
                          <m:type m:val="li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  <m:aln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̅"/>
                                                      <m:ctrlPr>
                                                        <a:rPr lang="en-GB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GB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𝑦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  <m:aln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𝑖𝑗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̅"/>
                                                      <m:ctrlPr>
                                                        <a:rPr lang="en-GB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GB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𝑦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nary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the null hypothesis is true, then we have by the Theorem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−1, 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other popular values are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=10 %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=0.1 %</m:t>
                    </m:r>
                  </m:oMath>
                </a14:m>
                <a:r>
                  <a:rPr lang="en-GB" dirty="0"/>
                  <a:t>  etc.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309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One-way  ANOVA:   the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the </a:t>
                </a:r>
                <a:r>
                  <a:rPr lang="en-GB" b="1" dirty="0"/>
                  <a:t>critical value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so that</a:t>
                </a:r>
                <a:br>
                  <a:rPr lang="en-GB" dirty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br>
                  <a:rPr lang="en-GB" dirty="0"/>
                </a:b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 is the density of the </a:t>
                </a:r>
                <a:r>
                  <a:rPr lang="en-GB" i="1" dirty="0"/>
                  <a:t>F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d.f.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u="sng" dirty="0"/>
                  <a:t>Remark:</a:t>
                </a:r>
                <a:endParaRPr lang="en-GB" dirty="0"/>
              </a:p>
              <a:p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,  then the two-sample </a:t>
                </a:r>
                <a:r>
                  <a:rPr lang="en-GB" i="1" dirty="0"/>
                  <a:t>t</a:t>
                </a:r>
                <a:r>
                  <a:rPr lang="en-GB" dirty="0"/>
                  <a:t>-test for the difference of the means is equivalent.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GB" dirty="0"/>
                  <a:t>,  then the ANOVA  </a:t>
                </a:r>
                <a:r>
                  <a:rPr lang="en-GB" i="1" dirty="0"/>
                  <a:t>F</a:t>
                </a:r>
                <a:r>
                  <a:rPr lang="en-GB" dirty="0"/>
                  <a:t>-test </a:t>
                </a:r>
                <a:r>
                  <a:rPr lang="en-GB" u="sng" dirty="0"/>
                  <a:t>must</a:t>
                </a:r>
                <a:r>
                  <a:rPr lang="en-GB" dirty="0"/>
                  <a:t> be used.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1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006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One-way  ANOVA:   total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Total sample variance (mean squares):</a:t>
                </a:r>
              </a:p>
              <a:p>
                <a:pPr>
                  <a:lnSpc>
                    <a:spcPct val="150000"/>
                  </a:lnSpc>
                </a:pPr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MS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DF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  <m:aln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where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31369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	is the size of 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-th group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31369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en-GB" dirty="0"/>
                  <a:t>	is the grand sample mean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3136900" algn="l"/>
                  </a:tabLst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dirty="0"/>
                  <a:t>	is the size of the grand sample</a:t>
                </a:r>
              </a:p>
              <a:p>
                <a:pPr marL="342900" indent="-342900">
                  <a:lnSpc>
                    <a:spcPct val="160000"/>
                  </a:lnSpc>
                  <a:buFont typeface="Arial" panose="020B0604020202020204" pitchFamily="34" charset="0"/>
                  <a:buChar char="•"/>
                  <a:tabLst>
                    <a:tab pos="3136900" algn="l"/>
                  </a:tabLst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	is the number of the groups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Čárový bublinový popisek 1 4"/>
          <p:cNvSpPr/>
          <p:nvPr/>
        </p:nvSpPr>
        <p:spPr>
          <a:xfrm>
            <a:off x="0" y="1800000"/>
            <a:ext cx="3204000" cy="369332"/>
          </a:xfrm>
          <a:prstGeom prst="borderCallout1">
            <a:avLst>
              <a:gd name="adj1" fmla="val 50154"/>
              <a:gd name="adj2" fmla="val 100078"/>
              <a:gd name="adj3" fmla="val 181046"/>
              <a:gd name="adj4" fmla="val 14821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sum of squares (total)</a:t>
            </a:r>
            <a:endParaRPr lang="en-GB" b="1" i="1" dirty="0">
              <a:solidFill>
                <a:schemeClr val="tx1"/>
              </a:solidFill>
            </a:endParaRPr>
          </a:p>
        </p:txBody>
      </p:sp>
      <p:sp>
        <p:nvSpPr>
          <p:cNvPr id="6" name="Čárový bublinový popisek 1 5"/>
          <p:cNvSpPr/>
          <p:nvPr/>
        </p:nvSpPr>
        <p:spPr>
          <a:xfrm>
            <a:off x="0" y="2664000"/>
            <a:ext cx="3204000" cy="369332"/>
          </a:xfrm>
          <a:prstGeom prst="borderCallout1">
            <a:avLst>
              <a:gd name="adj1" fmla="val 50720"/>
              <a:gd name="adj2" fmla="val 100054"/>
              <a:gd name="adj3" fmla="val 124447"/>
              <a:gd name="adj4" fmla="val 14724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degrees of freedom (total)</a:t>
            </a:r>
            <a:endParaRPr lang="en-GB" b="1" i="1" dirty="0">
              <a:solidFill>
                <a:schemeClr val="tx1"/>
              </a:solidFill>
            </a:endParaRPr>
          </a:p>
        </p:txBody>
      </p:sp>
      <p:sp>
        <p:nvSpPr>
          <p:cNvPr id="7" name="Čárový bublinový popisek 1 6"/>
          <p:cNvSpPr/>
          <p:nvPr/>
        </p:nvSpPr>
        <p:spPr>
          <a:xfrm>
            <a:off x="0" y="2232000"/>
            <a:ext cx="3204000" cy="369332"/>
          </a:xfrm>
          <a:prstGeom prst="borderCallout1">
            <a:avLst>
              <a:gd name="adj1" fmla="val 50380"/>
              <a:gd name="adj2" fmla="val 100109"/>
              <a:gd name="adj3" fmla="val 124569"/>
              <a:gd name="adj4" fmla="val 11502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mean squares (total)</a:t>
            </a:r>
            <a:endParaRPr lang="en-GB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42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One-way  ANOVA:   total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Total sample variance (mean squares):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The traditional ANOVA terminology is used: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b="1" dirty="0"/>
                  <a:t>Sum of Squares (</a:t>
                </a:r>
                <a:r>
                  <a:rPr lang="en-GB" b="1" u="sng" dirty="0"/>
                  <a:t>total</a:t>
                </a:r>
                <a:r>
                  <a:rPr lang="en-GB" b="1" dirty="0"/>
                  <a:t>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b="1" dirty="0"/>
                  <a:t>Degrees of Freedom (</a:t>
                </a:r>
                <a:r>
                  <a:rPr lang="en-GB" b="1" u="sng" dirty="0"/>
                  <a:t>total</a:t>
                </a:r>
                <a:r>
                  <a:rPr lang="en-GB" b="1" dirty="0"/>
                  <a:t>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2100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One-way  ANOVA:   total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Total sample variance (mean squares):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The traditional ANOVA terminology is used: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b="1" dirty="0"/>
                  <a:t>Mean Squares (</a:t>
                </a:r>
                <a:r>
                  <a:rPr lang="en-GB" b="1" u="sng" dirty="0"/>
                  <a:t>total</a:t>
                </a:r>
                <a:r>
                  <a:rPr lang="en-GB" b="1" dirty="0"/>
                  <a:t>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MS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DF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8644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One-way  ANOVA:   total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u="sng" dirty="0"/>
                  <a:t>Notice that it holds: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or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215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Two-sample </a:t>
            </a:r>
            <a:r>
              <a:rPr lang="en-GB" i="1" dirty="0"/>
              <a:t>t-</a:t>
            </a:r>
            <a:r>
              <a:rPr lang="en-GB" dirty="0"/>
              <a:t>test for the diff. of the pop. means // </a:t>
            </a:r>
            <a:r>
              <a:rPr lang="en-GB" i="1" dirty="0"/>
              <a:t>σ</a:t>
            </a:r>
            <a:r>
              <a:rPr lang="en-GB" i="1" baseline="-25000" dirty="0"/>
              <a:t>X</a:t>
            </a:r>
            <a:r>
              <a:rPr lang="en-GB" dirty="0"/>
              <a:t>=</a:t>
            </a:r>
            <a:r>
              <a:rPr lang="en-GB" i="1" dirty="0"/>
              <a:t>σ</a:t>
            </a:r>
            <a:r>
              <a:rPr lang="en-GB" i="1" baseline="-25000" dirty="0"/>
              <a:t>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First of all, recall the </a:t>
                </a:r>
                <a:r>
                  <a:rPr lang="en-GB" u="sng" dirty="0"/>
                  <a:t>two-sample </a:t>
                </a:r>
                <a:r>
                  <a:rPr lang="en-GB" i="1" u="sng" dirty="0"/>
                  <a:t>t</a:t>
                </a:r>
                <a:r>
                  <a:rPr lang="en-GB" u="sng" dirty="0"/>
                  <a:t>-test for the difference of the population means</a:t>
                </a:r>
                <a:r>
                  <a:rPr lang="en-GB" dirty="0"/>
                  <a:t> (assuming the same variance):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be two unknown random variables.  </a:t>
                </a:r>
                <a:br>
                  <a:rPr lang="en-GB" dirty="0"/>
                </a:br>
                <a:r>
                  <a:rPr lang="en-GB" dirty="0"/>
                  <a:t>We assume that both random variables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 are normally distributed, </a:t>
                </a:r>
                <a:br>
                  <a:rPr lang="en-GB" dirty="0"/>
                </a:br>
                <a:r>
                  <a:rPr lang="en-GB" dirty="0"/>
                  <a:t>but we do not know their population means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/>
                  <a:t>  nor their variance, </a:t>
                </a:r>
                <a:br>
                  <a:rPr lang="en-GB" dirty="0"/>
                </a:br>
                <a:r>
                  <a:rPr lang="en-GB" dirty="0"/>
                  <a:t>but we do assume that </a:t>
                </a:r>
                <a:r>
                  <a:rPr lang="en-GB" u="sng" dirty="0"/>
                  <a:t>the variance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 </a:t>
                </a:r>
                <a:r>
                  <a:rPr lang="en-GB" u="sng" dirty="0"/>
                  <a:t>of both variables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 </a:t>
                </a:r>
                <a:r>
                  <a:rPr lang="en-GB" u="sng" dirty="0"/>
                  <a:t>is the same</a:t>
                </a:r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  <a:tabLst>
                    <a:tab pos="4899025" algn="r"/>
                    <a:tab pos="4981575" algn="l"/>
                  </a:tabLst>
                </a:pPr>
                <a:r>
                  <a:rPr lang="en-GB" dirty="0"/>
                  <a:t>We sample the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-times,	so we have the sample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  <a:tabLst>
                    <a:tab pos="4899600" algn="r"/>
                    <a:tab pos="4982400" algn="l"/>
                  </a:tabLst>
                </a:pPr>
                <a:r>
                  <a:rPr lang="en-GB" dirty="0"/>
                  <a:t>We sample the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-times,	so we have the sample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0620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One-way  ANOVA:   total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Notice first:</a:t>
                </a: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0889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One-way  ANOVA:   total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Notice now: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GB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GB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d>
                                        <m:d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GB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GB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+2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 algn="r"/>
                <a:r>
                  <a:rPr lang="en-GB" dirty="0"/>
                  <a:t>q.e.d.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856" b="-11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3700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Bartlett’s test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482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Bartlett’s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Motivation:</a:t>
                </a:r>
                <a:r>
                  <a:rPr lang="en-GB" dirty="0"/>
                  <a:t>  Recall the assumptions of the one-way  ANOVA  method: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Given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,  etc.,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,  </a:t>
                </a:r>
                <a:br>
                  <a:rPr lang="en-GB" dirty="0"/>
                </a:br>
                <a:r>
                  <a:rPr lang="en-GB" dirty="0"/>
                  <a:t>we assume that</a:t>
                </a:r>
              </a:p>
              <a:p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 are normally distributed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u="sng" dirty="0"/>
                  <a:t>the variance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 </a:t>
                </a:r>
                <a:r>
                  <a:rPr lang="en-GB" u="sng" dirty="0"/>
                  <a:t>of all variables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:r>
                  <a:rPr lang="en-GB" u="sng" dirty="0"/>
                  <a:t>is the same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Given the samples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dirty="0"/>
                  <a:t>,  …,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of the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,  respectively,</a:t>
                </a:r>
              </a:p>
              <a:p>
                <a:pPr algn="ctr">
                  <a:lnSpc>
                    <a:spcPct val="200000"/>
                  </a:lnSpc>
                </a:pPr>
                <a:r>
                  <a:rPr lang="en-GB" dirty="0"/>
                  <a:t>¿ can we verify the assumptions by a (statistical) test ?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636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Bartlett’s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Theorem:</a:t>
                </a:r>
                <a:r>
                  <a:rPr lang="en-GB" dirty="0"/>
                  <a:t>  If 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,  …,  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are independent,  then</a:t>
                </a:r>
              </a:p>
              <a:p>
                <a:pPr>
                  <a:lnSpc>
                    <a:spcPct val="150000"/>
                  </a:lnSpc>
                </a:pPr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p>
                                        <m:e>
                                          <m:sSup>
                                            <m:sSup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GB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GB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𝑌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GB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𝑖𝑗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GB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acc>
                                                        <m:accPr>
                                                          <m:chr m:val="̅"/>
                                                          <m:ctrlPr>
                                                            <a:rPr lang="en-GB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accPr>
                                                        <m:e>
                                                          <m:r>
                                                            <a:rPr lang="en-GB" i="1" smtClean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𝑌</m:t>
                                                          </m:r>
                                                        </m:e>
                                                      </m:acc>
                                                    </m:e>
                                                    <m:sub>
                                                      <m:r>
                                                        <a:rPr lang="en-GB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nary>
                                    </m:e>
                                  </m:nary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nary>
                                        <m:naryPr>
                                          <m:chr m:val="∑"/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p>
                                        <m:e>
                                          <m:sSup>
                                            <m:sSup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GB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GB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GB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𝑌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GB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𝑖𝑗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GB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GB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acc>
                                                        <m:accPr>
                                                          <m:chr m:val="̅"/>
                                                          <m:ctrlPr>
                                                            <a:rPr lang="en-GB" b="0" i="1" smtClean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accPr>
                                                        <m:e>
                                                          <m:r>
                                                            <a:rPr lang="en-GB" b="0" i="1" smtClean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𝑌</m:t>
                                                          </m:r>
                                                        </m:e>
                                                      </m:acc>
                                                    </m:e>
                                                    <m:sub>
                                                      <m:r>
                                                        <a:rPr lang="en-GB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nary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nary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den>
                          </m:f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  <m:aln/>
                                    </m:r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den>
                                  </m:f>
                                </m:e>
                              </m:nary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  <a:p>
                <a:pPr algn="r"/>
                <a:r>
                  <a:rPr lang="en-GB" i="1" dirty="0"/>
                  <a:t>approximately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n-GB" dirty="0"/>
                  <a:t>(if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≥7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8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836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Bartlett’s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0" dirty="0"/>
                  <a:t>Given unknown random variables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, …, 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25000"/>
                  </a:lnSpc>
                </a:pPr>
                <a:r>
                  <a:rPr lang="en-GB" dirty="0"/>
                  <a:t>Sampling the variable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-times yields the sample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endParaRPr lang="en-GB" dirty="0"/>
              </a:p>
              <a:p>
                <a:pPr>
                  <a:lnSpc>
                    <a:spcPct val="125000"/>
                  </a:lnSpc>
                </a:pPr>
                <a:r>
                  <a:rPr lang="en-GB" dirty="0"/>
                  <a:t>Sampling the variable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-times yields the sample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GB" dirty="0"/>
              </a:p>
              <a:p>
                <a:pPr>
                  <a:lnSpc>
                    <a:spcPct val="125000"/>
                  </a:lnSpc>
                </a:pPr>
                <a:r>
                  <a:rPr lang="en-GB" dirty="0"/>
                  <a:t>Sampling the variable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-times yields the sample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endParaRPr lang="en-GB" dirty="0"/>
              </a:p>
              <a:p>
                <a:pPr>
                  <a:lnSpc>
                    <a:spcPct val="125000"/>
                  </a:lnSpc>
                </a:pPr>
                <a:r>
                  <a:rPr lang="en-GB" dirty="0"/>
                  <a:t>Etc.</a:t>
                </a:r>
              </a:p>
              <a:p>
                <a:pPr>
                  <a:lnSpc>
                    <a:spcPct val="125000"/>
                  </a:lnSpc>
                </a:pPr>
                <a:r>
                  <a:rPr lang="en-GB" dirty="0"/>
                  <a:t>Sampling the variable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-times yields the sample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Null hypothesis: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=⋯=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The alternative hypothesis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¬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,  i.e.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  for some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2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4042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Bartlett’s test</a:t>
            </a:r>
            <a:endParaRPr lang="en-GB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Calculate the statistic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p>
                                        <m:e>
                                          <m:sSup>
                                            <m:sSup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GB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GB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𝑌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GB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𝑖𝑗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GB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acc>
                                                        <m:accPr>
                                                          <m:chr m:val="̅"/>
                                                          <m:ctrlPr>
                                                            <a:rPr lang="en-GB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accPr>
                                                        <m:e>
                                                          <m:r>
                                                            <a:rPr lang="en-GB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𝑌</m:t>
                                                          </m:r>
                                                        </m:e>
                                                      </m:acc>
                                                    </m:e>
                                                    <m:sub>
                                                      <m:r>
                                                        <a:rPr lang="en-GB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nary>
                                    </m:e>
                                  </m:nary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nary>
                                        <m:naryPr>
                                          <m:chr m:val="∑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p>
                                        <m:e>
                                          <m:sSup>
                                            <m:sSup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GB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GB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𝑌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GB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𝑖𝑗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GB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acc>
                                                        <m:accPr>
                                                          <m:chr m:val="̅"/>
                                                          <m:ctrlPr>
                                                            <a:rPr lang="en-GB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accPr>
                                                        <m:e>
                                                          <m:r>
                                                            <a:rPr lang="en-GB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𝑌</m:t>
                                                          </m:r>
                                                        </m:e>
                                                      </m:acc>
                                                    </m:e>
                                                    <m:sub>
                                                      <m:r>
                                                        <a:rPr lang="en-GB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nary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den>
                          </m:f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  <m:aln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den>
                                  </m:f>
                                </m:e>
                              </m:nary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1457325" algn="r"/>
                    <a:tab pos="1627188" algn="l"/>
                    <a:tab pos="2054225" algn="l"/>
                    <a:tab pos="3660775" algn="r"/>
                    <a:tab pos="3676650" algn="dec"/>
                    <a:tab pos="5122863" algn="l"/>
                  </a:tabLst>
                </a:pPr>
                <a:r>
                  <a:rPr lang="en-GB" dirty="0"/>
                  <a:t>If the null hypothesis is true, then we have by the Theorem</a:t>
                </a:r>
                <a:br>
                  <a:rPr lang="en-GB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 b="0" i="1" smtClean="0">
                        <a:latin typeface="Cambria Math" panose="02040503050406030204" pitchFamily="18" charset="0"/>
                      </a:rPr>
                      <m:t>approximately</m:t>
                    </m:r>
                  </m:oMath>
                </a14:m>
                <a:endParaRPr lang="en-GB" i="1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1457325" algn="r"/>
                    <a:tab pos="1627188" algn="l"/>
                    <a:tab pos="2054225" algn="l"/>
                    <a:tab pos="3660775" algn="r"/>
                    <a:tab pos="3676650" algn="dec"/>
                    <a:tab pos="5122863" algn="l"/>
                  </a:tabLst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other popular values are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=10 %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=0.1 %</m:t>
                    </m:r>
                  </m:oMath>
                </a14:m>
                <a:r>
                  <a:rPr lang="en-GB" dirty="0"/>
                  <a:t>  etc.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2239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Bartlett’s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the </a:t>
                </a:r>
                <a:r>
                  <a:rPr lang="en-GB" b="1" dirty="0"/>
                  <a:t>critical value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so that</a:t>
                </a:r>
                <a:br>
                  <a:rPr lang="en-GB" dirty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br>
                  <a:rPr lang="en-GB" dirty="0"/>
                </a:b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 is the density of the </a:t>
                </a:r>
                <a:r>
                  <a:rPr lang="en-GB" i="1" dirty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degrees of freedom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 </a:t>
                </a:r>
                <a:br>
                  <a:rPr lang="en-GB" dirty="0"/>
                </a:br>
                <a:r>
                  <a:rPr lang="en-GB" dirty="0"/>
                  <a:t>(the ANOVA should not be used)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8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Two-sample </a:t>
            </a:r>
            <a:r>
              <a:rPr lang="en-GB" i="1" dirty="0"/>
              <a:t>t-</a:t>
            </a:r>
            <a:r>
              <a:rPr lang="en-GB" dirty="0"/>
              <a:t>test for the diff. of the pop. means // </a:t>
            </a:r>
            <a:r>
              <a:rPr lang="en-GB" i="1" dirty="0"/>
              <a:t>σ</a:t>
            </a:r>
            <a:r>
              <a:rPr lang="en-GB" i="1" baseline="-25000" dirty="0"/>
              <a:t>X</a:t>
            </a:r>
            <a:r>
              <a:rPr lang="en-GB" dirty="0"/>
              <a:t>=</a:t>
            </a:r>
            <a:r>
              <a:rPr lang="en-GB" i="1" dirty="0"/>
              <a:t>σ</a:t>
            </a:r>
            <a:r>
              <a:rPr lang="en-GB" i="1" baseline="-25000" dirty="0"/>
              <a:t>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tabLst>
                    <a:tab pos="1457325" algn="r"/>
                    <a:tab pos="1627188" algn="l"/>
                    <a:tab pos="2054225" algn="l"/>
                    <a:tab pos="3660775" algn="r"/>
                    <a:tab pos="3676650" algn="dec"/>
                    <a:tab pos="5715000" algn="l"/>
                  </a:tabLst>
                </a:pPr>
                <a:r>
                  <a:rPr lang="en-GB" dirty="0"/>
                  <a:t>Having the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	observations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dirty="0"/>
                  <a:t>	of the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	having the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	observations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	of the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,  </a:t>
                </a:r>
                <a:br>
                  <a:rPr lang="en-GB" dirty="0"/>
                </a:br>
                <a:r>
                  <a:rPr lang="en-GB" dirty="0"/>
                  <a:t>we test the null hypothesis that both population means are the same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/>
                  <a:t>) against the two-sided alternative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/>
                  <a:t>).</a:t>
                </a:r>
              </a:p>
              <a:p>
                <a:pPr>
                  <a:tabLst>
                    <a:tab pos="1457325" algn="r"/>
                    <a:tab pos="1627188" algn="l"/>
                    <a:tab pos="2054225" algn="l"/>
                    <a:tab pos="3660775" algn="r"/>
                    <a:tab pos="3676650" algn="dec"/>
                    <a:tab pos="5122863" algn="l"/>
                  </a:tabLst>
                </a:pPr>
                <a:endParaRPr lang="en-GB" dirty="0"/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GB" dirty="0"/>
                  <a:t>Calculate the statistic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endChr m:val="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∼ 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3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11484658" y="1461653"/>
            <a:ext cx="51456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/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71614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Two-sample </a:t>
            </a:r>
            <a:r>
              <a:rPr lang="en-GB" i="1" dirty="0"/>
              <a:t>t-</a:t>
            </a:r>
            <a:r>
              <a:rPr lang="en-GB" dirty="0"/>
              <a:t>test for the diff. of the pop. means // </a:t>
            </a:r>
            <a:r>
              <a:rPr lang="en-GB" i="1" dirty="0"/>
              <a:t>σ</a:t>
            </a:r>
            <a:r>
              <a:rPr lang="en-GB" i="1" baseline="-25000" dirty="0"/>
              <a:t>X</a:t>
            </a:r>
            <a:r>
              <a:rPr lang="en-GB" dirty="0"/>
              <a:t>=</a:t>
            </a:r>
            <a:r>
              <a:rPr lang="en-GB" i="1" dirty="0"/>
              <a:t>σ</a:t>
            </a:r>
            <a:r>
              <a:rPr lang="en-GB" i="1" baseline="-25000" dirty="0"/>
              <a:t>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Finish the two-sample </a:t>
                </a:r>
                <a:r>
                  <a:rPr lang="en-GB" i="1" dirty="0"/>
                  <a:t>t-</a:t>
                </a:r>
                <a:r>
                  <a:rPr lang="en-GB" dirty="0"/>
                  <a:t>test for the difference of the population means as follows: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a very </a:t>
                </a:r>
                <a:br>
                  <a:rPr lang="en-GB" dirty="0"/>
                </a:br>
                <a:r>
                  <a:rPr lang="en-GB" dirty="0"/>
                  <a:t>popular value is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other popular values are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10 %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1 %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0.1 %</m:t>
                    </m:r>
                  </m:oMath>
                </a14:m>
                <a:r>
                  <a:rPr lang="en-GB" dirty="0"/>
                  <a:t> etc.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the </a:t>
                </a:r>
                <a:r>
                  <a:rPr lang="en-GB" b="1" dirty="0"/>
                  <a:t>critical value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so that</a:t>
                </a:r>
                <a:br>
                  <a:rPr lang="en-GB" dirty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br>
                  <a:rPr lang="en-GB" dirty="0"/>
                </a:b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 is the density of the </a:t>
                </a:r>
                <a:r>
                  <a:rPr lang="en-GB" i="1" dirty="0"/>
                  <a:t>t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/>
                  <a:t>  degrees of freedom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−∞,−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  <a:endParaRPr lang="en-GB" baseline="-25000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3212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One-Way  ANOVA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887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One-way  ANOVA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Motivation: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,  etc.,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be unknown random variables.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assume that the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 are normally distributed,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but we do not know their population means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 nor their variance, </a:t>
                </a:r>
                <a:br>
                  <a:rPr lang="en-GB" dirty="0"/>
                </a:br>
                <a:r>
                  <a:rPr lang="en-GB" dirty="0"/>
                  <a:t>but we do assume that </a:t>
                </a:r>
                <a:r>
                  <a:rPr lang="en-GB" u="sng" dirty="0"/>
                  <a:t>the variance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 </a:t>
                </a:r>
                <a:r>
                  <a:rPr lang="en-GB" u="sng" dirty="0"/>
                  <a:t>of all variables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:r>
                  <a:rPr lang="en-GB" u="sng" dirty="0"/>
                  <a:t>is the same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758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One-way  ANOVA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We sample the variable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-times, so we have the sample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…,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sample the variable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-times, so we have the sample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sample the variable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-times, so we have the sample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Etc.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sample the variable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-times, so we have the sample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480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One-way  ANOVA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tabLst>
                    <a:tab pos="1457325" algn="r"/>
                    <a:tab pos="1627188" algn="l"/>
                    <a:tab pos="2054225" algn="l"/>
                    <a:tab pos="3660775" algn="r"/>
                    <a:tab pos="3676650" algn="dec"/>
                    <a:tab pos="5122863" algn="l"/>
                  </a:tabLst>
                </a:pPr>
                <a:r>
                  <a:rPr lang="en-GB" dirty="0"/>
                  <a:t>Having the samples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dirty="0"/>
                  <a:t>,  etc.,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of the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,  etc.,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,  respectively, we formulate the </a:t>
                </a:r>
                <a:r>
                  <a:rPr lang="en-GB" b="1" u="sng" dirty="0"/>
                  <a:t>null hypothesis</a:t>
                </a:r>
                <a:r>
                  <a:rPr lang="en-GB" b="1" dirty="0"/>
                  <a:t>:</a:t>
                </a:r>
              </a:p>
              <a:p>
                <a:pPr algn="ctr">
                  <a:lnSpc>
                    <a:spcPct val="150000"/>
                  </a:lnSpc>
                  <a:tabLst>
                    <a:tab pos="1457325" algn="r"/>
                    <a:tab pos="1627188" algn="l"/>
                    <a:tab pos="2054225" algn="l"/>
                    <a:tab pos="3660775" algn="r"/>
                    <a:tab pos="3676650" algn="dec"/>
                    <a:tab pos="5122863" algn="l"/>
                  </a:tabLst>
                </a:pPr>
                <a:r>
                  <a:rPr lang="en-GB" dirty="0"/>
                  <a:t>all samples come from the same population:</a:t>
                </a:r>
              </a:p>
              <a:p>
                <a:pPr algn="ctr">
                  <a:tabLst>
                    <a:tab pos="1457325" algn="r"/>
                    <a:tab pos="1627188" algn="l"/>
                    <a:tab pos="2054225" algn="l"/>
                    <a:tab pos="3660775" algn="r"/>
                    <a:tab pos="3676650" algn="dec"/>
                    <a:tab pos="5122863" algn="l"/>
                  </a:tabLst>
                </a:pPr>
                <a:r>
                  <a:rPr lang="en-GB" dirty="0"/>
                  <a:t>the values of the population means are the same</a:t>
                </a:r>
              </a:p>
              <a:p>
                <a:pPr algn="ctr">
                  <a:lnSpc>
                    <a:spcPct val="200000"/>
                  </a:lnSpc>
                  <a:tabLst>
                    <a:tab pos="1457325" algn="r"/>
                    <a:tab pos="1627188" algn="l"/>
                    <a:tab pos="2054225" algn="l"/>
                    <a:tab pos="3660775" algn="r"/>
                    <a:tab pos="3676650" algn="dec"/>
                    <a:tab pos="51228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: 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=⋯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tabLst>
                    <a:tab pos="1457325" algn="r"/>
                    <a:tab pos="1627188" algn="l"/>
                    <a:tab pos="2054225" algn="l"/>
                    <a:tab pos="3660775" algn="r"/>
                    <a:tab pos="3676650" algn="dec"/>
                    <a:tab pos="5122863" algn="l"/>
                  </a:tabLst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Recall that we do not know the true population means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.  </a:t>
                </a:r>
                <a:br>
                  <a:rPr lang="en-GB" dirty="0"/>
                </a:br>
                <a:r>
                  <a:rPr lang="en-GB" u="sng" dirty="0"/>
                  <a:t>We only test the hypothesis</a:t>
                </a:r>
                <a:r>
                  <a:rPr lang="en-GB" dirty="0"/>
                  <a:t> by means of the samples of the measurements.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8102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.potx" id="{03D10032-7B47-4BC7-8D74-6E131F1ED24C}" vid="{FD6A47A2-2BEE-4AE2-8DFB-5A4C359AB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Vzor</Template>
  <TotalTime>1133</TotalTime>
  <Words>2617</Words>
  <Application>Microsoft Office PowerPoint</Application>
  <PresentationFormat>Širokoúhlá obrazovka</PresentationFormat>
  <Paragraphs>255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0" baseType="lpstr">
      <vt:lpstr>Arial</vt:lpstr>
      <vt:lpstr>Cambria Math</vt:lpstr>
      <vt:lpstr>Motiv Office</vt:lpstr>
      <vt:lpstr>Statistics  Lecture 11</vt:lpstr>
      <vt:lpstr>Prezentace aplikace PowerPoint</vt:lpstr>
      <vt:lpstr>Two-sample t-test for the diff. of the pop. means // σX=σY</vt:lpstr>
      <vt:lpstr>Two-sample t-test for the diff. of the pop. means // σX=σY</vt:lpstr>
      <vt:lpstr>Two-sample t-test for the diff. of the pop. means // σX=σY</vt:lpstr>
      <vt:lpstr>One-Way  ANOVA</vt:lpstr>
      <vt:lpstr>One-way  ANOVA</vt:lpstr>
      <vt:lpstr>One-way  ANOVA</vt:lpstr>
      <vt:lpstr>One-way  ANOVA</vt:lpstr>
      <vt:lpstr>One-way  ANOVA</vt:lpstr>
      <vt:lpstr>One-way  ANOVA</vt:lpstr>
      <vt:lpstr>One-way  ANOVA</vt:lpstr>
      <vt:lpstr>One-way  ANOVA</vt:lpstr>
      <vt:lpstr>One-way  ANOVA</vt:lpstr>
      <vt:lpstr>One-way  ANOVA</vt:lpstr>
      <vt:lpstr>One-way  ANOVA</vt:lpstr>
      <vt:lpstr>One-way  ANOVA</vt:lpstr>
      <vt:lpstr>One-way  ANOVA</vt:lpstr>
      <vt:lpstr>One-way  ANOVA</vt:lpstr>
      <vt:lpstr>One-way  ANOVA</vt:lpstr>
      <vt:lpstr>One-way  ANOVA</vt:lpstr>
      <vt:lpstr>One-way  ANOVA</vt:lpstr>
      <vt:lpstr>One-way  ANOVA:   the test</vt:lpstr>
      <vt:lpstr>One-way  ANOVA:   the test</vt:lpstr>
      <vt:lpstr>One-way  ANOVA:   the test</vt:lpstr>
      <vt:lpstr>One-way  ANOVA:   total variation</vt:lpstr>
      <vt:lpstr>One-way  ANOVA:   total variation</vt:lpstr>
      <vt:lpstr>One-way  ANOVA:   total variation</vt:lpstr>
      <vt:lpstr>One-way  ANOVA:   total variation</vt:lpstr>
      <vt:lpstr>One-way  ANOVA:   total variation</vt:lpstr>
      <vt:lpstr>One-way  ANOVA:   total variation</vt:lpstr>
      <vt:lpstr>Bartlett’s test</vt:lpstr>
      <vt:lpstr>Bartlett’s test</vt:lpstr>
      <vt:lpstr>Bartlett’s test</vt:lpstr>
      <vt:lpstr>Bartlett’s test</vt:lpstr>
      <vt:lpstr>Bartlett’s test</vt:lpstr>
      <vt:lpstr>Bartlett’s test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 Lecture 11</dc:title>
  <dc:creator>bar0245</dc:creator>
  <cp:lastModifiedBy>Radmila Krkošková</cp:lastModifiedBy>
  <cp:revision>92</cp:revision>
  <dcterms:created xsi:type="dcterms:W3CDTF">2019-12-06T13:54:23Z</dcterms:created>
  <dcterms:modified xsi:type="dcterms:W3CDTF">2024-01-23T13:46:41Z</dcterms:modified>
</cp:coreProperties>
</file>