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325" r:id="rId13"/>
    <p:sldId id="326" r:id="rId14"/>
    <p:sldId id="328" r:id="rId15"/>
    <p:sldId id="329" r:id="rId16"/>
    <p:sldId id="327" r:id="rId17"/>
    <p:sldId id="267" r:id="rId18"/>
    <p:sldId id="269" r:id="rId19"/>
    <p:sldId id="268" r:id="rId20"/>
    <p:sldId id="270" r:id="rId21"/>
    <p:sldId id="271" r:id="rId22"/>
    <p:sldId id="273" r:id="rId23"/>
    <p:sldId id="274" r:id="rId24"/>
    <p:sldId id="275" r:id="rId25"/>
    <p:sldId id="277" r:id="rId26"/>
    <p:sldId id="276" r:id="rId27"/>
    <p:sldId id="307" r:id="rId28"/>
    <p:sldId id="278" r:id="rId29"/>
    <p:sldId id="279" r:id="rId30"/>
    <p:sldId id="306" r:id="rId31"/>
    <p:sldId id="281" r:id="rId32"/>
    <p:sldId id="280" r:id="rId33"/>
    <p:sldId id="282" r:id="rId34"/>
    <p:sldId id="284" r:id="rId35"/>
    <p:sldId id="283" r:id="rId36"/>
    <p:sldId id="285" r:id="rId37"/>
    <p:sldId id="286" r:id="rId38"/>
    <p:sldId id="287" r:id="rId39"/>
    <p:sldId id="288" r:id="rId40"/>
    <p:sldId id="289" r:id="rId41"/>
    <p:sldId id="290" r:id="rId42"/>
    <p:sldId id="293" r:id="rId43"/>
    <p:sldId id="294" r:id="rId44"/>
    <p:sldId id="295" r:id="rId45"/>
    <p:sldId id="296" r:id="rId46"/>
    <p:sldId id="297" r:id="rId47"/>
    <p:sldId id="298" r:id="rId48"/>
    <p:sldId id="339" r:id="rId49"/>
    <p:sldId id="340" r:id="rId50"/>
    <p:sldId id="337" r:id="rId51"/>
    <p:sldId id="343" r:id="rId52"/>
    <p:sldId id="342" r:id="rId53"/>
    <p:sldId id="345" r:id="rId54"/>
    <p:sldId id="346" r:id="rId55"/>
    <p:sldId id="341" r:id="rId56"/>
    <p:sldId id="344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01" r:id="rId71"/>
    <p:sldId id="360" r:id="rId72"/>
    <p:sldId id="304" r:id="rId73"/>
    <p:sldId id="363" r:id="rId74"/>
    <p:sldId id="364" r:id="rId75"/>
    <p:sldId id="361" r:id="rId76"/>
    <p:sldId id="365" r:id="rId77"/>
    <p:sldId id="366" r:id="rId78"/>
    <p:sldId id="368" r:id="rId79"/>
    <p:sldId id="369" r:id="rId80"/>
    <p:sldId id="370" r:id="rId81"/>
    <p:sldId id="373" r:id="rId82"/>
    <p:sldId id="374" r:id="rId83"/>
    <p:sldId id="302" r:id="rId84"/>
    <p:sldId id="376" r:id="rId85"/>
    <p:sldId id="308" r:id="rId86"/>
    <p:sldId id="309" r:id="rId87"/>
    <p:sldId id="310" r:id="rId88"/>
    <p:sldId id="312" r:id="rId89"/>
    <p:sldId id="315" r:id="rId90"/>
    <p:sldId id="314" r:id="rId91"/>
    <p:sldId id="316" r:id="rId92"/>
    <p:sldId id="313" r:id="rId93"/>
    <p:sldId id="311" r:id="rId94"/>
    <p:sldId id="317" r:id="rId95"/>
    <p:sldId id="375" r:id="rId96"/>
    <p:sldId id="318" r:id="rId97"/>
    <p:sldId id="319" r:id="rId98"/>
    <p:sldId id="320" r:id="rId99"/>
    <p:sldId id="321" r:id="rId100"/>
    <p:sldId id="322" r:id="rId101"/>
    <p:sldId id="324" r:id="rId102"/>
    <p:sldId id="330" r:id="rId103"/>
    <p:sldId id="333" r:id="rId104"/>
    <p:sldId id="334" r:id="rId105"/>
    <p:sldId id="335" r:id="rId106"/>
    <p:sldId id="336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12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Simple Linear Regression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224762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dirty="0"/>
                  <a:t>Given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/>
                  <a:t>,  we obtain the system of two equations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of two unknowns: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>
                  <a:spcBef>
                    <a:spcPts val="1200"/>
                  </a:spcBef>
                </a:pPr>
                <a:r>
                  <a:rPr lang="en-GB" dirty="0"/>
                  <a:t>or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>
            <a:off x="8460000" y="4104000"/>
            <a:ext cx="502920" cy="2052000"/>
          </a:xfrm>
          <a:prstGeom prst="rightBrace">
            <a:avLst>
              <a:gd name="adj1" fmla="val 57424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Čárový bublinový popisek 1 5"/>
          <p:cNvSpPr/>
          <p:nvPr/>
        </p:nvSpPr>
        <p:spPr>
          <a:xfrm>
            <a:off x="9414000" y="4936973"/>
            <a:ext cx="2340000" cy="386054"/>
          </a:xfrm>
          <a:prstGeom prst="borderCallout1">
            <a:avLst>
              <a:gd name="adj1" fmla="val 49713"/>
              <a:gd name="adj2" fmla="val 65"/>
              <a:gd name="adj3" fmla="val 49794"/>
              <a:gd name="adj4" fmla="val -17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normal equation</a:t>
            </a:r>
          </a:p>
        </p:txBody>
      </p:sp>
    </p:spTree>
    <p:extLst>
      <p:ext uri="{BB962C8B-B14F-4D97-AF65-F5344CB8AC3E}">
        <p14:creationId xmlns:p14="http://schemas.microsoft.com/office/powerpoint/2010/main" val="22848357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5807075" algn="l"/>
                  </a:tabLst>
                </a:pPr>
                <a:r>
                  <a:rPr lang="en-GB" dirty="0"/>
                  <a:t>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	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observations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formulate the </a:t>
                </a:r>
                <a:r>
                  <a:rPr lang="en-GB" b="1" u="sng" dirty="0"/>
                  <a:t>null hypothesis</a:t>
                </a:r>
                <a:r>
                  <a:rPr lang="en-GB" b="1" dirty="0"/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both samples come from the same population:</a:t>
                </a:r>
              </a:p>
              <a:p>
                <a:pPr algn="ctr"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/>
                  <a:t>the values of the population means are the same</a:t>
                </a:r>
              </a:p>
              <a:p>
                <a:pPr algn="ctr">
                  <a:lnSpc>
                    <a:spcPct val="20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we do not know the true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GB" dirty="0"/>
                  <a:t>.  </a:t>
                </a:r>
                <a:r>
                  <a:rPr lang="en-GB" b="1" u="sng" dirty="0"/>
                  <a:t>We only </a:t>
                </a:r>
                <a:br>
                  <a:rPr lang="en-GB" b="1" u="sng" dirty="0"/>
                </a:br>
                <a:r>
                  <a:rPr lang="en-GB" b="1" u="sng" dirty="0"/>
                  <a:t>test the hypothesis</a:t>
                </a:r>
                <a:r>
                  <a:rPr lang="en-GB" b="1" dirty="0"/>
                  <a:t> by means of</a:t>
                </a:r>
                <a:r>
                  <a:rPr lang="en-GB" dirty="0"/>
                  <a:t> two samples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measurements </a:t>
                </a:r>
                <a:br>
                  <a:rPr lang="en-GB" b="1" dirty="0"/>
                </a:br>
                <a:r>
                  <a:rPr lang="en-GB" b="1" u="sng" dirty="0"/>
                  <a:t>with the same variance</a:t>
                </a:r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246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606578" y="1461653"/>
            <a:ext cx="514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0950099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Now, transform the problem into the problem of linear regression:   Put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       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 …,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Consider now the model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 ℓ=1,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the model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Finally, conduct the </a:t>
                </a:r>
                <a:r>
                  <a:rPr lang="en-GB" i="1" dirty="0"/>
                  <a:t>t</a:t>
                </a:r>
                <a:r>
                  <a:rPr lang="en-GB" dirty="0"/>
                  <a:t>-test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(see above).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7167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 without the intercept term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259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 without the intercept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some observations be given.  </a:t>
                </a:r>
                <a:br>
                  <a:rPr lang="en-GB" dirty="0"/>
                </a:br>
                <a:r>
                  <a:rPr lang="en-GB" dirty="0"/>
                  <a:t>We sometimes know that the dependent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should be directly proportional to the independent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 i.e. the relationship between the values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is of the form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     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rather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 is a random deviation.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Notice there is no intercept 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now.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337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6405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 without the intercept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then proceed as before.  Having got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observations, and given an estimate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</a:t>
                </a:r>
                <a:r>
                  <a:rPr lang="en-GB" b="1" dirty="0"/>
                  <a:t>predicted value</a:t>
                </a:r>
                <a:r>
                  <a:rPr lang="en-GB" dirty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</a:t>
                </a:r>
                <a:r>
                  <a:rPr lang="en-GB" b="1" dirty="0"/>
                  <a:t>residual</a:t>
                </a:r>
                <a:r>
                  <a:rPr lang="en-GB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and 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7407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 without the intercept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observations,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so that the residual sum of squares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is minimized.</a:t>
                </a:r>
              </a:p>
              <a:p>
                <a:endParaRPr lang="en-GB" dirty="0"/>
              </a:p>
              <a:p>
                <a:r>
                  <a:rPr lang="en-GB" dirty="0"/>
                  <a:t>The first-order optimality condition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469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 without the intercept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hence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its solution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Čárový bublinový popisek 1 6"/>
          <p:cNvSpPr/>
          <p:nvPr/>
        </p:nvSpPr>
        <p:spPr>
          <a:xfrm>
            <a:off x="9414000" y="2035373"/>
            <a:ext cx="2340000" cy="386054"/>
          </a:xfrm>
          <a:prstGeom prst="borderCallout1">
            <a:avLst>
              <a:gd name="adj1" fmla="val 49713"/>
              <a:gd name="adj2" fmla="val 65"/>
              <a:gd name="adj3" fmla="val 49582"/>
              <a:gd name="adj4" fmla="val -336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normal equation</a:t>
            </a:r>
          </a:p>
        </p:txBody>
      </p:sp>
    </p:spTree>
    <p:extLst>
      <p:ext uri="{BB962C8B-B14F-4D97-AF65-F5344CB8AC3E}">
        <p14:creationId xmlns:p14="http://schemas.microsoft.com/office/powerpoint/2010/main" val="378198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Hence, given the observations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the estimates are: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93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application: </a:t>
            </a:r>
            <a:br>
              <a:rPr lang="en-GB" dirty="0"/>
            </a:br>
            <a:r>
              <a:rPr lang="en-GB" dirty="0"/>
              <a:t>the trend </a:t>
            </a:r>
            <a:br>
              <a:rPr lang="en-GB" dirty="0"/>
            </a:br>
            <a:r>
              <a:rPr lang="en-GB" dirty="0"/>
              <a:t>of a time series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1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trend of a time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7152" y="1296000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Assume a series of observations (such as the GDP, a stock price, etc.)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at times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  Assuming that the observed quantity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 follows the linear trend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apply the least squares method (the linear regression) to find </a:t>
                </a:r>
                <a:br>
                  <a:rPr lang="en-GB" dirty="0"/>
                </a:br>
                <a:r>
                  <a:rPr lang="en-GB" dirty="0"/>
                  <a:t>the (linear) trend of the time series.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7152" y="1296000"/>
                <a:ext cx="11397600" cy="5040000"/>
              </a:xfrm>
              <a:blipFill>
                <a:blip r:embed="rId2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63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trend of a time series: 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got a sample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 observations: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6008688" algn="ctr"/>
                  </a:tabLst>
                </a:pPr>
                <a:r>
                  <a:rPr lang="en-GB" dirty="0"/>
                  <a:t>Here, e.g.: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year &amp; 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wealth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203925"/>
                  </p:ext>
                </p:extLst>
              </p:nvPr>
            </p:nvGraphicFramePr>
            <p:xfrm>
              <a:off x="3906000" y="1944000"/>
              <a:ext cx="4320000" cy="360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3.42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4.30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4.53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69162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4.94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0182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5.52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74341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5.68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534759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6.28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3271775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7.16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2153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7.49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8.18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203925"/>
                  </p:ext>
                </p:extLst>
              </p:nvPr>
            </p:nvGraphicFramePr>
            <p:xfrm>
              <a:off x="3906000" y="1944000"/>
              <a:ext cx="4320000" cy="360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00000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24" r="-100847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578" r="-422" b="-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3.42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4.30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69162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4.94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0182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74341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534759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6.28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3271775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7.16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2153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7.49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8.18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908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trend of a time series:  Example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440000" y="5400000"/>
            <a:ext cx="9000000" cy="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88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60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32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04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76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48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20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92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864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936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77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9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21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93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65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37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9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81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53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216000" y="5544000"/>
            <a:ext cx="2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2052000" y="504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52000" y="468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052000" y="432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052000" y="396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052000" y="360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052000" y="324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052000" y="288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052000" y="252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2052000" y="216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2000" y="180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944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800000" y="490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800000" y="454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800000" y="418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800000" y="382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1800000" y="346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800000" y="310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800000" y="274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800000" y="238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800000" y="202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728000" y="1666800"/>
            <a:ext cx="2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55" name="Ovál 54"/>
          <p:cNvSpPr/>
          <p:nvPr/>
        </p:nvSpPr>
        <p:spPr>
          <a:xfrm>
            <a:off x="2844000" y="41328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ál 55"/>
          <p:cNvSpPr/>
          <p:nvPr/>
        </p:nvSpPr>
        <p:spPr>
          <a:xfrm>
            <a:off x="3564000" y="38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ál 56"/>
          <p:cNvSpPr/>
          <p:nvPr/>
        </p:nvSpPr>
        <p:spPr>
          <a:xfrm>
            <a:off x="4284000" y="3733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ál 57"/>
          <p:cNvSpPr/>
          <p:nvPr/>
        </p:nvSpPr>
        <p:spPr>
          <a:xfrm>
            <a:off x="5004000" y="35856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ál 58"/>
          <p:cNvSpPr/>
          <p:nvPr/>
        </p:nvSpPr>
        <p:spPr>
          <a:xfrm>
            <a:off x="5724000" y="33768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ál 59"/>
          <p:cNvSpPr/>
          <p:nvPr/>
        </p:nvSpPr>
        <p:spPr>
          <a:xfrm>
            <a:off x="6444000" y="3319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ál 60"/>
          <p:cNvSpPr/>
          <p:nvPr/>
        </p:nvSpPr>
        <p:spPr>
          <a:xfrm>
            <a:off x="7164000" y="3103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ál 61"/>
          <p:cNvSpPr/>
          <p:nvPr/>
        </p:nvSpPr>
        <p:spPr>
          <a:xfrm>
            <a:off x="7884000" y="2786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ál 62"/>
          <p:cNvSpPr/>
          <p:nvPr/>
        </p:nvSpPr>
        <p:spPr>
          <a:xfrm>
            <a:off x="8604000" y="26676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ál 63"/>
          <p:cNvSpPr/>
          <p:nvPr/>
        </p:nvSpPr>
        <p:spPr>
          <a:xfrm>
            <a:off x="9324000" y="2419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6" name="Přímá spojnice 65"/>
          <p:cNvCxnSpPr/>
          <p:nvPr/>
        </p:nvCxnSpPr>
        <p:spPr>
          <a:xfrm flipV="1">
            <a:off x="2160000" y="2340000"/>
            <a:ext cx="7920000" cy="198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10440000" y="5400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0" y="5400000"/>
                <a:ext cx="180000" cy="276999"/>
              </a:xfrm>
              <a:prstGeom prst="rect">
                <a:avLst/>
              </a:prstGeom>
              <a:blipFill>
                <a:blip r:embed="rId2"/>
                <a:stretch>
                  <a:fillRect l="-34483" r="-3448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1980000" y="11628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1162800"/>
                <a:ext cx="180000" cy="276999"/>
              </a:xfrm>
              <a:prstGeom prst="rect">
                <a:avLst/>
              </a:prstGeom>
              <a:blipFill>
                <a:blip r:embed="rId3"/>
                <a:stretch>
                  <a:fillRect l="-48276" r="-2069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10080000" y="2341082"/>
                <a:ext cx="1131464" cy="322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box>
                        <m:box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0" y="2341082"/>
                <a:ext cx="1131464" cy="322717"/>
              </a:xfrm>
              <a:prstGeom prst="rect">
                <a:avLst/>
              </a:prstGeom>
              <a:blipFill>
                <a:blip r:embed="rId4"/>
                <a:stretch>
                  <a:fillRect l="-4324" r="-1622" b="-18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91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&amp; Background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6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have got the sample 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observations.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sample could have been obtained in either of the following two ways:</a:t>
                </a:r>
              </a:p>
              <a:p>
                <a:pPr marL="539750" indent="-539750">
                  <a:lnSpc>
                    <a:spcPct val="150000"/>
                  </a:lnSpc>
                </a:pPr>
                <a:r>
                  <a:rPr lang="en-GB" dirty="0"/>
                  <a:t>(1)	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statistical units was selected from a larger population.  </a:t>
                </a:r>
                <a:br>
                  <a:rPr lang="en-GB" dirty="0"/>
                </a:br>
                <a:r>
                  <a:rPr lang="en-GB" dirty="0"/>
                  <a:t>Next, each of the statistical units was measured and we have obtained </a:t>
                </a:r>
                <a:br>
                  <a:rPr lang="en-GB" dirty="0"/>
                </a:br>
                <a:r>
                  <a:rPr lang="en-GB" dirty="0"/>
                  <a:t>the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thus.  </a:t>
                </a:r>
                <a:r>
                  <a:rPr lang="en-GB" u="sng" dirty="0"/>
                  <a:t>The values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were </a:t>
                </a:r>
                <a:br>
                  <a:rPr lang="en-GB" u="sng" dirty="0"/>
                </a:br>
                <a:r>
                  <a:rPr lang="en-GB" u="sng" dirty="0"/>
                  <a:t>measured exactly.</a:t>
                </a:r>
                <a:r>
                  <a:rPr lang="en-GB" dirty="0"/>
                  <a:t> (!)  Assuming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a random deviation (error); the random deviation is caused by </a:t>
                </a:r>
                <a:br>
                  <a:rPr lang="en-GB" dirty="0"/>
                </a:br>
                <a:r>
                  <a:rPr lang="en-GB" dirty="0"/>
                  <a:t>the intrinsic properties of the statistical unit (further unknown / “random” / unconsidered factors).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2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have got the sample 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observations.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sample could have been obtained in either of the following two ways:</a:t>
                </a:r>
              </a:p>
              <a:p>
                <a:pPr marL="539750" indent="-539750">
                  <a:lnSpc>
                    <a:spcPct val="150000"/>
                  </a:lnSpc>
                </a:pPr>
                <a:r>
                  <a:rPr lang="en-GB" dirty="0"/>
                  <a:t>(2)	We have prepared 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first, </a:t>
                </a:r>
                <a:r>
                  <a:rPr lang="en-GB" u="sng" dirty="0"/>
                  <a:t>and these values</a:t>
                </a:r>
                <a:r>
                  <a:rPr lang="en-GB" dirty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)  </a:t>
                </a:r>
                <a:r>
                  <a:rPr lang="en-GB" u="sng" dirty="0"/>
                  <a:t>are assumed to be known exactly</a:t>
                </a:r>
                <a:r>
                  <a:rPr lang="en-GB" dirty="0"/>
                  <a:t>.  When doing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measurement, we first set up the system (adjust the system’s setting, </a:t>
                </a:r>
                <a:br>
                  <a:rPr lang="en-GB" dirty="0"/>
                </a:br>
                <a:r>
                  <a:rPr lang="en-GB" dirty="0"/>
                  <a:t>e.g. the temperature,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exactly</a:t>
                </a:r>
                <a:r>
                  <a:rPr lang="en-GB" dirty="0"/>
                  <a:t>) and we measure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of </a:t>
                </a:r>
                <a:br>
                  <a:rPr lang="en-GB" dirty="0"/>
                </a:br>
                <a:r>
                  <a:rPr lang="en-GB" dirty="0"/>
                  <a:t>the dependent variable then.  The random deviation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here is caused </a:t>
                </a:r>
                <a:br>
                  <a:rPr lang="en-GB" dirty="0"/>
                </a:br>
                <a:r>
                  <a:rPr lang="en-GB" dirty="0"/>
                  <a:t>either by the intrinsic properties of the system (further unknown / “random” / unconsidered factors), or by random errors in the measurement itself.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Remarks: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In practice, the data may be obtained in either way, (1) or (2).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In either case, (1) or (2), the independent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assumed </a:t>
                </a:r>
                <a:br>
                  <a:rPr lang="en-GB" dirty="0"/>
                </a:br>
                <a:r>
                  <a:rPr lang="en-GB" dirty="0"/>
                  <a:t>to be known exactly, i.e. without any measurement errors.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Assuming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 even the dependent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may be </a:t>
                </a:r>
                <a:br>
                  <a:rPr lang="en-GB" dirty="0"/>
                </a:br>
                <a:r>
                  <a:rPr lang="en-GB" dirty="0"/>
                  <a:t>measured exactly, i.e. without any measurement error, the random deviation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being caused by the intrinsic properties (other unknown / “random” / unconsidered factors).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For the purpose of the mathematical analysis, we assume the case (2) only.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17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GB" dirty="0"/>
              <a:t>Least Squares Method</a:t>
            </a:r>
          </a:p>
          <a:p>
            <a:pPr>
              <a:lnSpc>
                <a:spcPct val="150000"/>
              </a:lnSpc>
            </a:pPr>
            <a:r>
              <a:rPr lang="en-GB" dirty="0"/>
              <a:t>An application: the trend of a time series</a:t>
            </a:r>
          </a:p>
          <a:p>
            <a:pPr>
              <a:lnSpc>
                <a:spcPct val="150000"/>
              </a:lnSpc>
            </a:pPr>
            <a:r>
              <a:rPr lang="en-GB" dirty="0"/>
              <a:t>Summary &amp; Background</a:t>
            </a:r>
          </a:p>
          <a:p>
            <a:pPr>
              <a:lnSpc>
                <a:spcPct val="150000"/>
              </a:lnSpc>
            </a:pPr>
            <a:r>
              <a:rPr lang="en-GB" dirty="0"/>
              <a:t>The Classical Assumptions</a:t>
            </a:r>
          </a:p>
          <a:p>
            <a:pPr>
              <a:lnSpc>
                <a:spcPct val="150000"/>
              </a:lnSpc>
            </a:pPr>
            <a:r>
              <a:rPr lang="en-GB" dirty="0"/>
              <a:t>The Coefficient of Determination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>
              <a:lnSpc>
                <a:spcPct val="150000"/>
              </a:lnSpc>
            </a:pPr>
            <a:r>
              <a:rPr lang="en-GB" dirty="0"/>
              <a:t>Further Theorems, Tests of Hypotheses and Confidence Intervals</a:t>
            </a:r>
          </a:p>
          <a:p>
            <a:pPr>
              <a:lnSpc>
                <a:spcPct val="150000"/>
              </a:lnSpc>
            </a:pPr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difference of the population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Simple linear regression without the intercept term</a:t>
            </a:r>
          </a:p>
        </p:txBody>
      </p:sp>
    </p:spTree>
    <p:extLst>
      <p:ext uri="{BB962C8B-B14F-4D97-AF65-F5344CB8AC3E}">
        <p14:creationId xmlns:p14="http://schemas.microsoft.com/office/powerpoint/2010/main" val="102184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Terminology: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2196000" y="2520000"/>
            <a:ext cx="2880000" cy="4247317"/>
          </a:xfrm>
          <a:prstGeom prst="borderCallout1">
            <a:avLst>
              <a:gd name="adj1" fmla="val 44"/>
              <a:gd name="adj2" fmla="val 49968"/>
              <a:gd name="adj3" fmla="val -10915"/>
              <a:gd name="adj4" fmla="val 954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Regressand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Predicand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Explained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Dependent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Endogenous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Controlled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Response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Outcome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Predicted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Measured variable</a:t>
            </a:r>
          </a:p>
        </p:txBody>
      </p:sp>
      <p:sp>
        <p:nvSpPr>
          <p:cNvPr id="7" name="Čárový bublinový popisek 1 6"/>
          <p:cNvSpPr/>
          <p:nvPr/>
        </p:nvSpPr>
        <p:spPr>
          <a:xfrm>
            <a:off x="5076000" y="2520000"/>
            <a:ext cx="2880000" cy="3416320"/>
          </a:xfrm>
          <a:prstGeom prst="borderCallout1">
            <a:avLst>
              <a:gd name="adj1" fmla="val 34"/>
              <a:gd name="adj2" fmla="val 50048"/>
              <a:gd name="adj3" fmla="val -11061"/>
              <a:gd name="adj4" fmla="val 500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Regressor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Predictor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Explanatory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Independent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Exogenous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Control 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Stimulus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Covariate</a:t>
            </a:r>
          </a:p>
        </p:txBody>
      </p:sp>
      <p:sp>
        <p:nvSpPr>
          <p:cNvPr id="9" name="Čárový bublinový popisek 1 8"/>
          <p:cNvSpPr/>
          <p:nvPr/>
        </p:nvSpPr>
        <p:spPr>
          <a:xfrm>
            <a:off x="4428000" y="936000"/>
            <a:ext cx="2340000" cy="456535"/>
          </a:xfrm>
          <a:prstGeom prst="borderCallout1">
            <a:avLst>
              <a:gd name="adj1" fmla="val 100468"/>
              <a:gd name="adj2" fmla="val 50090"/>
              <a:gd name="adj3" fmla="val 205359"/>
              <a:gd name="adj4" fmla="val 544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intercept term</a:t>
            </a:r>
          </a:p>
        </p:txBody>
      </p:sp>
      <p:sp>
        <p:nvSpPr>
          <p:cNvPr id="10" name="Čárový bublinový popisek 1 9"/>
          <p:cNvSpPr/>
          <p:nvPr/>
        </p:nvSpPr>
        <p:spPr>
          <a:xfrm>
            <a:off x="7956000" y="2520000"/>
            <a:ext cx="2160000" cy="1754326"/>
          </a:xfrm>
          <a:prstGeom prst="borderCallout1">
            <a:avLst>
              <a:gd name="adj1" fmla="val -21"/>
              <a:gd name="adj2" fmla="val 50002"/>
              <a:gd name="adj3" fmla="val -25538"/>
              <a:gd name="adj4" fmla="val -359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Deviation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Error term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Disturbance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Noise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6414135" y="1397665"/>
            <a:ext cx="356483" cy="480665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Čárový bublinový popisek 1 14"/>
          <p:cNvSpPr/>
          <p:nvPr/>
        </p:nvSpPr>
        <p:spPr>
          <a:xfrm>
            <a:off x="6768000" y="936000"/>
            <a:ext cx="2700000" cy="872034"/>
          </a:xfrm>
          <a:prstGeom prst="borderCallout1">
            <a:avLst>
              <a:gd name="adj1" fmla="val 53180"/>
              <a:gd name="adj2" fmla="val 102"/>
              <a:gd name="adj3" fmla="val 108738"/>
              <a:gd name="adj4" fmla="val -360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Parameters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Regression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370853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Assumptions: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are known exactly, fixed, </a:t>
                </a:r>
                <a:br>
                  <a:rPr lang="en-GB" dirty="0"/>
                </a:br>
                <a:r>
                  <a:rPr lang="en-GB" dirty="0"/>
                  <a:t>given before the measurements.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541463" algn="r"/>
                    <a:tab pos="1708150" algn="l"/>
                  </a:tabLst>
                </a:pPr>
                <a:r>
                  <a:rPr lang="en-GB" dirty="0"/>
                  <a:t>We	have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GB" dirty="0"/>
                </a:br>
                <a:r>
                  <a:rPr lang="en-GB" dirty="0"/>
                  <a:t>	and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540000" algn="r"/>
                    <a:tab pos="2622550" algn="l"/>
                    <a:tab pos="6099175" algn="l"/>
                    <a:tab pos="7265988" algn="l"/>
                  </a:tabLst>
                </a:pPr>
                <a:r>
                  <a:rPr lang="en-GB" dirty="0"/>
                  <a:t>We assume	that	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are independent</a:t>
                </a:r>
                <a:br>
                  <a:rPr lang="en-GB" dirty="0"/>
                </a:br>
                <a:r>
                  <a:rPr lang="en-GB" dirty="0"/>
                  <a:t>	and	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are independent.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02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Simple  (¡ not exact !)  assumptions: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the underlying probability space.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be the outcome of the random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assume that it holds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61950"/>
                <a:endParaRPr lang="en-GB" dirty="0"/>
              </a:p>
              <a:p>
                <a:pPr marL="361950"/>
                <a:r>
                  <a:rPr lang="en-GB" dirty="0"/>
                  <a:t>and the expected value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361950"/>
                <a:endParaRPr lang="en-GB" dirty="0"/>
              </a:p>
              <a:p>
                <a:pPr marL="361950"/>
                <a:r>
                  <a:rPr lang="en-GB" dirty="0"/>
                  <a:t>or, equivalently,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96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u="sng" dirty="0"/>
                  <a:t>In other words: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measured</a:t>
                </a:r>
              </a:p>
              <a:p>
                <a:pPr algn="r"/>
                <a:r>
                  <a:rPr lang="en-GB" dirty="0"/>
                  <a:t>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the numerical outcome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random experiment.</a:t>
                </a:r>
              </a:p>
              <a:p>
                <a:pPr marL="342900" indent="-3429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numerical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obtained so that the numerical outcome 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random experiment is added to the given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algn="r"/>
                <a:endParaRPr lang="en-GB" dirty="0"/>
              </a:p>
              <a:p>
                <a:pPr>
                  <a:lnSpc>
                    <a:spcPct val="120000"/>
                  </a:lnSpc>
                </a:pPr>
                <a:r>
                  <a:rPr lang="en-GB" u="sng" dirty="0"/>
                  <a:t>Notice: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dirty="0"/>
                  <a:t>¡¡¡ The regressor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known exactly !!!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GB" dirty="0"/>
                  <a:t>¡¡¡ But the values of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 are unknown !!!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2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0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 — notice that: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:r>
                  <a:rPr lang="en-GB" u="sng" dirty="0"/>
                  <a:t>unknown</a:t>
                </a:r>
                <a:r>
                  <a:rPr lang="en-GB" dirty="0"/>
                  <a:t> quantities (unknown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with deviations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br>
                  <a:rPr lang="en-GB" dirty="0"/>
                </a:br>
                <a:r>
                  <a:rPr lang="en-GB" dirty="0"/>
                  <a:t>are denoted by </a:t>
                </a:r>
                <a:r>
                  <a:rPr lang="en-GB" u="sng" dirty="0"/>
                  <a:t>Greek letters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:r>
                  <a:rPr lang="en-GB" u="sng" dirty="0"/>
                  <a:t>estimates</a:t>
                </a:r>
                <a:r>
                  <a:rPr lang="en-GB" dirty="0"/>
                  <a:t> of the parameters are denoted by the respective </a:t>
                </a:r>
                <a:r>
                  <a:rPr lang="en-GB" u="sng" dirty="0"/>
                  <a:t>Latin letters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) </a:t>
                </a:r>
                <a:r>
                  <a:rPr lang="en-GB" u="sng" dirty="0"/>
                  <a:t>or</a:t>
                </a:r>
                <a:r>
                  <a:rPr lang="en-GB" dirty="0"/>
                  <a:t> by the </a:t>
                </a:r>
                <a:r>
                  <a:rPr lang="en-GB" u="sng" dirty="0"/>
                  <a:t>hat</a:t>
                </a:r>
                <a:r>
                  <a:rPr lang="en-GB" dirty="0"/>
                  <a:t> “^”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dirty="0"/>
                  <a:t>), so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dirty="0"/>
                  <a:t>  are the estimates of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,  respectively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	We shall mainly use the Latin letters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to denote the estimates </a:t>
                </a:r>
                <a:br>
                  <a:rPr lang="en-GB" dirty="0"/>
                </a:br>
                <a:r>
                  <a:rPr lang="en-GB" dirty="0"/>
                  <a:t>of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,  respectively, here.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9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 — notice that: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:r>
                  <a:rPr lang="en-GB" u="sng" dirty="0"/>
                  <a:t>unknown</a:t>
                </a:r>
                <a:r>
                  <a:rPr lang="en-GB" dirty="0"/>
                  <a:t> quantities (unknown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with deviations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br>
                  <a:rPr lang="en-GB" dirty="0"/>
                </a:br>
                <a:r>
                  <a:rPr lang="en-GB" dirty="0"/>
                  <a:t>are denoted by </a:t>
                </a:r>
                <a:r>
                  <a:rPr lang="en-GB" u="sng" dirty="0"/>
                  <a:t>Greek letters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:r>
                  <a:rPr lang="en-GB" u="sng" dirty="0"/>
                  <a:t>estimates</a:t>
                </a:r>
                <a:r>
                  <a:rPr lang="en-GB" dirty="0"/>
                  <a:t> of the parameters are denoted by the respective </a:t>
                </a:r>
                <a:r>
                  <a:rPr lang="en-GB" u="sng" dirty="0"/>
                  <a:t>Latin letters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) </a:t>
                </a:r>
                <a:r>
                  <a:rPr lang="en-GB" u="sng" dirty="0"/>
                  <a:t>or</a:t>
                </a:r>
                <a:r>
                  <a:rPr lang="en-GB" dirty="0"/>
                  <a:t> by the </a:t>
                </a:r>
                <a:r>
                  <a:rPr lang="en-GB" u="sng" dirty="0"/>
                  <a:t>hat</a:t>
                </a:r>
                <a:r>
                  <a:rPr lang="en-GB" dirty="0"/>
                  <a:t> “^”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dirty="0"/>
                  <a:t>), so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dirty="0"/>
                  <a:t>  are the estimates of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,  respectively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:r>
                  <a:rPr lang="en-GB" u="sng" dirty="0"/>
                  <a:t>predicted values</a:t>
                </a:r>
                <a:r>
                  <a:rPr lang="en-GB" dirty="0"/>
                  <a:t> of the dependent variable are denoted by the </a:t>
                </a:r>
                <a:r>
                  <a:rPr lang="en-GB" u="sng" dirty="0"/>
                  <a:t>hat</a:t>
                </a:r>
                <a:r>
                  <a:rPr lang="en-GB" dirty="0"/>
                  <a:t> “^”: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85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Summary &amp;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 — notice that: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:r>
                  <a:rPr lang="en-GB" u="sng" dirty="0"/>
                  <a:t>unknown</a:t>
                </a:r>
                <a:r>
                  <a:rPr lang="en-GB" dirty="0"/>
                  <a:t> quantities (unknown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with </a:t>
                </a:r>
                <a:r>
                  <a:rPr lang="en-GB" b="1" u="sng" dirty="0"/>
                  <a:t>deviations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br>
                  <a:rPr lang="en-GB" dirty="0"/>
                </a:br>
                <a:r>
                  <a:rPr lang="en-GB" dirty="0"/>
                  <a:t>are denoted by </a:t>
                </a:r>
                <a:r>
                  <a:rPr lang="en-GB" u="sng" dirty="0"/>
                  <a:t>Greek letters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  —	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</a:t>
                </a:r>
                <a:r>
                  <a:rPr lang="en-GB" b="1" u="sng" dirty="0"/>
                  <a:t>residual</a:t>
                </a:r>
                <a:r>
                  <a:rPr lang="en-GB" dirty="0"/>
                  <a:t> is denoted by the respective </a:t>
                </a:r>
                <a:r>
                  <a:rPr lang="en-GB" u="sng" dirty="0"/>
                  <a:t>Latin letter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br>
                  <a:rPr lang="en-GB" dirty="0"/>
                </a:br>
                <a:r>
                  <a:rPr lang="en-GB" u="sng" dirty="0"/>
                  <a:t>or</a:t>
                </a:r>
                <a:r>
                  <a:rPr lang="en-GB" dirty="0"/>
                  <a:t> by the </a:t>
                </a:r>
                <a:r>
                  <a:rPr lang="en-GB" u="sng" dirty="0"/>
                  <a:t>hat</a:t>
                </a:r>
                <a:r>
                  <a:rPr lang="en-GB" dirty="0"/>
                  <a:t> “^”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), so that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br>
                  <a:rPr lang="en-GB" dirty="0"/>
                </a:br>
                <a:r>
                  <a:rPr lang="en-GB" dirty="0"/>
                  <a:t>is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residual.</a:t>
                </a:r>
              </a:p>
              <a:p>
                <a:pPr marL="630238" indent="-630238"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	We shall mainly use the Latin letter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to denote the residual here.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599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Classical Assumptions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352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/>
                  <a:t>The classical assumptions</a:t>
                </a:r>
                <a:r>
                  <a:rPr lang="en-GB" dirty="0"/>
                  <a:t> of the simple linear regression model: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Assume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fixed values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which are </a:t>
                </a:r>
                <a:r>
                  <a:rPr lang="en-GB" u="sng" dirty="0"/>
                  <a:t>known exactly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Assume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independent</a:t>
                </a:r>
                <a:r>
                  <a:rPr lang="en-GB" dirty="0"/>
                  <a:t> &amp; </a:t>
                </a:r>
                <a:r>
                  <a:rPr lang="en-GB" u="sng" dirty="0"/>
                  <a:t>normally distributed</a:t>
                </a:r>
                <a:r>
                  <a:rPr lang="en-GB" dirty="0"/>
                  <a:t> random variables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such that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 marL="361950">
                  <a:lnSpc>
                    <a:spcPct val="150000"/>
                  </a:lnSpc>
                </a:pPr>
                <a:r>
                  <a:rPr lang="en-GB" dirty="0"/>
                  <a:t>for some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361950">
                  <a:spcBef>
                    <a:spcPts val="1200"/>
                  </a:spcBef>
                </a:pPr>
                <a:r>
                  <a:rPr lang="en-GB" dirty="0"/>
                  <a:t>That is</a:t>
                </a:r>
              </a:p>
              <a:p>
                <a:pPr marL="3619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br>
                  <a:rPr lang="en-GB" dirty="0"/>
                </a:br>
                <a:r>
                  <a:rPr lang="en-GB" dirty="0"/>
                  <a:t>and</a:t>
                </a:r>
              </a:p>
              <a:p>
                <a:pPr marL="3619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 marL="361950">
                  <a:lnSpc>
                    <a:spcPct val="150000"/>
                  </a:lnSpc>
                </a:pPr>
                <a:r>
                  <a:rPr lang="en-GB" dirty="0"/>
                  <a:t>i.e. </a:t>
                </a:r>
                <a:r>
                  <a:rPr lang="en-GB" u="sng" dirty="0"/>
                  <a:t>the variance is constant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Čárový bublinový popisek 1 4"/>
          <p:cNvSpPr/>
          <p:nvPr/>
        </p:nvSpPr>
        <p:spPr>
          <a:xfrm>
            <a:off x="10033200" y="5179874"/>
            <a:ext cx="1440000" cy="386054"/>
          </a:xfrm>
          <a:prstGeom prst="borderCallout1">
            <a:avLst>
              <a:gd name="adj1" fmla="val 49713"/>
              <a:gd name="adj2" fmla="val 65"/>
              <a:gd name="adj3" fmla="val 49908"/>
              <a:gd name="adj4" fmla="val -833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linearity</a:t>
            </a:r>
          </a:p>
        </p:txBody>
      </p:sp>
      <p:sp>
        <p:nvSpPr>
          <p:cNvPr id="6" name="Čárový bublinový popisek 1 5"/>
          <p:cNvSpPr/>
          <p:nvPr/>
        </p:nvSpPr>
        <p:spPr>
          <a:xfrm>
            <a:off x="9312000" y="5857613"/>
            <a:ext cx="2880000" cy="478387"/>
          </a:xfrm>
          <a:prstGeom prst="borderCallout1">
            <a:avLst>
              <a:gd name="adj1" fmla="val 50293"/>
              <a:gd name="adj2" fmla="val 17"/>
              <a:gd name="adj3" fmla="val 50055"/>
              <a:gd name="adj4" fmla="val -166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homoskedasticity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73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300000"/>
                  </a:lnSpc>
                </a:pPr>
                <a:r>
                  <a:rPr lang="en-GB" dirty="0"/>
                  <a:t>By introducing new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it is equivalent to assume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,  and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dirty="0"/>
                  <a:t>the deviations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75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Assume a dataset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statistical units, i.e. we are given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:br>
                  <a:rPr lang="en-GB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quantitative variables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),  such as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investments	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resulting revenues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particular times	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price of a stock at the given time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quantity of some goods supplied to a market</a:t>
                </a:r>
                <a:br>
                  <a:rPr lang="en-GB" dirty="0"/>
                </a:br>
                <a:r>
                  <a:rPr lang="en-GB" dirty="0"/>
                  <a:t>	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resulting unit price for the goods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:r>
                  <a:rPr lang="en-GB" dirty="0"/>
                  <a:t>etc.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35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Theorems, </a:t>
            </a:r>
            <a:br>
              <a:rPr lang="en-GB" dirty="0"/>
            </a:br>
            <a:r>
              <a:rPr lang="en-GB" dirty="0"/>
              <a:t>Tests </a:t>
            </a:r>
            <a:br>
              <a:rPr lang="en-GB" dirty="0"/>
            </a:br>
            <a:r>
              <a:rPr lang="en-GB" dirty="0"/>
              <a:t>of Hypotheses </a:t>
            </a:r>
            <a:br>
              <a:rPr lang="en-GB" dirty="0"/>
            </a:b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Confidence Intervals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964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 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observations, </a:t>
                </a:r>
                <a:br>
                  <a:rPr lang="en-GB" dirty="0"/>
                </a:br>
                <a:r>
                  <a:rPr lang="en-GB" dirty="0"/>
                  <a:t>recall that 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 for the estimates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spcBef>
                    <a:spcPts val="1800"/>
                  </a:spcBef>
                </a:pPr>
                <a:r>
                  <a:rPr lang="en-GB" dirty="0"/>
                  <a:t>By letting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we obtain the system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>
            <a:off x="8460000" y="4320000"/>
            <a:ext cx="502920" cy="1908000"/>
          </a:xfrm>
          <a:prstGeom prst="rightBrace">
            <a:avLst>
              <a:gd name="adj1" fmla="val 57424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Čárový bublinový popisek 1 5"/>
          <p:cNvSpPr/>
          <p:nvPr/>
        </p:nvSpPr>
        <p:spPr>
          <a:xfrm>
            <a:off x="9414000" y="5080973"/>
            <a:ext cx="2340000" cy="386054"/>
          </a:xfrm>
          <a:prstGeom prst="borderCallout1">
            <a:avLst>
              <a:gd name="adj1" fmla="val 49713"/>
              <a:gd name="adj2" fmla="val 65"/>
              <a:gd name="adj3" fmla="val 49794"/>
              <a:gd name="adj4" fmla="val -17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normal equation</a:t>
            </a:r>
          </a:p>
        </p:txBody>
      </p:sp>
    </p:spTree>
    <p:extLst>
      <p:ext uri="{BB962C8B-B14F-4D97-AF65-F5344CB8AC3E}">
        <p14:creationId xmlns:p14="http://schemas.microsoft.com/office/powerpoint/2010/main" val="376853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 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Notice that by letting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normal equation</a:t>
                </a:r>
                <a:r>
                  <a:rPr lang="en-GB" dirty="0"/>
                  <a:t> is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Under the assumption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 for at least one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notice that the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 and 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 of the system is non-singular.</a:t>
                </a:r>
              </a:p>
              <a:p>
                <a:pPr>
                  <a:lnSpc>
                    <a:spcPct val="200000"/>
                  </a:lnSpc>
                  <a:spcBef>
                    <a:spcPts val="600"/>
                  </a:spcBef>
                </a:pPr>
                <a:r>
                  <a:rPr lang="en-GB" dirty="0"/>
                  <a:t>Conversely, if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,  then the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 and 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 is singular.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9414000" y="3982973"/>
            <a:ext cx="2340000" cy="386054"/>
          </a:xfrm>
          <a:prstGeom prst="borderCallout1">
            <a:avLst>
              <a:gd name="adj1" fmla="val 49713"/>
              <a:gd name="adj2" fmla="val 65"/>
              <a:gd name="adj3" fmla="val 49582"/>
              <a:gd name="adj4" fmla="val -336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normal equation</a:t>
            </a:r>
          </a:p>
        </p:txBody>
      </p:sp>
    </p:spTree>
    <p:extLst>
      <p:ext uri="{BB962C8B-B14F-4D97-AF65-F5344CB8AC3E}">
        <p14:creationId xmlns:p14="http://schemas.microsoft.com/office/powerpoint/2010/main" val="480479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 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Assume therefore, for simplicity,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 for some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 in the following.</a:t>
                </a:r>
              </a:p>
              <a:p>
                <a:endParaRPr lang="en-GB" dirty="0"/>
              </a:p>
              <a:p>
                <a:r>
                  <a:rPr lang="en-GB" dirty="0"/>
                  <a:t>Then the </a:t>
                </a:r>
                <a:r>
                  <a:rPr lang="en-GB" b="1" dirty="0"/>
                  <a:t>normal equation</a:t>
                </a:r>
                <a:r>
                  <a:rPr lang="en-GB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baseline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baseline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We then know 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baseline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baseline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 is non-singular.</a:t>
                </a:r>
              </a:p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baseline="0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baseline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baseline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the solution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baseline="0" smtClean="0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baseline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baseline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i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1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 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Since the normal equation is         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9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9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        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the matrix of the system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baseline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baseline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its inverse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baseline="0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baseline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baseline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the determinant is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baseline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GB" b="1" i="1" baseline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864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05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 Normal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solution to the normal equation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baseline="0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b="1" i="1" baseline="0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baseline="0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baseline="0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baseline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(as we already know, see above).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613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Recalling that 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are given, that we assume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/>
                  <a:t>where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respectively, </a:t>
                </a:r>
                <a:br>
                  <a:rPr lang="en-GB" dirty="0"/>
                </a:br>
                <a:r>
                  <a:rPr lang="en-GB" dirty="0"/>
                  <a:t>are independent, and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some observations of the </a:t>
                </a:r>
                <a:br>
                  <a:rPr lang="en-GB" dirty="0"/>
                </a:b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it follows that all the estimates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etc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b="1" dirty="0"/>
                  <a:t>are random variables</a:t>
                </a:r>
                <a:r>
                  <a:rPr lang="en-GB" dirty="0"/>
                  <a:t> because they depend on the random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510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1:</a:t>
                </a:r>
                <a:r>
                  <a:rPr lang="en-GB" dirty="0"/>
                  <a:t>  It holds</a:t>
                </a:r>
              </a:p>
              <a:p>
                <a:pPr marL="3240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baseline="0">
                                  <a:latin typeface="Cambria Math" panose="02040503050406030204" pitchFamily="18" charset="0"/>
                                </a:rPr>
                                <m:t>𝑿𝑪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baseline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b="0" u="sng" dirty="0"/>
                  <a:t>Remark:</a:t>
                </a:r>
              </a:p>
              <a:p>
                <a:r>
                  <a:rPr lang="en-GB" b="0" dirty="0"/>
                  <a:t>Recall that the </a:t>
                </a:r>
                <a:r>
                  <a:rPr lang="en-GB" b="1" dirty="0"/>
                  <a:t>variance</a:t>
                </a:r>
                <a:r>
                  <a:rPr lang="en-GB" b="0" dirty="0"/>
                  <a:t> of the random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564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Remark:</a:t>
                </a:r>
                <a:r>
                  <a:rPr lang="en-GB" dirty="0"/>
                  <a:t>  We actually have</a:t>
                </a:r>
              </a:p>
              <a:p>
                <a:pPr>
                  <a:lnSpc>
                    <a:spcPct val="150000"/>
                  </a:lnSpc>
                  <a:tabLst>
                    <a:tab pos="9242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baseline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baseline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is the </a:t>
                </a:r>
                <a:r>
                  <a:rPr lang="en-GB" b="1" dirty="0"/>
                  <a:t>covariance</a:t>
                </a:r>
                <a:r>
                  <a:rPr lang="en-GB" dirty="0"/>
                  <a:t> 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spcBef>
                    <a:spcPts val="1800"/>
                  </a:spcBef>
                </a:pPr>
                <a:r>
                  <a:rPr lang="en-GB" dirty="0"/>
                  <a:t>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557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2:</a:t>
                </a:r>
                <a:r>
                  <a:rPr lang="en-GB" dirty="0"/>
                  <a:t>  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baseline="0">
                                  <a:latin typeface="Cambria Math" panose="02040503050406030204" pitchFamily="18" charset="0"/>
                                </a:rPr>
                                <m:t>𝑿𝑪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baseline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b="0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0" dirty="0"/>
                  <a:t>Notice that the first equation follows by Theorem 1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dirty="0"/>
                  <a:t>)  above too.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2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measurements, </a:t>
                </a:r>
                <a:br>
                  <a:rPr lang="en-GB" dirty="0"/>
                </a:br>
                <a:r>
                  <a:rPr lang="en-GB" dirty="0"/>
                  <a:t>we assume that there is a </a:t>
                </a:r>
                <a:r>
                  <a:rPr lang="en-GB" u="sng" dirty="0"/>
                  <a:t>simple linear relationship</a:t>
                </a:r>
                <a:r>
                  <a:rPr lang="en-GB" dirty="0"/>
                  <a:t> between the values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     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 rather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 is a random deviation.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We do not know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,  however…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65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Remark:</a:t>
                </a:r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,  we actually have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baseline="0">
                                  <a:latin typeface="Cambria Math" panose="02040503050406030204" pitchFamily="18" charset="0"/>
                                </a:rPr>
                                <m:t>𝑿𝑪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baseline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               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642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b="1" dirty="0"/>
                  <a:t>residual variance</a:t>
                </a:r>
                <a:r>
                  <a:rPr lang="en-GB" dirty="0"/>
                  <a:t> or the </a:t>
                </a:r>
                <a:r>
                  <a:rPr lang="en-GB" b="1" dirty="0"/>
                  <a:t>Mean Square Error</a:t>
                </a:r>
                <a:r>
                  <a:rPr lang="en-GB" dirty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u="sng" dirty="0"/>
                  <a:t>Remark: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“2” in the denominator is the rank of the matrix  </a:t>
                </a:r>
                <a14:m>
                  <m:oMath xmlns:m="http://schemas.openxmlformats.org/officeDocument/2006/math">
                    <m:r>
                      <a:rPr lang="en-GB" b="1" i="1" baseline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(Recall that we assume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whence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baseline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 is non-singular.)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6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the </a:t>
                </a:r>
                <a:r>
                  <a:rPr lang="en-GB" b="1" dirty="0"/>
                  <a:t>residual variance</a:t>
                </a:r>
                <a:r>
                  <a:rPr lang="en-GB" dirty="0"/>
                  <a:t> or the </a:t>
                </a:r>
                <a:r>
                  <a:rPr lang="en-GB" b="1" dirty="0"/>
                  <a:t>Mean Square Error</a:t>
                </a:r>
                <a:r>
                  <a:rPr lang="en-GB" dirty="0"/>
                  <a:t>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spcBef>
                    <a:spcPts val="600"/>
                  </a:spcBef>
                </a:pPr>
                <a:r>
                  <a:rPr lang="en-GB" u="sng" dirty="0"/>
                  <a:t>Remark:</a:t>
                </a:r>
                <a:r>
                  <a:rPr lang="en-GB" dirty="0"/>
                  <a:t>  Theorem 3 provides an estimate of the unknown variance: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that the residual variance is also denoted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and it is an estimate of the variance:  we have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85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4:</a:t>
                </a:r>
                <a:r>
                  <a:rPr lang="en-GB" dirty="0"/>
                  <a:t>  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GB" b="0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630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Remark:</a:t>
                </a:r>
                <a:r>
                  <a:rPr lang="en-GB" dirty="0"/>
                  <a:t>  We also have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215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5:</a:t>
                </a:r>
                <a:r>
                  <a:rPr lang="en-GB" dirty="0"/>
                  <a:t>  For any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,  it holds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/>
                  <a:t>  denotes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Remark:</a:t>
                </a:r>
              </a:p>
              <a:p>
                <a:r>
                  <a:rPr lang="en-GB" dirty="0"/>
                  <a:t>Notice 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baseline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 is positive definite.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Therefore, its inverse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dirty="0"/>
                  <a:t>  is positive definite too,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i.e. we do not divide by zero.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87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Corollaries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Corollary 0:</a:t>
                </a:r>
                <a:r>
                  <a:rPr lang="en-GB" dirty="0"/>
                  <a:t>  By considering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we obtain: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u="sng" dirty="0"/>
                  <a:t>Corollary 1:</a:t>
                </a:r>
                <a:r>
                  <a:rPr lang="en-GB" dirty="0"/>
                  <a:t>  By considering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 we obtain: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Remark:</a:t>
                </a:r>
                <a:r>
                  <a:rPr lang="en-GB" dirty="0"/>
                  <a:t>  Use the corollaries of Theorem 5</a:t>
                </a:r>
              </a:p>
              <a:p>
                <a:r>
                  <a:rPr lang="en-GB" dirty="0"/>
                  <a:t>  —  for </a:t>
                </a:r>
                <a:r>
                  <a:rPr lang="en-GB" i="1" dirty="0"/>
                  <a:t>t</a:t>
                </a:r>
                <a:r>
                  <a:rPr lang="en-GB" dirty="0"/>
                  <a:t>-tests about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 of the model,</a:t>
                </a:r>
              </a:p>
              <a:p>
                <a:r>
                  <a:rPr lang="en-GB" dirty="0"/>
                  <a:t>  —  to establish the confidence intervals for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52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of hypotheses about the parameters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r>
              <a:rPr lang="en-GB" dirty="0"/>
              <a:t>  and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any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and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a prescribed number.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We can then use Theorem 5 to test the null hyp.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in particular, we can use Corollary 0  </a:t>
                </a:r>
              </a:p>
              <a:p>
                <a:pPr marL="361950"/>
                <a:r>
                  <a:rPr lang="en-GB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/>
                  <a:t>)  to test the null hypothesis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</a:t>
                </a:r>
              </a:p>
              <a:p>
                <a:pPr marL="361950" algn="r"/>
                <a:r>
                  <a:rPr lang="en-GB" dirty="0"/>
                  <a:t>(if we put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in particular).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in particular, we can use Corollary 1  </a:t>
                </a:r>
              </a:p>
              <a:p>
                <a:pPr marL="361950"/>
                <a:r>
                  <a:rPr lang="en-GB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/>
                  <a:t>)  to test the null hypothesis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</a:t>
                </a:r>
              </a:p>
              <a:p>
                <a:pPr marL="361950" algn="r"/>
                <a:r>
                  <a:rPr lang="en-GB" dirty="0"/>
                  <a:t>(if we put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in particular).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856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15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r>
              <a:rPr lang="en-GB" dirty="0"/>
              <a:t>  or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Notation:</a:t>
                </a:r>
                <a:r>
                  <a:rPr lang="en-GB" dirty="0"/>
                  <a:t> 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denote the </a:t>
                </a:r>
                <a:r>
                  <a:rPr lang="en-GB" b="1" dirty="0"/>
                  <a:t>quantile function of Student’s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quantile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is the function inverse to the cumulative </a:t>
                </a:r>
                <a:br>
                  <a:rPr lang="en-GB" dirty="0"/>
                </a:br>
                <a:r>
                  <a:rPr lang="en-GB" dirty="0"/>
                  <a:t>distribution function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of </a:t>
                </a:r>
                <a:r>
                  <a:rPr lang="en-GB" b="1" dirty="0"/>
                  <a:t>Student’s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</a:t>
                </a:r>
                <a:br>
                  <a:rPr lang="en-GB" dirty="0"/>
                </a:br>
                <a:r>
                  <a:rPr lang="en-GB" dirty="0"/>
                  <a:t>of freedom,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736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r>
              <a:rPr lang="en-GB" dirty="0"/>
              <a:t>  or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Notation:</a:t>
                </a:r>
                <a:r>
                  <a:rPr lang="en-GB" dirty="0"/>
                  <a:t> 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denote the </a:t>
                </a:r>
                <a:r>
                  <a:rPr lang="en-GB" b="1" dirty="0"/>
                  <a:t>quantile function of Student’s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other words,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is the unique value such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 is the density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6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Based on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measurements, </a:t>
                </a:r>
                <a:br>
                  <a:rPr lang="en-GB" dirty="0"/>
                </a:br>
                <a:r>
                  <a:rPr lang="en-GB" dirty="0"/>
                  <a:t>it is our purpose to find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estimates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estimates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 are also denoted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GB" dirty="0"/>
                  <a:t>,  respectively, sometimes, i.e. the estimates are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418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Choosing a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formulate the </a:t>
                </a:r>
                <a:r>
                  <a:rPr lang="en-GB" b="1" dirty="0"/>
                  <a:t>null hypothesis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formulate the </a:t>
                </a:r>
                <a:r>
                  <a:rPr lang="en-GB" b="1" dirty="0"/>
                  <a:t>alternative hypothesis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use aforementioned Corollary 0 to conduct the test.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58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chosen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and assuming </a:t>
                </a:r>
                <a:br>
                  <a:rPr lang="en-GB" dirty="0"/>
                </a:br>
                <a:r>
                  <a:rPr lang="en-GB" dirty="0"/>
                  <a:t>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GB" dirty="0"/>
                  <a:t>  is true, calculate the statistic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40000"/>
                  </a:lnSpc>
                </a:pPr>
                <a:endParaRPr lang="en-GB" dirty="0"/>
              </a:p>
              <a:p>
                <a:pPr algn="r">
                  <a:lnSpc>
                    <a:spcPct val="140000"/>
                  </a:lnSpc>
                </a:pPr>
                <a:r>
                  <a:rPr lang="en-GB" dirty="0"/>
                  <a:t>(see Corollary 0 above)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56" b="-10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98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t</a:t>
                </a:r>
                <a:r>
                  <a:rPr lang="en-GB" dirty="0"/>
                  <a:t>-test for  </a:t>
                </a:r>
                <a:r>
                  <a:rPr lang="en-GB" i="1" dirty="0"/>
                  <a:t>β</a:t>
                </a:r>
                <a:r>
                  <a:rPr lang="en-GB" baseline="-25000" dirty="0"/>
                  <a:t>0</a:t>
                </a:r>
                <a:r>
                  <a:rPr lang="en-GB" dirty="0"/>
                  <a:t>  with two-sided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41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t</a:t>
                </a:r>
                <a:r>
                  <a:rPr lang="en-GB" dirty="0"/>
                  <a:t>-test for  </a:t>
                </a:r>
                <a:r>
                  <a:rPr lang="en-GB" i="1" dirty="0"/>
                  <a:t>β</a:t>
                </a:r>
                <a:r>
                  <a:rPr lang="en-GB" baseline="-25000" dirty="0"/>
                  <a:t>0</a:t>
                </a:r>
                <a:r>
                  <a:rPr lang="en-GB" dirty="0"/>
                  <a:t>  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394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t</a:t>
                </a:r>
                <a:r>
                  <a:rPr lang="en-GB" dirty="0"/>
                  <a:t>-test for  </a:t>
                </a:r>
                <a:r>
                  <a:rPr lang="en-GB" i="1" dirty="0"/>
                  <a:t>β</a:t>
                </a:r>
                <a:r>
                  <a:rPr lang="en-GB" baseline="-25000" dirty="0"/>
                  <a:t>0</a:t>
                </a:r>
                <a:r>
                  <a:rPr lang="en-GB" dirty="0"/>
                  <a:t>  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536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/>
                  <a:t>¡¡¡WARNING!!!  Do not use the aforementioned test unless you know </a:t>
                </a:r>
                <a:br>
                  <a:rPr lang="en-GB" b="1" dirty="0"/>
                </a:br>
                <a:r>
                  <a:rPr lang="en-GB" b="1" dirty="0"/>
                  <a:t>what and why you are doing.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Given the model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),  the test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actually means the test whether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is directly proportional to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     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rather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See also the last section (“Simple linear regression without the intercept term”).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388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any numbers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be the cumulative distribution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freedom.  Then, by the definition of the cumulative distribution function and by Corollary 0,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≤ 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 &lt;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93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 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50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 +∞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664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  <a:r>
              <a:rPr lang="en-GB" baseline="-25000" dirty="0"/>
              <a:t>0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 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0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got a sample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 observations: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6456363" algn="ctr"/>
                  </a:tabLst>
                </a:pPr>
                <a:r>
                  <a:rPr lang="en-GB" dirty="0"/>
                  <a:t>E.g.: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temperature &amp; 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length of a metal rod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481655"/>
                  </p:ext>
                </p:extLst>
              </p:nvPr>
            </p:nvGraphicFramePr>
            <p:xfrm>
              <a:off x="3906000" y="1944000"/>
              <a:ext cx="4320000" cy="360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8.01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7.24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7.81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6.62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4.38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5.53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69162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3.54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4.47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0182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6.17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6.35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74341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6.64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6.56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534759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 7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7.58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6.68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3271775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8.98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7.46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2153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 9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1.01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3.53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10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5.88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/>
                            <a:t>5.56</a:t>
                          </a:r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481655"/>
                  </p:ext>
                </p:extLst>
              </p:nvPr>
            </p:nvGraphicFramePr>
            <p:xfrm>
              <a:off x="3906000" y="1944000"/>
              <a:ext cx="4320000" cy="360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00000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24" r="-100847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578" r="-422" b="-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8.01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7.24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7.81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4.38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69162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3.54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4.47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0182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6.17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6.35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74341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6.56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534759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7.58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3271775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8.98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7.46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2153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1.01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5.88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7533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Choosing a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formulate the </a:t>
                </a:r>
                <a:r>
                  <a:rPr lang="en-GB" b="1" dirty="0"/>
                  <a:t>null hypothesis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formulate the </a:t>
                </a:r>
                <a:r>
                  <a:rPr lang="en-GB" b="1" dirty="0"/>
                  <a:t>alternative hypothesis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use aforementioned Corollary 1 to conduct the test.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929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chosen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and assuming </a:t>
                </a:r>
                <a:br>
                  <a:rPr lang="en-GB" dirty="0"/>
                </a:br>
                <a:r>
                  <a:rPr lang="en-GB" dirty="0"/>
                  <a:t>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GB" dirty="0"/>
                  <a:t>  is true, calculate the statistic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40000"/>
                  </a:lnSpc>
                </a:pPr>
                <a:endParaRPr lang="en-GB" dirty="0"/>
              </a:p>
              <a:p>
                <a:pPr algn="r">
                  <a:lnSpc>
                    <a:spcPct val="140000"/>
                  </a:lnSpc>
                </a:pPr>
                <a:r>
                  <a:rPr lang="en-GB" dirty="0"/>
                  <a:t>(see Corollary 1 above)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56" b="-10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132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t</a:t>
                </a:r>
                <a:r>
                  <a:rPr lang="en-GB" dirty="0"/>
                  <a:t>-test for  </a:t>
                </a:r>
                <a:r>
                  <a:rPr lang="en-GB" i="1" dirty="0"/>
                  <a:t>β</a:t>
                </a:r>
                <a:r>
                  <a:rPr lang="en-GB" dirty="0"/>
                  <a:t>  with two-sided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816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t</a:t>
                </a:r>
                <a:r>
                  <a:rPr lang="en-GB" dirty="0"/>
                  <a:t>-test for  </a:t>
                </a:r>
                <a:r>
                  <a:rPr lang="en-GB" i="1" dirty="0"/>
                  <a:t>β</a:t>
                </a:r>
                <a:r>
                  <a:rPr lang="en-GB" dirty="0"/>
                  <a:t> 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4553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t</a:t>
                </a:r>
                <a:r>
                  <a:rPr lang="en-GB" dirty="0"/>
                  <a:t>-test for  </a:t>
                </a:r>
                <a:r>
                  <a:rPr lang="en-GB" i="1" dirty="0"/>
                  <a:t>β</a:t>
                </a:r>
                <a:r>
                  <a:rPr lang="en-GB" dirty="0"/>
                  <a:t> 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546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/>
                  <a:t>¡¡¡</a:t>
                </a:r>
                <a:r>
                  <a:rPr lang="en-GB" b="1" u="sng" dirty="0"/>
                  <a:t>REMARK</a:t>
                </a:r>
                <a:r>
                  <a:rPr lang="en-GB" b="1" dirty="0"/>
                  <a:t>!!!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Given the model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),  the test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actually means the test whether 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is completely random and independent of 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     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rather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        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consequently, whether there is no correlation between the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409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any numbers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be the cumulative distribution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freedom.  Then, by the definition of the cumulative distribution function and by Corollary 1,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 &lt;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3739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038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 +∞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3023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parameter  </a:t>
            </a:r>
            <a:r>
              <a:rPr lang="en-GB" i="1" dirty="0"/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69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Example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440000" y="5400000"/>
            <a:ext cx="9000000" cy="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88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60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32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04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76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48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20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92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864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936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77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9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21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93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65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37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9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81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53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216000" y="5544000"/>
            <a:ext cx="2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2052000" y="504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52000" y="468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052000" y="432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052000" y="396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052000" y="360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052000" y="324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052000" y="288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052000" y="252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2052000" y="216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2000" y="180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944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800000" y="490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800000" y="454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800000" y="418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800000" y="382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1800000" y="346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800000" y="310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800000" y="274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800000" y="238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800000" y="202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728000" y="1666800"/>
            <a:ext cx="2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55" name="Ovál 54"/>
          <p:cNvSpPr/>
          <p:nvPr/>
        </p:nvSpPr>
        <p:spPr>
          <a:xfrm>
            <a:off x="7891200" y="27576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ál 55"/>
          <p:cNvSpPr/>
          <p:nvPr/>
        </p:nvSpPr>
        <p:spPr>
          <a:xfrm>
            <a:off x="7747200" y="29808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ál 56"/>
          <p:cNvSpPr/>
          <p:nvPr/>
        </p:nvSpPr>
        <p:spPr>
          <a:xfrm>
            <a:off x="5277600" y="3373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ál 57"/>
          <p:cNvSpPr/>
          <p:nvPr/>
        </p:nvSpPr>
        <p:spPr>
          <a:xfrm>
            <a:off x="4672800" y="37548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ál 58"/>
          <p:cNvSpPr/>
          <p:nvPr/>
        </p:nvSpPr>
        <p:spPr>
          <a:xfrm>
            <a:off x="6566400" y="3078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ál 59"/>
          <p:cNvSpPr/>
          <p:nvPr/>
        </p:nvSpPr>
        <p:spPr>
          <a:xfrm>
            <a:off x="6904800" y="3002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ál 60"/>
          <p:cNvSpPr/>
          <p:nvPr/>
        </p:nvSpPr>
        <p:spPr>
          <a:xfrm>
            <a:off x="7581600" y="2959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ál 61"/>
          <p:cNvSpPr/>
          <p:nvPr/>
        </p:nvSpPr>
        <p:spPr>
          <a:xfrm>
            <a:off x="8589600" y="2678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ál 62"/>
          <p:cNvSpPr/>
          <p:nvPr/>
        </p:nvSpPr>
        <p:spPr>
          <a:xfrm>
            <a:off x="2851200" y="4093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ál 63"/>
          <p:cNvSpPr/>
          <p:nvPr/>
        </p:nvSpPr>
        <p:spPr>
          <a:xfrm>
            <a:off x="6357600" y="3362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6" name="Přímá spojnice 65"/>
          <p:cNvCxnSpPr/>
          <p:nvPr/>
        </p:nvCxnSpPr>
        <p:spPr>
          <a:xfrm flipV="1">
            <a:off x="2160000" y="2520000"/>
            <a:ext cx="7200000" cy="180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10440000" y="5400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0" y="5400000"/>
                <a:ext cx="180000" cy="276999"/>
              </a:xfrm>
              <a:prstGeom prst="rect">
                <a:avLst/>
              </a:prstGeom>
              <a:blipFill>
                <a:blip r:embed="rId2"/>
                <a:stretch>
                  <a:fillRect l="-34483" r="-3448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1980000" y="11628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1162800"/>
                <a:ext cx="180000" cy="276999"/>
              </a:xfrm>
              <a:prstGeom prst="rect">
                <a:avLst/>
              </a:prstGeom>
              <a:blipFill>
                <a:blip r:embed="rId3"/>
                <a:stretch>
                  <a:fillRect l="-48276" r="-2069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9360000" y="2520000"/>
                <a:ext cx="1131464" cy="322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box>
                        <m:box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0" y="2520000"/>
                <a:ext cx="1131464" cy="322717"/>
              </a:xfrm>
              <a:prstGeom prst="rect">
                <a:avLst/>
              </a:prstGeom>
              <a:blipFill>
                <a:blip r:embed="rId4"/>
                <a:stretch>
                  <a:fillRect l="-4301" r="-1075" b="-18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9617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GB" b="1" u="sng" dirty="0"/>
                  <a:t>Theorem 6:</a:t>
                </a:r>
                <a:r>
                  <a:rPr lang="en-GB" dirty="0"/>
                  <a:t>  The random vectors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are independent.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7475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7: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denotes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we subtract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5008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of hypothesis about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Theorem 7 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  can be used to conduct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variance.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  be a prescribed number.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Formulate the null hypothesis: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054350" algn="l"/>
                  </a:tabLst>
                </a:pPr>
                <a:r>
                  <a:rPr lang="en-GB" dirty="0"/>
                  <a:t>Formulate the alternative hypothesis</a:t>
                </a:r>
                <a:br>
                  <a:rPr lang="en-GB" dirty="0"/>
                </a:br>
                <a:r>
                  <a:rPr lang="en-GB" dirty="0"/>
                  <a:t>  —  two-sided: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n-GB" dirty="0"/>
                </a:br>
                <a:r>
                  <a:rPr lang="en-GB" dirty="0"/>
                  <a:t>  —  one-sided: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n-GB" dirty="0"/>
                </a:br>
                <a:r>
                  <a:rPr lang="en-GB" dirty="0"/>
                  <a:t>  —  one-sided: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8104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Notation:</a:t>
                </a:r>
                <a:r>
                  <a:rPr lang="en-GB" dirty="0"/>
                  <a:t> 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denote the </a:t>
                </a:r>
                <a:r>
                  <a:rPr lang="en-GB" b="1" dirty="0"/>
                  <a:t>quantile function of Pearson’s </a:t>
                </a:r>
                <a:r>
                  <a:rPr lang="en-GB" b="1" i="1" dirty="0"/>
                  <a:t>χ</a:t>
                </a:r>
                <a:r>
                  <a:rPr lang="en-GB" b="1" baseline="30000" dirty="0"/>
                  <a:t>2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quantile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is the function inverse to the cumulative </a:t>
                </a:r>
                <a:br>
                  <a:rPr lang="en-GB" dirty="0"/>
                </a:br>
                <a:r>
                  <a:rPr lang="en-GB" dirty="0"/>
                  <a:t>distribution function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of </a:t>
                </a:r>
                <a:r>
                  <a:rPr lang="en-GB" b="1" dirty="0"/>
                  <a:t>Pearson’s </a:t>
                </a:r>
                <a:r>
                  <a:rPr lang="en-GB" b="1" i="1" dirty="0"/>
                  <a:t>χ</a:t>
                </a:r>
                <a:r>
                  <a:rPr lang="en-GB" b="1" baseline="30000" dirty="0"/>
                  <a:t>2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</a:t>
                </a:r>
                <a:br>
                  <a:rPr lang="en-GB" dirty="0"/>
                </a:br>
                <a:r>
                  <a:rPr lang="en-GB" dirty="0"/>
                  <a:t>of freedom,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9040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Notation:</a:t>
                </a:r>
                <a:r>
                  <a:rPr lang="en-GB" dirty="0"/>
                  <a:t> 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denote the </a:t>
                </a:r>
                <a:r>
                  <a:rPr lang="en-GB" b="1" dirty="0"/>
                  <a:t>quantile function of Pearson’s </a:t>
                </a:r>
                <a:r>
                  <a:rPr lang="en-GB" b="1" i="1" dirty="0"/>
                  <a:t>χ</a:t>
                </a:r>
                <a:r>
                  <a:rPr lang="en-GB" b="1" baseline="30000" dirty="0"/>
                  <a:t>2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other words,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is the unique value such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 is the density of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3260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chosen the value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  and assuming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is true, calculate the statistic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9957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 </a:t>
                </a:r>
                <a:r>
                  <a:rPr lang="en-GB" i="1" dirty="0"/>
                  <a:t>σ</a:t>
                </a:r>
                <a:r>
                  <a:rPr lang="en-GB" baseline="30000" dirty="0"/>
                  <a:t>2</a:t>
                </a:r>
                <a:r>
                  <a:rPr lang="en-GB" dirty="0"/>
                  <a:t>  with two-sided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values</a:t>
                </a:r>
                <a:r>
                  <a:rPr lang="en-GB" dirty="0"/>
                  <a:t>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1212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 </a:t>
                </a:r>
                <a:r>
                  <a:rPr lang="en-GB" i="1" dirty="0"/>
                  <a:t>σ</a:t>
                </a:r>
                <a:r>
                  <a:rPr lang="en-GB" baseline="30000" dirty="0"/>
                  <a:t>2</a:t>
                </a:r>
                <a:r>
                  <a:rPr lang="en-GB" dirty="0"/>
                  <a:t>  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4297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 </a:t>
                </a:r>
                <a:r>
                  <a:rPr lang="en-GB" i="1" dirty="0"/>
                  <a:t>σ</a:t>
                </a:r>
                <a:r>
                  <a:rPr lang="en-GB" baseline="30000" dirty="0"/>
                  <a:t>2</a:t>
                </a:r>
                <a:r>
                  <a:rPr lang="en-GB" dirty="0"/>
                  <a:t>  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 be any numbers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be the cumulative distribution function of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freedom.  Then, by the definition of the cumulative distribution function and by Theorem 7,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0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got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observations.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 any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</a:t>
                </a:r>
                <a:r>
                  <a:rPr lang="en-GB" b="1" dirty="0"/>
                  <a:t>predicted (estimated) value</a:t>
                </a:r>
                <a:r>
                  <a:rPr lang="en-GB" dirty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</a:t>
                </a:r>
                <a:r>
                  <a:rPr lang="en-GB" b="1" dirty="0"/>
                  <a:t>residual</a:t>
                </a:r>
                <a:r>
                  <a:rPr lang="en-GB" dirty="0"/>
                  <a:t> is the difference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151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∈  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  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3583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↘0</m:t>
                    </m:r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∈  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760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 interval for the variance  </a:t>
            </a:r>
            <a:r>
              <a:rPr lang="en-GB" i="1" dirty="0"/>
              <a:t>σ</a:t>
            </a:r>
            <a:r>
              <a:rPr lang="en-GB" baseline="30000" dirty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.  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by the continuity of the cumulative distribution function, </a:t>
                </a:r>
                <a:r>
                  <a:rPr lang="en-GB" b="1" dirty="0"/>
                  <a:t>the probability</a:t>
                </a:r>
                <a:r>
                  <a:rPr lang="en-GB" dirty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∈  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  0,    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  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6585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Theorem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8: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/>
                  <a:t>  denotes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4416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Hypotheses about all the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Remark:</a:t>
                </a:r>
                <a:r>
                  <a:rPr lang="en-GB" dirty="0"/>
                  <a:t>  The theorem can be used to test the null hypothesis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:  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are some prescribed values, 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:  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b="1" u="sng" dirty="0"/>
                  <a:t>Be cautious</a:t>
                </a:r>
                <a:r>
                  <a:rPr lang="en-GB" dirty="0"/>
                  <a:t> because this test actually means the test whether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is just </a:t>
                </a:r>
                <a:br>
                  <a:rPr lang="en-GB" dirty="0"/>
                </a:br>
                <a:r>
                  <a:rPr lang="en-GB" dirty="0"/>
                  <a:t>a random error,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  (see above).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To conduct the test, find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density of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d.f.  The </a:t>
                </a:r>
                <a:br>
                  <a:rPr lang="en-GB" dirty="0"/>
                </a:br>
                <a:r>
                  <a:rPr lang="en-GB" dirty="0"/>
                  <a:t>critical region is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i.e. reject the hypothesis if the statistic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3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659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74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Proof — to see that: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120000"/>
                  </a:lnSpc>
                </a:pPr>
                <a:endParaRPr lang="en-GB" dirty="0"/>
              </a:p>
              <a:p>
                <a:pPr algn="r">
                  <a:lnSpc>
                    <a:spcPct val="120000"/>
                  </a:lnSpc>
                </a:pPr>
                <a:r>
                  <a:rPr lang="en-GB" dirty="0"/>
                  <a:t>q.e.d.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300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Introduce the </a:t>
                </a:r>
                <a:r>
                  <a:rPr lang="en-GB" b="1" dirty="0"/>
                  <a:t>Regression Sum of Squares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RegSS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Introduce the </a:t>
                </a:r>
                <a:r>
                  <a:rPr lang="en-GB" b="1" dirty="0"/>
                  <a:t>Total Sum of Squares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  is the sample mean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8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1951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/>
                  <a:t>Theorem: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RegSS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6032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Notice first: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Therefore: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0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Linear Regression:  Least Squares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observations,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so that the residual sum of squares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is minimized.</a:t>
                </a:r>
              </a:p>
              <a:p>
                <a:endParaRPr lang="en-GB" dirty="0"/>
              </a:p>
              <a:p>
                <a:r>
                  <a:rPr lang="en-GB" dirty="0"/>
                  <a:t>The first-order optimality conditions are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2245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Notice second: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244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Notice third: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3643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Notice now: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RegSS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algn="r"/>
                <a:r>
                  <a:rPr lang="en-GB" dirty="0"/>
                  <a:t>q.e.d.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9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5162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4040188" algn="r"/>
                    <a:tab pos="8250238" algn="r"/>
                  </a:tabLst>
                </a:pPr>
                <a:r>
                  <a:rPr lang="en-GB" u="sng" dirty="0"/>
                  <a:t>Recall:</a:t>
                </a:r>
              </a:p>
              <a:p>
                <a:pPr>
                  <a:lnSpc>
                    <a:spcPct val="120000"/>
                  </a:lnSpc>
                  <a:tabLst>
                    <a:tab pos="4040188" algn="r"/>
                    <a:tab pos="8250238" algn="r"/>
                  </a:tabLst>
                </a:pPr>
                <a:r>
                  <a:rPr lang="en-GB" dirty="0"/>
                  <a:t>	</a:t>
                </a:r>
                <a:r>
                  <a:rPr lang="en-GB" b="1" dirty="0"/>
                  <a:t>Residual</a:t>
                </a:r>
                <a:r>
                  <a:rPr lang="en-GB" dirty="0"/>
                  <a:t> Sum of Squares: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dirty="0"/>
              </a:p>
              <a:p>
                <a:pPr>
                  <a:lnSpc>
                    <a:spcPct val="120000"/>
                  </a:lnSpc>
                  <a:tabLst>
                    <a:tab pos="4040188" algn="r"/>
                    <a:tab pos="8250238" algn="r"/>
                  </a:tabLst>
                </a:pPr>
                <a:r>
                  <a:rPr lang="en-GB" dirty="0"/>
                  <a:t>	</a:t>
                </a:r>
                <a:r>
                  <a:rPr lang="en-GB" b="1" dirty="0"/>
                  <a:t>Regression</a:t>
                </a:r>
                <a:r>
                  <a:rPr lang="en-GB" dirty="0"/>
                  <a:t> Sum of Squares: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RegSS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dirty="0"/>
              </a:p>
              <a:p>
                <a:pPr>
                  <a:lnSpc>
                    <a:spcPct val="120000"/>
                  </a:lnSpc>
                  <a:tabLst>
                    <a:tab pos="4040188" algn="r"/>
                    <a:tab pos="8250238" algn="r"/>
                  </a:tabLst>
                </a:pPr>
                <a:r>
                  <a:rPr lang="en-GB" dirty="0"/>
                  <a:t>	</a:t>
                </a:r>
                <a:r>
                  <a:rPr lang="en-GB" b="1" dirty="0"/>
                  <a:t>Total</a:t>
                </a:r>
                <a:r>
                  <a:rPr lang="en-GB" dirty="0"/>
                  <a:t> Sum of Squares: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TSS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dirty="0"/>
              </a:p>
              <a:p>
                <a:pPr>
                  <a:tabLst>
                    <a:tab pos="8250238" algn="r"/>
                  </a:tabLst>
                </a:pPr>
                <a:r>
                  <a:rPr lang="en-GB" dirty="0"/>
                  <a:t>and</a:t>
                </a:r>
              </a:p>
              <a:p>
                <a:pPr>
                  <a:tabLst>
                    <a:tab pos="8250238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TSS</m:t>
                      </m:r>
                    </m:oMath>
                  </m:oMathPara>
                </a14:m>
                <a:endParaRPr lang="en-GB" dirty="0"/>
              </a:p>
              <a:p>
                <a:pPr>
                  <a:tabLst>
                    <a:tab pos="8250238" algn="r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8250238" algn="r"/>
                  </a:tabLst>
                </a:pPr>
                <a:r>
                  <a:rPr lang="en-GB" dirty="0"/>
                  <a:t>Then the </a:t>
                </a:r>
                <a:r>
                  <a:rPr lang="en-GB" b="1" u="sng" dirty="0"/>
                  <a:t>Coefficient of Determination</a:t>
                </a:r>
                <a:r>
                  <a:rPr lang="en-GB" dirty="0"/>
                  <a:t> is</a:t>
                </a:r>
              </a:p>
              <a:p>
                <a:pPr>
                  <a:lnSpc>
                    <a:spcPct val="175000"/>
                  </a:lnSpc>
                  <a:tabLst>
                    <a:tab pos="8250238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5636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 coefficient of determination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u="sng" dirty="0"/>
                  <a:t>is a measure how well the regression line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fits the observed data</a:t>
                </a:r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4933950"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,  the fit is good.</a:t>
                </a:r>
              </a:p>
              <a:p>
                <a:pPr marL="4933950"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,  the fit is poor.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8247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 err="1"/>
              <a:t>R</a:t>
            </a:r>
            <a:r>
              <a:rPr lang="en-GB" baseline="30000" dirty="0" err="1"/>
              <a:t>2</a:t>
            </a:r>
            <a:r>
              <a:rPr lang="en-GB" dirty="0"/>
              <a:t>)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719999" y="1620000"/>
            <a:ext cx="9625025" cy="4538345"/>
            <a:chOff x="755650" y="1916113"/>
            <a:chExt cx="6985000" cy="3241675"/>
          </a:xfrm>
        </p:grpSpPr>
        <p:sp>
          <p:nvSpPr>
            <p:cNvPr id="43" name="Rectangle 146"/>
            <p:cNvSpPr>
              <a:spLocks noChangeArrowheads="1"/>
            </p:cNvSpPr>
            <p:nvPr/>
          </p:nvSpPr>
          <p:spPr bwMode="auto">
            <a:xfrm flipH="1">
              <a:off x="2627313" y="42926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4" name="Rectangle 146"/>
            <p:cNvSpPr>
              <a:spLocks noChangeArrowheads="1"/>
            </p:cNvSpPr>
            <p:nvPr/>
          </p:nvSpPr>
          <p:spPr bwMode="auto">
            <a:xfrm flipH="1">
              <a:off x="2484438" y="31416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5" name="Rectangle 146"/>
            <p:cNvSpPr>
              <a:spLocks noChangeArrowheads="1"/>
            </p:cNvSpPr>
            <p:nvPr/>
          </p:nvSpPr>
          <p:spPr bwMode="auto">
            <a:xfrm flipH="1">
              <a:off x="2484438" y="25654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 flipH="1">
              <a:off x="2051050" y="2852738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7" name="Rectangle 146"/>
            <p:cNvSpPr>
              <a:spLocks noChangeArrowheads="1"/>
            </p:cNvSpPr>
            <p:nvPr/>
          </p:nvSpPr>
          <p:spPr bwMode="auto">
            <a:xfrm flipH="1">
              <a:off x="3419475" y="33575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8" name="Rectangle 146"/>
            <p:cNvSpPr>
              <a:spLocks noChangeArrowheads="1"/>
            </p:cNvSpPr>
            <p:nvPr/>
          </p:nvSpPr>
          <p:spPr bwMode="auto">
            <a:xfrm flipH="1">
              <a:off x="3635375" y="35734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9" name="Rectangle 146"/>
            <p:cNvSpPr>
              <a:spLocks noChangeArrowheads="1"/>
            </p:cNvSpPr>
            <p:nvPr/>
          </p:nvSpPr>
          <p:spPr bwMode="auto">
            <a:xfrm flipH="1">
              <a:off x="2627313" y="35734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0" name="Rectangle 146"/>
            <p:cNvSpPr>
              <a:spLocks noChangeArrowheads="1"/>
            </p:cNvSpPr>
            <p:nvPr/>
          </p:nvSpPr>
          <p:spPr bwMode="auto">
            <a:xfrm flipH="1">
              <a:off x="3492500" y="414972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1" name="Rectangle 146"/>
            <p:cNvSpPr>
              <a:spLocks noChangeArrowheads="1"/>
            </p:cNvSpPr>
            <p:nvPr/>
          </p:nvSpPr>
          <p:spPr bwMode="auto">
            <a:xfrm flipH="1">
              <a:off x="1692275" y="3284538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 flipH="1">
              <a:off x="1619250" y="36449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3" name="Rectangle 146"/>
            <p:cNvSpPr>
              <a:spLocks noChangeArrowheads="1"/>
            </p:cNvSpPr>
            <p:nvPr/>
          </p:nvSpPr>
          <p:spPr bwMode="auto">
            <a:xfrm flipH="1">
              <a:off x="2124075" y="3716338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4" name="Rectangle 146"/>
            <p:cNvSpPr>
              <a:spLocks noChangeArrowheads="1"/>
            </p:cNvSpPr>
            <p:nvPr/>
          </p:nvSpPr>
          <p:spPr bwMode="auto">
            <a:xfrm flipH="1">
              <a:off x="2051050" y="40767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5" name="Rectangle 146"/>
            <p:cNvSpPr>
              <a:spLocks noChangeArrowheads="1"/>
            </p:cNvSpPr>
            <p:nvPr/>
          </p:nvSpPr>
          <p:spPr bwMode="auto">
            <a:xfrm flipH="1">
              <a:off x="2266950" y="42926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6" name="Rectangle 146"/>
            <p:cNvSpPr>
              <a:spLocks noChangeArrowheads="1"/>
            </p:cNvSpPr>
            <p:nvPr/>
          </p:nvSpPr>
          <p:spPr bwMode="auto">
            <a:xfrm flipH="1">
              <a:off x="2124075" y="33575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7" name="Rectangle 146"/>
            <p:cNvSpPr>
              <a:spLocks noChangeArrowheads="1"/>
            </p:cNvSpPr>
            <p:nvPr/>
          </p:nvSpPr>
          <p:spPr bwMode="auto">
            <a:xfrm flipH="1">
              <a:off x="3348038" y="2781300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8" name="Rectangle 146"/>
            <p:cNvSpPr>
              <a:spLocks noChangeArrowheads="1"/>
            </p:cNvSpPr>
            <p:nvPr/>
          </p:nvSpPr>
          <p:spPr bwMode="auto">
            <a:xfrm flipH="1">
              <a:off x="2555875" y="37893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9" name="Rectangle 146"/>
            <p:cNvSpPr>
              <a:spLocks noChangeArrowheads="1"/>
            </p:cNvSpPr>
            <p:nvPr/>
          </p:nvSpPr>
          <p:spPr bwMode="auto">
            <a:xfrm flipH="1">
              <a:off x="2771775" y="40052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Rectangle 146"/>
            <p:cNvSpPr>
              <a:spLocks noChangeArrowheads="1"/>
            </p:cNvSpPr>
            <p:nvPr/>
          </p:nvSpPr>
          <p:spPr bwMode="auto">
            <a:xfrm flipH="1">
              <a:off x="2987675" y="42211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1" name="Rectangle 146"/>
            <p:cNvSpPr>
              <a:spLocks noChangeArrowheads="1"/>
            </p:cNvSpPr>
            <p:nvPr/>
          </p:nvSpPr>
          <p:spPr bwMode="auto">
            <a:xfrm flipH="1">
              <a:off x="2916238" y="27082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2" name="Rectangle 146"/>
            <p:cNvSpPr>
              <a:spLocks noChangeArrowheads="1"/>
            </p:cNvSpPr>
            <p:nvPr/>
          </p:nvSpPr>
          <p:spPr bwMode="auto">
            <a:xfrm flipH="1">
              <a:off x="5867400" y="2890838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3" name="Rectangle 146"/>
            <p:cNvSpPr>
              <a:spLocks noChangeArrowheads="1"/>
            </p:cNvSpPr>
            <p:nvPr/>
          </p:nvSpPr>
          <p:spPr bwMode="auto">
            <a:xfrm flipH="1">
              <a:off x="2771775" y="3068638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4" name="Rectangle 146"/>
            <p:cNvSpPr>
              <a:spLocks noChangeArrowheads="1"/>
            </p:cNvSpPr>
            <p:nvPr/>
          </p:nvSpPr>
          <p:spPr bwMode="auto">
            <a:xfrm flipH="1">
              <a:off x="2987675" y="3284538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5" name="Rectangle 146"/>
            <p:cNvSpPr>
              <a:spLocks noChangeArrowheads="1"/>
            </p:cNvSpPr>
            <p:nvPr/>
          </p:nvSpPr>
          <p:spPr bwMode="auto">
            <a:xfrm flipH="1">
              <a:off x="3059113" y="3789363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971550" y="1916113"/>
              <a:ext cx="0" cy="3097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>
              <a:off x="755650" y="4941888"/>
              <a:ext cx="698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Rectangle 146"/>
            <p:cNvSpPr>
              <a:spLocks noChangeArrowheads="1"/>
            </p:cNvSpPr>
            <p:nvPr/>
          </p:nvSpPr>
          <p:spPr bwMode="auto">
            <a:xfrm flipH="1">
              <a:off x="6083300" y="31400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9" name="Rectangle 146"/>
            <p:cNvSpPr>
              <a:spLocks noChangeArrowheads="1"/>
            </p:cNvSpPr>
            <p:nvPr/>
          </p:nvSpPr>
          <p:spPr bwMode="auto">
            <a:xfrm flipH="1">
              <a:off x="6299200" y="33559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0" name="Rectangle 146"/>
            <p:cNvSpPr>
              <a:spLocks noChangeArrowheads="1"/>
            </p:cNvSpPr>
            <p:nvPr/>
          </p:nvSpPr>
          <p:spPr bwMode="auto">
            <a:xfrm flipH="1">
              <a:off x="6515100" y="35718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1" name="Rectangle 146"/>
            <p:cNvSpPr>
              <a:spLocks noChangeArrowheads="1"/>
            </p:cNvSpPr>
            <p:nvPr/>
          </p:nvSpPr>
          <p:spPr bwMode="auto">
            <a:xfrm flipH="1">
              <a:off x="6731000" y="37877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2" name="Rectangle 146"/>
            <p:cNvSpPr>
              <a:spLocks noChangeArrowheads="1"/>
            </p:cNvSpPr>
            <p:nvPr/>
          </p:nvSpPr>
          <p:spPr bwMode="auto">
            <a:xfrm flipH="1">
              <a:off x="6946900" y="40036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3" name="Rectangle 146"/>
            <p:cNvSpPr>
              <a:spLocks noChangeArrowheads="1"/>
            </p:cNvSpPr>
            <p:nvPr/>
          </p:nvSpPr>
          <p:spPr bwMode="auto">
            <a:xfrm flipH="1">
              <a:off x="7162800" y="42195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4" name="Rectangle 146"/>
            <p:cNvSpPr>
              <a:spLocks noChangeArrowheads="1"/>
            </p:cNvSpPr>
            <p:nvPr/>
          </p:nvSpPr>
          <p:spPr bwMode="auto">
            <a:xfrm flipH="1">
              <a:off x="7378700" y="44354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5" name="Rectangle 146"/>
            <p:cNvSpPr>
              <a:spLocks noChangeArrowheads="1"/>
            </p:cNvSpPr>
            <p:nvPr/>
          </p:nvSpPr>
          <p:spPr bwMode="auto">
            <a:xfrm flipH="1">
              <a:off x="5508625" y="2492375"/>
              <a:ext cx="76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1619250" y="2349500"/>
              <a:ext cx="2160588" cy="23749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>
              <a:off x="5292725" y="2276475"/>
              <a:ext cx="2303463" cy="237648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6065672" y="1989138"/>
                  <a:ext cx="727353" cy="2638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oMath>
                    </m:oMathPara>
                  </a14:m>
                  <a:endParaRPr lang="en-GB" sz="2400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9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65672" y="1989138"/>
                  <a:ext cx="727353" cy="263809"/>
                </a:xfrm>
                <a:prstGeom prst="rect">
                  <a:avLst/>
                </a:prstGeom>
                <a:blipFill>
                  <a:blip r:embed="rId2"/>
                  <a:stretch>
                    <a:fillRect l="-5455" r="-6061" b="-1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Line 47"/>
            <p:cNvSpPr>
              <a:spLocks noChangeShapeType="1"/>
            </p:cNvSpPr>
            <p:nvPr/>
          </p:nvSpPr>
          <p:spPr bwMode="auto">
            <a:xfrm>
              <a:off x="4716463" y="2060575"/>
              <a:ext cx="0" cy="3097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268538" y="1989138"/>
                  <a:ext cx="1389282" cy="2638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=0.00001</m:t>
                        </m:r>
                      </m:oMath>
                    </m:oMathPara>
                  </a14:m>
                  <a:endParaRPr lang="en-GB" sz="2400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8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68538" y="1989138"/>
                  <a:ext cx="1389282" cy="263809"/>
                </a:xfrm>
                <a:prstGeom prst="rect">
                  <a:avLst/>
                </a:prstGeom>
                <a:blipFill>
                  <a:blip r:embed="rId3"/>
                  <a:stretch>
                    <a:fillRect l="-2866" r="-3503" b="-1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10943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Coefficient of Determination  (</a:t>
            </a:r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):  Theorem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 9:</a:t>
                </a:r>
                <a:r>
                  <a:rPr lang="en-GB" dirty="0"/>
                  <a:t>  Under the hypothesis</a:t>
                </a:r>
              </a:p>
              <a:p>
                <a:pPr marL="53863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holds</a:t>
                </a:r>
              </a:p>
              <a:p>
                <a:pPr marL="29622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RegSS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/>
                  <a:t>  denotes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with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degrees of freedom.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Since, except the intercept 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we have only one </a:t>
                </a:r>
                <a:br>
                  <a:rPr lang="en-GB" dirty="0"/>
                </a:br>
                <a:r>
                  <a:rPr lang="en-GB" dirty="0"/>
                  <a:t>regression coefficient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,  this </a:t>
                </a:r>
                <a:r>
                  <a:rPr lang="en-GB" i="1" dirty="0"/>
                  <a:t>F</a:t>
                </a:r>
                <a:r>
                  <a:rPr lang="en-GB" dirty="0"/>
                  <a:t>-test is equivalent with the </a:t>
                </a:r>
                <a:r>
                  <a:rPr lang="en-GB" i="1" dirty="0"/>
                  <a:t>t</a:t>
                </a:r>
                <a:r>
                  <a:rPr lang="en-GB" dirty="0"/>
                  <a:t>-test </a:t>
                </a:r>
                <a:br>
                  <a:rPr lang="en-GB" dirty="0"/>
                </a:br>
                <a:r>
                  <a:rPr lang="en-GB" dirty="0"/>
                  <a:t>for the coefficient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 (see Corollary 1 above).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321" b="-1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9092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F-</a:t>
            </a:r>
            <a:r>
              <a:rPr lang="en-GB" dirty="0"/>
              <a:t>test for the null hypothesis   </a:t>
            </a:r>
            <a:r>
              <a:rPr lang="en-GB" i="1" dirty="0"/>
              <a:t>H</a:t>
            </a:r>
            <a:r>
              <a:rPr lang="en-GB" baseline="-25000" dirty="0"/>
              <a:t>0</a:t>
            </a:r>
            <a:r>
              <a:rPr lang="en-GB" dirty="0"/>
              <a:t>:  </a:t>
            </a:r>
            <a:r>
              <a:rPr lang="en-GB" i="1" dirty="0"/>
              <a:t>β</a:t>
            </a:r>
            <a:r>
              <a:rPr lang="en-GB" dirty="0"/>
              <a:t>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827713" algn="ctr"/>
                  </a:tabLst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827713" algn="ctr"/>
                  </a:tabLst>
                </a:pPr>
                <a:r>
                  <a:rPr lang="en-GB" dirty="0"/>
                  <a:t>Calculate the statistic</a:t>
                </a:r>
              </a:p>
              <a:p>
                <a:pPr>
                  <a:tabLst>
                    <a:tab pos="5827713" algn="ct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RegSS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6891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difference of the population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5405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Two-sample </a:t>
            </a:r>
            <a:r>
              <a:rPr lang="en-GB" i="1" dirty="0"/>
              <a:t>t-</a:t>
            </a:r>
            <a:r>
              <a:rPr lang="en-GB" dirty="0"/>
              <a:t>test for the diff. of the pop. means // </a:t>
            </a:r>
            <a:r>
              <a:rPr lang="en-GB" i="1" dirty="0"/>
              <a:t>σ</a:t>
            </a:r>
            <a:r>
              <a:rPr lang="en-GB" i="1" baseline="-25000" dirty="0"/>
              <a:t>X</a:t>
            </a:r>
            <a:r>
              <a:rPr lang="en-GB" dirty="0"/>
              <a:t>=</a:t>
            </a:r>
            <a:r>
              <a:rPr lang="en-GB" i="1" dirty="0"/>
              <a:t>σ</a:t>
            </a:r>
            <a:r>
              <a:rPr lang="en-GB" i="1" baseline="-25000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have two unknown random variables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GB" dirty="0"/>
                  <a:t>.  We ask (test the hypothesis) whether the population means of both random variables are the same.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both random variables are normal, i.e.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and  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Although we do not know the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GB" dirty="0"/>
                  <a:t>  nor the variances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′′2</m:t>
                        </m:r>
                      </m:sup>
                    </m:sSup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we assume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¡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¡¡¡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′′2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‼! !!! !!!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tabLst>
                    <a:tab pos="5607050" algn="ctr"/>
                    <a:tab pos="11217275" algn="r"/>
                  </a:tabLst>
                </a:pPr>
                <a:r>
                  <a:rPr lang="en-GB" dirty="0"/>
                  <a:t>In the following, let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′′2</m:t>
                        </m:r>
                      </m:sup>
                    </m:sSup>
                  </m:oMath>
                </a14:m>
                <a:r>
                  <a:rPr lang="en-GB" dirty="0"/>
                  <a:t>	denote the common variance.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986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4079</TotalTime>
  <Words>8042</Words>
  <Application>Microsoft Office PowerPoint</Application>
  <PresentationFormat>Širokoúhlá obrazovka</PresentationFormat>
  <Paragraphs>918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0" baseType="lpstr">
      <vt:lpstr>Arial</vt:lpstr>
      <vt:lpstr>Cambria Math</vt:lpstr>
      <vt:lpstr>Times New Roman</vt:lpstr>
      <vt:lpstr>Motiv Office</vt:lpstr>
      <vt:lpstr>Statistics  Lecture 12</vt:lpstr>
      <vt:lpstr>Prezentace aplikace PowerPoint</vt:lpstr>
      <vt:lpstr>Simple Linear Regression:  Motivation</vt:lpstr>
      <vt:lpstr>Simple Linear Regression:  Motivation</vt:lpstr>
      <vt:lpstr>Simple Linear Regression:  Motivation</vt:lpstr>
      <vt:lpstr>Simple Linear Regression:  Example</vt:lpstr>
      <vt:lpstr>Simple Linear Regression:  Example</vt:lpstr>
      <vt:lpstr>Simple Linear Regression:  Least Squares Method</vt:lpstr>
      <vt:lpstr>Simple Linear Regression:  Least Squares Method</vt:lpstr>
      <vt:lpstr>Simple Linear Regression:  Least Squares Method</vt:lpstr>
      <vt:lpstr>Simple Linear Regression:  Least Squares Method</vt:lpstr>
      <vt:lpstr>An application:  the trend  of a time series</vt:lpstr>
      <vt:lpstr>The trend of a time series</vt:lpstr>
      <vt:lpstr>The trend of a time series:  Example</vt:lpstr>
      <vt:lpstr>The trend of a time series:  Example</vt:lpstr>
      <vt:lpstr>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Simple Linear Regression:  Summary &amp; Background</vt:lpstr>
      <vt:lpstr>The Classical Assumptions</vt:lpstr>
      <vt:lpstr>Simple Linear Regression:  Assumptions</vt:lpstr>
      <vt:lpstr>Simple Linear Regression:  Assumptions</vt:lpstr>
      <vt:lpstr>Further Theorems,  Tests  of Hypotheses  and  Confidence Intervals</vt:lpstr>
      <vt:lpstr>Simple Linear Regression:  The Normal Equation</vt:lpstr>
      <vt:lpstr>Simple Linear Regression:  The Normal Equation</vt:lpstr>
      <vt:lpstr>Simple Linear Regression:  The Normal Equation</vt:lpstr>
      <vt:lpstr>Simple Linear Regression:  The Normal Equation</vt:lpstr>
      <vt:lpstr>Simple Linear Regression:  The Normal Equation</vt:lpstr>
      <vt:lpstr>Simple Linear Regression</vt:lpstr>
      <vt:lpstr>Simple Linear Regression:  Theorem 1</vt:lpstr>
      <vt:lpstr>Simple Linear Regression</vt:lpstr>
      <vt:lpstr>Simple Linear Regression:  Theorem 2</vt:lpstr>
      <vt:lpstr>Simple Linear Regression</vt:lpstr>
      <vt:lpstr>Simple Linear Regression</vt:lpstr>
      <vt:lpstr>Simple Linear Regression:  Theorem 3</vt:lpstr>
      <vt:lpstr>Simple Linear Regression:  Theorem 4</vt:lpstr>
      <vt:lpstr>Simple Linear Regression</vt:lpstr>
      <vt:lpstr>Simple Linear Regression:  Theorem 5</vt:lpstr>
      <vt:lpstr>Simple Linear Regression:  Corollaries</vt:lpstr>
      <vt:lpstr>Tests of hypotheses about the parameters  β0  and  β</vt:lpstr>
      <vt:lpstr>t-test for the parameter  β0  or  β</vt:lpstr>
      <vt:lpstr>t-test for the parameter  β0  or  β</vt:lpstr>
      <vt:lpstr>t-test for the parameter  β0</vt:lpstr>
      <vt:lpstr>t-test for the parameter  β0</vt:lpstr>
      <vt:lpstr>t-test for the parameter  β0</vt:lpstr>
      <vt:lpstr>t-test for the parameter  β0</vt:lpstr>
      <vt:lpstr>t-test for the parameter  β0</vt:lpstr>
      <vt:lpstr>t-test for the parameter  β0</vt:lpstr>
      <vt:lpstr>Confidence interval for the parameter  β0</vt:lpstr>
      <vt:lpstr>Confidence interval for the parameter  β0</vt:lpstr>
      <vt:lpstr>Confidence interval for the parameter  β0</vt:lpstr>
      <vt:lpstr>Confidence interval for the parameter  β0</vt:lpstr>
      <vt:lpstr>t-test for the parameter  β</vt:lpstr>
      <vt:lpstr>t-test for the parameter  β</vt:lpstr>
      <vt:lpstr>t-test for the parameter  β</vt:lpstr>
      <vt:lpstr>t-test for the parameter  β</vt:lpstr>
      <vt:lpstr>t-test for the parameter  β</vt:lpstr>
      <vt:lpstr>t-test for the parameter  β</vt:lpstr>
      <vt:lpstr>Confidence interval for the parameter  β</vt:lpstr>
      <vt:lpstr>Confidence interval for the parameter  β</vt:lpstr>
      <vt:lpstr>Confidence interval for the parameter  β</vt:lpstr>
      <vt:lpstr>Confidence interval for the parameter  β</vt:lpstr>
      <vt:lpstr>Simple Linear Regression:  Theorem 6</vt:lpstr>
      <vt:lpstr>Simple Linear Regression:  Theorem 7</vt:lpstr>
      <vt:lpstr>Test of hypothesis about the variance  σ2</vt:lpstr>
      <vt:lpstr>χ2-test for the variance  σ2</vt:lpstr>
      <vt:lpstr>χ2-test for the variance  σ2</vt:lpstr>
      <vt:lpstr>χ2-test for the variance  σ2</vt:lpstr>
      <vt:lpstr>χ2-test for the variance  σ2</vt:lpstr>
      <vt:lpstr>χ2-test for the variance  σ2</vt:lpstr>
      <vt:lpstr>χ2-test for the variance  σ2</vt:lpstr>
      <vt:lpstr>Confidence interval for the variance  σ2</vt:lpstr>
      <vt:lpstr>Confidence interval for the variance  σ2</vt:lpstr>
      <vt:lpstr>Confidence interval for the variance  σ2</vt:lpstr>
      <vt:lpstr>Confidence interval for the variance  σ2</vt:lpstr>
      <vt:lpstr>Simple Linear Regression:  Theorem 8</vt:lpstr>
      <vt:lpstr>Hypotheses about all the parameters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</vt:lpstr>
      <vt:lpstr>The Coefficient of Determination  (R2):  Theorem 9</vt:lpstr>
      <vt:lpstr>F-test for the null hypothesis   H0:  β=0</vt:lpstr>
      <vt:lpstr>Two-sample t-test for the difference of the population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Simple linear regression without the intercept term</vt:lpstr>
      <vt:lpstr>Simple linear regression without the intercept term</vt:lpstr>
      <vt:lpstr>Simple linear regression without the intercept term</vt:lpstr>
      <vt:lpstr>Simple linear regression without the intercept term</vt:lpstr>
      <vt:lpstr>Simple linear regression without the intercept term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12</dc:title>
  <dc:creator>bar0245</dc:creator>
  <cp:lastModifiedBy>Radmila Krkošková</cp:lastModifiedBy>
  <cp:revision>258</cp:revision>
  <dcterms:created xsi:type="dcterms:W3CDTF">2019-12-07T18:58:24Z</dcterms:created>
  <dcterms:modified xsi:type="dcterms:W3CDTF">2024-01-23T13:47:52Z</dcterms:modified>
</cp:coreProperties>
</file>