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2" r:id="rId55"/>
    <p:sldId id="313" r:id="rId56"/>
    <p:sldId id="359" r:id="rId57"/>
    <p:sldId id="403" r:id="rId58"/>
    <p:sldId id="360" r:id="rId59"/>
    <p:sldId id="314" r:id="rId60"/>
    <p:sldId id="315" r:id="rId61"/>
    <p:sldId id="317" r:id="rId62"/>
    <p:sldId id="318" r:id="rId63"/>
    <p:sldId id="319" r:id="rId64"/>
    <p:sldId id="321" r:id="rId65"/>
    <p:sldId id="401" r:id="rId66"/>
    <p:sldId id="402" r:id="rId67"/>
    <p:sldId id="322" r:id="rId68"/>
    <p:sldId id="323" r:id="rId69"/>
    <p:sldId id="324" r:id="rId70"/>
    <p:sldId id="361" r:id="rId71"/>
    <p:sldId id="330" r:id="rId72"/>
    <p:sldId id="331" r:id="rId73"/>
    <p:sldId id="332" r:id="rId74"/>
    <p:sldId id="333" r:id="rId75"/>
    <p:sldId id="409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99" r:id="rId93"/>
    <p:sldId id="400" r:id="rId94"/>
    <p:sldId id="362" r:id="rId95"/>
    <p:sldId id="351" r:id="rId96"/>
    <p:sldId id="363" r:id="rId97"/>
    <p:sldId id="365" r:id="rId98"/>
    <p:sldId id="352" r:id="rId99"/>
    <p:sldId id="353" r:id="rId100"/>
    <p:sldId id="354" r:id="rId101"/>
    <p:sldId id="355" r:id="rId102"/>
    <p:sldId id="356" r:id="rId103"/>
    <p:sldId id="357" r:id="rId104"/>
    <p:sldId id="366" r:id="rId105"/>
    <p:sldId id="367" r:id="rId106"/>
    <p:sldId id="368" r:id="rId107"/>
    <p:sldId id="358" r:id="rId108"/>
    <p:sldId id="369" r:id="rId109"/>
    <p:sldId id="370" r:id="rId110"/>
    <p:sldId id="372" r:id="rId111"/>
    <p:sldId id="371" r:id="rId112"/>
    <p:sldId id="373" r:id="rId113"/>
    <p:sldId id="378" r:id="rId114"/>
    <p:sldId id="379" r:id="rId115"/>
    <p:sldId id="374" r:id="rId116"/>
    <p:sldId id="375" r:id="rId117"/>
    <p:sldId id="376" r:id="rId118"/>
    <p:sldId id="377" r:id="rId119"/>
    <p:sldId id="380" r:id="rId120"/>
    <p:sldId id="381" r:id="rId121"/>
    <p:sldId id="383" r:id="rId122"/>
    <p:sldId id="387" r:id="rId123"/>
    <p:sldId id="388" r:id="rId124"/>
    <p:sldId id="389" r:id="rId125"/>
    <p:sldId id="390" r:id="rId126"/>
    <p:sldId id="391" r:id="rId127"/>
    <p:sldId id="386" r:id="rId128"/>
    <p:sldId id="392" r:id="rId129"/>
    <p:sldId id="393" r:id="rId130"/>
    <p:sldId id="394" r:id="rId131"/>
    <p:sldId id="395" r:id="rId132"/>
    <p:sldId id="396" r:id="rId133"/>
    <p:sldId id="404" r:id="rId134"/>
    <p:sldId id="405" r:id="rId135"/>
    <p:sldId id="406" r:id="rId136"/>
    <p:sldId id="407" r:id="rId137"/>
    <p:sldId id="408" r:id="rId1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5332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David </a:t>
            </a:r>
            <a:r>
              <a:rPr lang="en-US" noProof="0" dirty="0" err="1"/>
              <a:t>Bartl</a:t>
            </a:r>
            <a:endParaRPr lang="en-US" noProof="0" dirty="0"/>
          </a:p>
          <a:p>
            <a:pPr lvl="0"/>
            <a:r>
              <a:rPr lang="en-US" noProof="0" dirty="0"/>
              <a:t>Subject title</a:t>
            </a:r>
          </a:p>
          <a:p>
            <a:pPr lvl="0"/>
            <a:r>
              <a:rPr lang="en-US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Lecture 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Hypothesis testing: </a:t>
            </a:r>
            <a:br>
              <a:rPr lang="en-GB" dirty="0"/>
            </a:br>
            <a:r>
              <a:rPr lang="en-GB" dirty="0"/>
              <a:t>Parametric tests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Statistics</a:t>
            </a:r>
          </a:p>
          <a:p>
            <a:r>
              <a:rPr lang="en-GB" dirty="0"/>
              <a:t>INM/BASTA</a:t>
            </a:r>
          </a:p>
        </p:txBody>
      </p:sp>
    </p:spTree>
    <p:extLst>
      <p:ext uri="{BB962C8B-B14F-4D97-AF65-F5344CB8AC3E}">
        <p14:creationId xmlns:p14="http://schemas.microsoft.com/office/powerpoint/2010/main" val="77953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Example:</a:t>
                </a:r>
                <a:r>
                  <a:rPr lang="en-GB" dirty="0"/>
                  <a:t>  An archer shoots an arrow against the plane.  </a:t>
                </a:r>
                <a:br>
                  <a:rPr lang="en-GB" dirty="0"/>
                </a:br>
                <a:r>
                  <a:rPr lang="en-GB" dirty="0"/>
                  <a:t>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  is the set of all the points of </a:t>
                </a:r>
                <a:br>
                  <a:rPr lang="en-GB" dirty="0"/>
                </a:br>
                <a:r>
                  <a:rPr lang="en-GB" dirty="0"/>
                  <a:t>the plane. 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-coordinate of the hit, i.e.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know the archer’s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 but we do not know the archer’s intention, </a:t>
                </a:r>
                <a:br>
                  <a:rPr lang="en-GB" dirty="0"/>
                </a:br>
                <a:r>
                  <a:rPr lang="en-GB" dirty="0"/>
                  <a:t>i.e. we do not know the point which the archer intends to hit, </a:t>
                </a:r>
                <a:br>
                  <a:rPr lang="en-GB" dirty="0"/>
                </a:br>
                <a:r>
                  <a:rPr lang="en-GB" dirty="0"/>
                  <a:t>i.e. we do not know the archer’s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We conjecture that the archer’s intention is to hit the origin,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put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and we conjecture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kupina 13"/>
          <p:cNvGrpSpPr/>
          <p:nvPr/>
        </p:nvGrpSpPr>
        <p:grpSpPr>
          <a:xfrm>
            <a:off x="9972000" y="2210400"/>
            <a:ext cx="2160000" cy="2160000"/>
            <a:chOff x="7740000" y="2340000"/>
            <a:chExt cx="3960000" cy="3960000"/>
          </a:xfrm>
        </p:grpSpPr>
        <p:sp>
          <p:nvSpPr>
            <p:cNvPr id="4" name="Ovál 3"/>
            <p:cNvSpPr/>
            <p:nvPr/>
          </p:nvSpPr>
          <p:spPr>
            <a:xfrm>
              <a:off x="8280000" y="2880000"/>
              <a:ext cx="2880000" cy="28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ál 4"/>
            <p:cNvSpPr/>
            <p:nvPr/>
          </p:nvSpPr>
          <p:spPr>
            <a:xfrm>
              <a:off x="8820000" y="3420000"/>
              <a:ext cx="1800000" cy="18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ál 5"/>
            <p:cNvSpPr/>
            <p:nvPr/>
          </p:nvSpPr>
          <p:spPr>
            <a:xfrm>
              <a:off x="9180000" y="3780000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9360000" y="3960000"/>
              <a:ext cx="720000" cy="7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ál 7"/>
            <p:cNvSpPr/>
            <p:nvPr/>
          </p:nvSpPr>
          <p:spPr>
            <a:xfrm>
              <a:off x="9540000" y="414000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684000" y="42840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7740000" y="4320000"/>
              <a:ext cx="3960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V="1">
              <a:off x="9720000" y="2340000"/>
              <a:ext cx="0" cy="39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38879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48860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two-sample </a:t>
                </a:r>
                <a:r>
                  <a:rPr lang="en-GB" i="1" dirty="0"/>
                  <a:t>t-</a:t>
                </a:r>
                <a:r>
                  <a:rPr lang="en-GB" dirty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one-sided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 and with the same variances 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1882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2034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two-sample </a:t>
                </a:r>
                <a:r>
                  <a:rPr lang="en-GB" i="1" dirty="0"/>
                  <a:t>t-</a:t>
                </a:r>
                <a:r>
                  <a:rPr lang="en-GB" dirty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one-sided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3655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≠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 two normal random variables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for some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ask (test the hypothesis) whether the population means of both random variables are the same.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is not assumed, the things get complicated.  </a:t>
                </a:r>
                <a:br>
                  <a:rPr lang="en-GB" dirty="0"/>
                </a:br>
                <a:r>
                  <a:rPr lang="en-GB" dirty="0"/>
                  <a:t>We have an approximate result only.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1799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 (Satterthwaite’s approximation):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If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are independent, then the statistic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m:rPr>
                          <m:nor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approximately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804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≠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Exercise: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Use the last Theorem (Satterthwaite’s approximation) to formulate </a:t>
            </a:r>
            <a:br>
              <a:rPr lang="en-GB" dirty="0"/>
            </a:br>
            <a:r>
              <a:rPr lang="en-GB" dirty="0"/>
              <a:t>a statistical two-sample </a:t>
            </a:r>
            <a:r>
              <a:rPr lang="en-GB" i="1" dirty="0"/>
              <a:t>t</a:t>
            </a:r>
            <a:r>
              <a:rPr lang="en-GB" dirty="0"/>
              <a:t>-test for the difference of the population means </a:t>
            </a:r>
            <a:br>
              <a:rPr lang="en-GB" dirty="0"/>
            </a:br>
            <a:r>
              <a:rPr lang="en-GB" dirty="0"/>
              <a:t>with two-sided / one-sided alternative hypothesis </a:t>
            </a:r>
            <a:br>
              <a:rPr lang="en-GB" dirty="0"/>
            </a:br>
            <a:r>
              <a:rPr lang="en-GB" dirty="0"/>
              <a:t>(not assuming the same variance).</a:t>
            </a:r>
          </a:p>
        </p:txBody>
      </p:sp>
    </p:spTree>
    <p:extLst>
      <p:ext uri="{BB962C8B-B14F-4D97-AF65-F5344CB8AC3E}">
        <p14:creationId xmlns:p14="http://schemas.microsoft.com/office/powerpoint/2010/main" val="26784309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</a:t>
            </a:r>
            <a:br>
              <a:rPr lang="en-GB" dirty="0"/>
            </a:br>
            <a:r>
              <a:rPr lang="en-GB" dirty="0"/>
              <a:t>for the variance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variance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1701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Recall the 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Example or 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Assume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is a random variable following the normal probability distribution.  We do not know the population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we do not know the true value of the population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  either.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conjecture / We assume / We … / that the population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,  i.e.  </a:t>
                </a:r>
                <a:br>
                  <a:rPr lang="en-GB" dirty="0"/>
                </a:br>
                <a:r>
                  <a:rPr lang="en-GB" dirty="0"/>
                  <a:t>the (unknown) population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equal to some prescribed value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0648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Example:</a:t>
                </a:r>
                <a:r>
                  <a:rPr lang="en-GB" dirty="0"/>
                  <a:t>  An archer shoots an arrow against the plane.  </a:t>
                </a:r>
                <a:br>
                  <a:rPr lang="en-GB" dirty="0"/>
                </a:br>
                <a:r>
                  <a:rPr lang="en-GB" dirty="0"/>
                  <a:t>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  is the set of all the points of </a:t>
                </a:r>
                <a:br>
                  <a:rPr lang="en-GB" dirty="0"/>
                </a:br>
                <a:r>
                  <a:rPr lang="en-GB" dirty="0"/>
                  <a:t>the plane. 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-coordinate of the hit, i.e.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3863975" algn="r"/>
                    <a:tab pos="3949700" algn="l"/>
                  </a:tabLst>
                </a:pPr>
                <a:r>
                  <a:rPr lang="en-GB" dirty="0"/>
                  <a:t>We do not know the archer’s	mean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 and </a:t>
                </a:r>
                <a:br>
                  <a:rPr lang="en-GB" dirty="0"/>
                </a:br>
                <a:r>
                  <a:rPr lang="en-GB" dirty="0"/>
                  <a:t>	we do not know the archer’s	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conjecture that the archer’s variance could be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  is some prescribed value.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kupina 13"/>
          <p:cNvGrpSpPr/>
          <p:nvPr/>
        </p:nvGrpSpPr>
        <p:grpSpPr>
          <a:xfrm>
            <a:off x="9972000" y="2210400"/>
            <a:ext cx="2160000" cy="2160000"/>
            <a:chOff x="7740000" y="2340000"/>
            <a:chExt cx="3960000" cy="3960000"/>
          </a:xfrm>
        </p:grpSpPr>
        <p:sp>
          <p:nvSpPr>
            <p:cNvPr id="4" name="Ovál 3"/>
            <p:cNvSpPr/>
            <p:nvPr/>
          </p:nvSpPr>
          <p:spPr>
            <a:xfrm>
              <a:off x="8280000" y="2880000"/>
              <a:ext cx="2880000" cy="28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ál 4"/>
            <p:cNvSpPr/>
            <p:nvPr/>
          </p:nvSpPr>
          <p:spPr>
            <a:xfrm>
              <a:off x="8820000" y="3420000"/>
              <a:ext cx="1800000" cy="18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ál 5"/>
            <p:cNvSpPr/>
            <p:nvPr/>
          </p:nvSpPr>
          <p:spPr>
            <a:xfrm>
              <a:off x="9180000" y="3780000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9360000" y="3960000"/>
              <a:ext cx="720000" cy="7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ál 7"/>
            <p:cNvSpPr/>
            <p:nvPr/>
          </p:nvSpPr>
          <p:spPr>
            <a:xfrm>
              <a:off x="9540000" y="414000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684000" y="42840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7740000" y="4320000"/>
              <a:ext cx="3960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V="1">
              <a:off x="9720000" y="2340000"/>
              <a:ext cx="0" cy="39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204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be the numerical results </a:t>
                </a:r>
                <a:br>
                  <a:rPr lang="en-GB" dirty="0"/>
                </a:br>
                <a:r>
                  <a:rPr lang="en-GB" dirty="0"/>
                  <a:t>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trials of a random experiment, 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such as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-coordinates of the archer’s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hits.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know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 but </a:t>
                </a:r>
                <a:r>
                  <a:rPr lang="en-GB" u="sng" dirty="0"/>
                  <a:t>we do not know the mean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state the </a:t>
                </a:r>
                <a:r>
                  <a:rPr lang="en-GB" b="1" dirty="0"/>
                  <a:t>null hypothesis</a:t>
                </a:r>
                <a:r>
                  <a:rPr lang="en-GB" dirty="0"/>
                  <a:t> (</a:t>
                </a:r>
                <a:r>
                  <a:rPr lang="en-GB" u="sng" dirty="0"/>
                  <a:t>about the mean</a:t>
                </a:r>
                <a:r>
                  <a:rPr lang="en-GB" dirty="0"/>
                  <a:t>):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is some number such that we conjecture </a:t>
                </a:r>
                <a:br>
                  <a:rPr lang="en-GB" dirty="0"/>
                </a:br>
                <a:r>
                  <a:rPr lang="en-GB" dirty="0"/>
                  <a:t>that the true mean could equal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06650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be the numerical results </a:t>
                </a:r>
                <a:br>
                  <a:rPr lang="en-GB" dirty="0"/>
                </a:br>
                <a:r>
                  <a:rPr lang="en-GB" dirty="0"/>
                  <a:t>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trials of a random experiment, 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such as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-coordinates of the archer’s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hits.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do not know the mean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 and </a:t>
                </a:r>
                <a:r>
                  <a:rPr lang="en-GB" u="sng" dirty="0"/>
                  <a:t>we do not know the variance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state the </a:t>
                </a:r>
                <a:r>
                  <a:rPr lang="en-GB" b="1" dirty="0"/>
                  <a:t>null hypothesis</a:t>
                </a:r>
                <a:r>
                  <a:rPr lang="en-GB" dirty="0"/>
                  <a:t> (</a:t>
                </a:r>
                <a:r>
                  <a:rPr lang="en-GB" u="sng" dirty="0"/>
                  <a:t>about the variance</a:t>
                </a:r>
                <a:r>
                  <a:rPr lang="en-GB" dirty="0"/>
                  <a:t>):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  is some number such that we conjecture </a:t>
                </a:r>
                <a:br>
                  <a:rPr lang="en-GB" dirty="0"/>
                </a:br>
                <a:r>
                  <a:rPr lang="en-GB" dirty="0"/>
                  <a:t>that the true variance could equal the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8381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stated the </a:t>
                </a:r>
                <a:r>
                  <a:rPr lang="en-GB" b="1" dirty="0"/>
                  <a:t>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also state the </a:t>
                </a:r>
                <a:r>
                  <a:rPr lang="en-GB" b="1" dirty="0"/>
                  <a:t>alternative hypothesis</a:t>
                </a:r>
                <a:r>
                  <a:rPr lang="en-GB" dirty="0"/>
                  <a:t>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5204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GB" dirty="0"/>
                  <a:t>Under our assumptions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are independent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), </a:t>
                </a:r>
                <a:br>
                  <a:rPr lang="en-GB" dirty="0"/>
                </a:br>
                <a:r>
                  <a:rPr lang="en-GB" dirty="0"/>
                  <a:t>it follows by the Theorem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i="1" dirty="0"/>
              </a:p>
              <a:p>
                <a:endParaRPr lang="en-GB" i="1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Thus, having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 we calculate the statistic</a:t>
                </a: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We know (or assume)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0653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  first.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and assuming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 is small enough and large enough, respectively, what is 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 ?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Therefore, </a:t>
                </a:r>
                <a:r>
                  <a:rPr lang="en-GB" b="1" dirty="0"/>
                  <a:t>if we observe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then we may conclude</a:t>
                </a:r>
                <a:r>
                  <a:rPr lang="en-GB" dirty="0"/>
                  <a:t> that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i.e.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33082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with two-sided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2536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Consider now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and assuming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 is small enough, </a:t>
                </a:r>
                <a:br>
                  <a:rPr lang="en-GB" dirty="0"/>
                </a:br>
                <a:r>
                  <a:rPr lang="en-GB" dirty="0"/>
                  <a:t>what is 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?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Therefore, </a:t>
                </a:r>
                <a:r>
                  <a:rPr lang="en-GB" b="1" dirty="0"/>
                  <a:t>if we observe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then we may conclude</a:t>
                </a:r>
                <a:r>
                  <a:rPr lang="en-GB" dirty="0"/>
                  <a:t> that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i.e.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High values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do not matter.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2797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with one-sided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58955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Consider finally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and assuming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large enough, </a:t>
                </a:r>
                <a:br>
                  <a:rPr lang="en-GB" dirty="0"/>
                </a:br>
                <a:r>
                  <a:rPr lang="en-GB" dirty="0"/>
                  <a:t>what is the probability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 ?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Therefore, </a:t>
                </a:r>
                <a:r>
                  <a:rPr lang="en-GB" b="1" dirty="0"/>
                  <a:t>if we observe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then we may conclude</a:t>
                </a:r>
                <a:r>
                  <a:rPr lang="en-GB" dirty="0"/>
                  <a:t> that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i.e.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Low values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do not matter.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15695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population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with one-sided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38779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z</a:t>
            </a:r>
            <a:r>
              <a:rPr lang="en-GB" dirty="0"/>
              <a:t>-test </a:t>
            </a:r>
            <a:br>
              <a:rPr lang="en-GB" dirty="0"/>
            </a:br>
            <a:r>
              <a:rPr lang="en-GB" dirty="0"/>
              <a:t>for the population proportion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/>
              <a:t>One-sample binomial test for </a:t>
            </a:r>
            <a:br>
              <a:rPr lang="en-GB" dirty="0"/>
            </a:br>
            <a:r>
              <a:rPr lang="en-GB" dirty="0"/>
              <a:t>the population proportion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/>
              <a:t>One-sample </a:t>
            </a:r>
            <a:r>
              <a:rPr lang="en-GB" i="1" dirty="0"/>
              <a:t>z-</a:t>
            </a:r>
            <a:r>
              <a:rPr lang="en-GB" dirty="0"/>
              <a:t>test for </a:t>
            </a:r>
            <a:br>
              <a:rPr lang="en-GB" dirty="0"/>
            </a:br>
            <a:r>
              <a:rPr lang="en-GB" dirty="0"/>
              <a:t>the population proportion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6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meaning of the null hypothesis</a:t>
                </a:r>
                <a:r>
                  <a:rPr lang="en-GB" dirty="0"/>
                  <a:t> (such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in our example) is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observed distinct values are caused by the randomness only </a:t>
                </a:r>
                <a:br>
                  <a:rPr lang="en-GB" dirty="0"/>
                </a:br>
                <a:r>
                  <a:rPr lang="en-GB" dirty="0"/>
                  <a:t>(according to the assumed distribution,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in our example)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there are no other factors causing the distinct values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everything is all right, no need to reconfigure anything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all factors under the consideration are equivalent (have the same effect)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28772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z-</a:t>
            </a:r>
            <a:r>
              <a:rPr lang="en-GB" dirty="0"/>
              <a:t>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Motivation:</a:t>
                </a:r>
                <a:r>
                  <a:rPr lang="en-GB" dirty="0"/>
                  <a:t>  We are tossing a coin repeatedly, and we ask: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dirty="0"/>
                  <a:t>¿ Is the coin fair ?</a:t>
                </a:r>
              </a:p>
              <a:p>
                <a:r>
                  <a:rPr lang="en-GB" u="sng" dirty="0"/>
                  <a:t>More generally: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Consider a Bernoulli trial, with the probability of the </a:t>
                </a:r>
                <a:r>
                  <a:rPr lang="en-GB" u="sng" dirty="0"/>
                  <a:t>success</a:t>
                </a:r>
                <a:r>
                  <a:rPr lang="en-GB" dirty="0"/>
                  <a:t> being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and with the probability of the </a:t>
                </a:r>
                <a:r>
                  <a:rPr lang="en-GB" u="sng" dirty="0"/>
                  <a:t>failure</a:t>
                </a:r>
                <a:r>
                  <a:rPr lang="en-GB" dirty="0"/>
                  <a:t> being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We do not know the true probability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conjecture / We assume / We … / that the probability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i.e.  </a:t>
                </a:r>
                <a:br>
                  <a:rPr lang="en-GB" dirty="0"/>
                </a:br>
                <a:r>
                  <a:rPr lang="en-GB" dirty="0"/>
                  <a:t>the (unknown) probability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is equal to some prescribed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e.g., in the case of the coin, conjecture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=50 %</m:t>
                    </m:r>
                  </m:oMath>
                </a14:m>
                <a:r>
                  <a:rPr lang="en-GB" dirty="0"/>
                  <a:t>  (meaning the coin is fair).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0109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z-</a:t>
            </a:r>
            <a:r>
              <a:rPr lang="en-GB" dirty="0"/>
              <a:t>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dirty="0"/>
                  <a:t>  be a sequence of random variables, each of which represents </a:t>
                </a:r>
                <a:br>
                  <a:rPr lang="en-GB" dirty="0"/>
                </a:br>
                <a:r>
                  <a:rPr lang="en-GB" dirty="0"/>
                  <a:t>the result of a Bernoulli Trial (independent of the other trials), attaining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(success) with a fixed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GB" dirty="0"/>
                  <a:t>  and attaining the value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(failure) with the fixed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  (So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.)  </a:t>
                </a:r>
                <a:r>
                  <a:rPr lang="en-GB" u="sng" dirty="0"/>
                  <a:t>We do not know the probability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conjecture / We assume / We … / that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i.e.  </a:t>
                </a:r>
                <a:br>
                  <a:rPr lang="en-GB" dirty="0"/>
                </a:br>
                <a:r>
                  <a:rPr lang="en-GB" dirty="0"/>
                  <a:t>the (unknown)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is equal to some prescribed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47831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stated the </a:t>
                </a:r>
                <a:r>
                  <a:rPr lang="en-GB" b="1" dirty="0"/>
                  <a:t>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also state the </a:t>
                </a:r>
                <a:r>
                  <a:rPr lang="en-GB" b="1" dirty="0"/>
                  <a:t>alternative hypothesis</a:t>
                </a:r>
                <a:r>
                  <a:rPr lang="en-GB" dirty="0"/>
                  <a:t>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33626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binomial 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be the outcomes </a:t>
                </a:r>
                <a:br>
                  <a:rPr lang="en-GB" dirty="0"/>
                </a:br>
                <a:r>
                  <a:rPr lang="en-GB" dirty="0"/>
                  <a:t>of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Bernoulli trials where the probability of success (“1”) is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and the probability of failure (“0”) is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For every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,  the probability that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  be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probability that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∈{0, 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 is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probability that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 is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51325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binomial 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first.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  so that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 is the largest number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/>
                  <a:t>  is the least number such that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hyp.</a:t>
                </a:r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16961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binomial 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now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  so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 is the largest number such that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749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44458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binomial 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finally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  so that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/>
                  <a:t>  is the least number such that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858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z-</a:t>
            </a:r>
            <a:r>
              <a:rPr lang="en-GB" dirty="0"/>
              <a:t>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GB" dirty="0"/>
                  <a:t>It is inconvenient to calculate the sums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is large.  It is more convenient then to approximate the sums by using </a:t>
                </a:r>
                <a:br>
                  <a:rPr lang="en-GB" dirty="0"/>
                </a:br>
                <a:r>
                  <a:rPr lang="en-GB" u="sng" dirty="0"/>
                  <a:t>the de Moivre-Laplace Central Limit Theorem: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  be the probability of success in a Bernoulli Trial,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be the probability of failure in the trial.  Whenever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≤+∞</m:t>
                    </m:r>
                  </m:oMath>
                </a14:m>
                <a:r>
                  <a:rPr lang="en-GB" dirty="0"/>
                  <a:t>,  it then 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𝑛𝑝𝑞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limLow>
                        <m:limLow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lim>
                      </m:limLow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sz="2000" dirty="0"/>
                  <a:t>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𝑛𝑝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𝑛𝑝𝑞</m:t>
                            </m:r>
                          </m:e>
                        </m:rad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000" dirty="0"/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𝑛𝑝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𝑏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𝑛𝑝𝑞</m:t>
                            </m:r>
                          </m:e>
                        </m:rad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   if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,   </m:t>
                            </m:r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000" dirty="0"/>
                  <a:t>.</a:t>
                </a:r>
              </a:p>
              <a:p>
                <a:pPr>
                  <a:lnSpc>
                    <a:spcPct val="140000"/>
                  </a:lnSpc>
                </a:pPr>
                <a:r>
                  <a:rPr lang="en-GB" dirty="0"/>
                  <a:t>Moreover, the convergence is uniform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82410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z-</a:t>
            </a:r>
            <a:r>
              <a:rPr lang="en-GB" dirty="0"/>
              <a:t>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De Moivre-Laplace Central Limit Theorem (reformulated):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Bi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,  and put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for short.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Whenever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≤+∞</m:t>
                    </m:r>
                  </m:oMath>
                </a14:m>
                <a:r>
                  <a:rPr lang="en-GB" dirty="0"/>
                  <a:t>,  it then holds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𝑛𝑝𝑞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limLow>
                        <m:limLow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lim>
                      </m:limLow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300000"/>
                  </a:lnSpc>
                </a:pPr>
                <a:r>
                  <a:rPr lang="en-GB" dirty="0"/>
                  <a:t>and the convergence is uniform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5140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z-</a:t>
            </a:r>
            <a:r>
              <a:rPr lang="en-GB" dirty="0"/>
              <a:t>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first.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&amp;  the sample is sufficiently large,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23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stated the </a:t>
                </a:r>
                <a:r>
                  <a:rPr lang="en-GB" b="1" dirty="0"/>
                  <a:t>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also state the </a:t>
                </a:r>
                <a:r>
                  <a:rPr lang="en-GB" b="1" dirty="0"/>
                  <a:t>alternative hypothesis</a:t>
                </a:r>
                <a:r>
                  <a:rPr lang="en-GB" dirty="0"/>
                  <a:t> (denoted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There are three options how to state the alternative hypothesis: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76332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z-</a:t>
            </a:r>
            <a:r>
              <a:rPr lang="en-GB" dirty="0"/>
              <a:t>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now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&amp;  the sample is sufficiently large, i.e.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69505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z-</a:t>
            </a:r>
            <a:r>
              <a:rPr lang="en-GB" dirty="0"/>
              <a:t>test for the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finally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&amp;  the sample is sufficiently large, i.e.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18473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</a:t>
            </a:r>
            <a:r>
              <a:rPr lang="en-GB" dirty="0"/>
              <a:t>-value of the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The general outline </a:t>
            </a:r>
            <a:br>
              <a:rPr lang="en-GB" dirty="0"/>
            </a:br>
            <a:r>
              <a:rPr lang="en-GB" dirty="0"/>
              <a:t>of a statistical hypothesis test</a:t>
            </a:r>
          </a:p>
          <a:p>
            <a:pPr>
              <a:lnSpc>
                <a:spcPct val="150000"/>
              </a:lnSpc>
            </a:pPr>
            <a:r>
              <a:rPr lang="en-GB" dirty="0"/>
              <a:t>The </a:t>
            </a:r>
            <a:r>
              <a:rPr lang="en-GB" i="1" dirty="0"/>
              <a:t>p</a:t>
            </a:r>
            <a:r>
              <a:rPr lang="en-GB" dirty="0"/>
              <a:t>-value of a test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4712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general outline of a statistical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A statistical test consists in the study of the outcomes of a random experiment.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put down a hypothesis about the probability distribution of the outcomes </a:t>
                </a:r>
                <a:br>
                  <a:rPr lang="en-GB" dirty="0"/>
                </a:br>
                <a:r>
                  <a:rPr lang="en-GB" dirty="0"/>
                  <a:t>of the random experiment.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also make up a statistic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 – a formula, i.e. a mathematical expression – </a:t>
                </a:r>
                <a:br>
                  <a:rPr lang="en-GB" dirty="0"/>
                </a:br>
                <a:r>
                  <a:rPr lang="en-GB" dirty="0"/>
                  <a:t>and we </a:t>
                </a:r>
                <a:r>
                  <a:rPr lang="en-GB" b="1" dirty="0"/>
                  <a:t>prove</a:t>
                </a:r>
                <a:r>
                  <a:rPr lang="en-GB" dirty="0"/>
                  <a:t> (!)  </a:t>
                </a:r>
                <a:r>
                  <a:rPr lang="en-GB" u="sng" dirty="0"/>
                  <a:t>as a mathematical Theorem</a:t>
                </a:r>
                <a:r>
                  <a:rPr lang="en-GB" dirty="0"/>
                  <a:t>  that, under our hypotheses, </a:t>
                </a:r>
                <a:br>
                  <a:rPr lang="en-GB" dirty="0"/>
                </a:br>
                <a:r>
                  <a:rPr lang="en-GB" dirty="0"/>
                  <a:t>the statistic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 follows a certain probability distribution.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carry out the random experiment several (or many) times.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put down the results of the experiment, i.e., count positive results, </a:t>
                </a:r>
                <a:br>
                  <a:rPr lang="en-GB" dirty="0"/>
                </a:br>
                <a:r>
                  <a:rPr lang="en-GB" dirty="0"/>
                  <a:t>count the negative results, and so on.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46602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general outline of a statistical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substitute the results (the counts, and so on) into the mathematical expression-statistic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 which is a random variable thus </a:t>
                </a:r>
                <a:br>
                  <a:rPr lang="en-GB" dirty="0"/>
                </a:br>
                <a:r>
                  <a:rPr lang="en-GB" dirty="0"/>
                  <a:t>(its value depends on the results of the random experiment).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then choose the </a:t>
                </a:r>
                <a:r>
                  <a:rPr lang="en-GB" b="1" dirty="0"/>
                  <a:t>significance level</a:t>
                </a:r>
                <a:r>
                  <a:rPr lang="en-GB" dirty="0"/>
                  <a:t>  </a:t>
                </a:r>
                <a:r>
                  <a:rPr lang="en-GB" i="1" dirty="0"/>
                  <a:t>α</a:t>
                </a:r>
                <a:r>
                  <a:rPr lang="en-GB" dirty="0"/>
                  <a:t>  – a small probability – such as  </a:t>
                </a:r>
                <a:br>
                  <a:rPr lang="en-GB" dirty="0"/>
                </a:br>
                <a:r>
                  <a:rPr lang="en-GB" b="1" i="1" dirty="0"/>
                  <a:t>α</a:t>
                </a:r>
                <a:r>
                  <a:rPr lang="en-GB" b="1" dirty="0"/>
                  <a:t> = 5 % = 0.05</a:t>
                </a:r>
                <a:r>
                  <a:rPr lang="en-GB" dirty="0"/>
                  <a:t>  (i.e. “one error per twenty trials”).</a:t>
                </a:r>
                <a:br>
                  <a:rPr lang="en-GB" dirty="0"/>
                </a:br>
                <a:r>
                  <a:rPr lang="en-GB" dirty="0"/>
                  <a:t>(Other popular choices include  </a:t>
                </a:r>
                <a:r>
                  <a:rPr lang="en-GB" i="1" dirty="0"/>
                  <a:t>α</a:t>
                </a:r>
                <a:r>
                  <a:rPr lang="en-GB" dirty="0"/>
                  <a:t> = 10 % = 0.1  or  </a:t>
                </a:r>
                <a:r>
                  <a:rPr lang="en-GB" i="1" dirty="0"/>
                  <a:t>α</a:t>
                </a:r>
                <a:r>
                  <a:rPr lang="en-GB" dirty="0"/>
                  <a:t> = 1 % = 0.01.)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By using the mathematical Theorem, which we proved (see above), </a:t>
                </a:r>
                <a:br>
                  <a:rPr lang="en-GB" dirty="0"/>
                </a:br>
                <a:r>
                  <a:rPr lang="en-GB" dirty="0"/>
                  <a:t>we find the </a:t>
                </a:r>
                <a:r>
                  <a:rPr lang="en-GB" b="1" dirty="0"/>
                  <a:t>critical region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so that – if our hypotheses are true – </a:t>
                </a:r>
                <a:br>
                  <a:rPr lang="en-GB" dirty="0"/>
                </a:br>
                <a:r>
                  <a:rPr lang="en-GB" dirty="0"/>
                  <a:t>then </a:t>
                </a:r>
                <a:r>
                  <a:rPr lang="en-GB" b="1" dirty="0"/>
                  <a:t>the probability of the event that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 is  </a:t>
                </a:r>
                <a:r>
                  <a:rPr lang="en-GB" b="1" dirty="0"/>
                  <a:t>≤ </a:t>
                </a:r>
                <a:r>
                  <a:rPr lang="en-GB" b="1" i="1" dirty="0"/>
                  <a:t>α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71689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general outline of a statistical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critical region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 is usually a closed interval or the union of two closed intervals.</a:t>
                </a: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Finally, </a:t>
                </a:r>
                <a:r>
                  <a:rPr lang="en-GB" u="sng" dirty="0"/>
                  <a:t>make a statistical conclusion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,  then </a:t>
                </a:r>
                <a:r>
                  <a:rPr lang="en-GB" b="1" dirty="0"/>
                  <a:t>reject</a:t>
                </a:r>
                <a:r>
                  <a:rPr lang="en-GB" dirty="0"/>
                  <a:t> the hypothesis.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the hypotheses are true, then it is quite improbable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 ; </a:t>
                </a:r>
                <a:br>
                  <a:rPr lang="en-GB" dirty="0"/>
                </a:br>
                <a:r>
                  <a:rPr lang="en-GB" dirty="0"/>
                  <a:t>the probability is  ≤ </a:t>
                </a:r>
                <a:r>
                  <a:rPr lang="en-GB" i="1" dirty="0"/>
                  <a:t>α</a:t>
                </a:r>
                <a:r>
                  <a:rPr lang="en-GB" dirty="0"/>
                  <a:t>.  So we are making a mistake – type I error, </a:t>
                </a:r>
                <a:br>
                  <a:rPr lang="en-GB" dirty="0"/>
                </a:br>
                <a:r>
                  <a:rPr lang="en-GB" dirty="0"/>
                  <a:t>i.e. rejecting a hypothesis which is true – about once per twenty trials, </a:t>
                </a:r>
                <a:br>
                  <a:rPr lang="en-GB" dirty="0"/>
                </a:br>
                <a:r>
                  <a:rPr lang="en-GB" dirty="0"/>
                  <a:t>if </a:t>
                </a:r>
                <a:r>
                  <a:rPr lang="en-GB" i="1" dirty="0"/>
                  <a:t>α</a:t>
                </a:r>
                <a:r>
                  <a:rPr lang="en-GB" dirty="0"/>
                  <a:t> = 5 %.</a:t>
                </a:r>
                <a:endParaRPr lang="en-GB" i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76939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general outline of a statistical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,  then </a:t>
                </a:r>
                <a:r>
                  <a:rPr lang="en-GB" b="1" dirty="0"/>
                  <a:t>do not reject</a:t>
                </a:r>
                <a:r>
                  <a:rPr lang="en-GB" dirty="0"/>
                  <a:t>  (or  </a:t>
                </a:r>
                <a:r>
                  <a:rPr lang="en-GB" b="1" dirty="0"/>
                  <a:t>fail to reject</a:t>
                </a:r>
                <a:r>
                  <a:rPr lang="en-GB" dirty="0"/>
                  <a:t>)  the hypothesis.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fact that we fail to reject the hypothesis is </a:t>
                </a:r>
                <a:r>
                  <a:rPr lang="en-GB" u="sng" dirty="0"/>
                  <a:t>not</a:t>
                </a:r>
                <a:r>
                  <a:rPr lang="en-GB" dirty="0"/>
                  <a:t> a confirmation </a:t>
                </a:r>
                <a:br>
                  <a:rPr lang="en-GB" dirty="0"/>
                </a:br>
                <a:r>
                  <a:rPr lang="en-GB" dirty="0"/>
                  <a:t>that the hypothesis is true!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Since the statistic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 is a random variable, it may happen by chance </a:t>
                </a:r>
                <a:br>
                  <a:rPr lang="en-GB" dirty="0"/>
                </a:br>
                <a:r>
                  <a:rPr lang="en-GB" dirty="0"/>
                  <a:t>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 even if the hypothesis is false.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This situation – failing to reject a false hypothesis – is a type II error.  </a:t>
                </a:r>
                <a:br>
                  <a:rPr lang="en-GB" dirty="0"/>
                </a:br>
                <a:r>
                  <a:rPr lang="en-GB" dirty="0"/>
                  <a:t>The probability of type II error is  </a:t>
                </a:r>
                <a:r>
                  <a:rPr lang="en-GB" i="1" dirty="0"/>
                  <a:t>β</a:t>
                </a:r>
                <a:r>
                  <a:rPr lang="en-GB" dirty="0"/>
                  <a:t>,  and this probability is difficult to calculate…  </a:t>
                </a:r>
                <a:br>
                  <a:rPr lang="en-GB" dirty="0"/>
                </a:br>
                <a:r>
                  <a:rPr lang="en-GB" dirty="0"/>
                  <a:t>If  </a:t>
                </a:r>
                <a:r>
                  <a:rPr lang="en-GB" i="1" dirty="0"/>
                  <a:t>α</a:t>
                </a:r>
                <a:r>
                  <a:rPr lang="en-GB" dirty="0"/>
                  <a:t> = 5 %,  then the probability  </a:t>
                </a:r>
                <a:r>
                  <a:rPr lang="en-GB" i="1" dirty="0"/>
                  <a:t>β</a:t>
                </a:r>
                <a:r>
                  <a:rPr lang="en-GB" dirty="0"/>
                  <a:t>  should be  ≤ 20 %.   (Is it ≤ 20 %?)</a:t>
                </a:r>
                <a:br>
                  <a:rPr lang="en-GB" dirty="0"/>
                </a:br>
                <a:r>
                  <a:rPr lang="en-GB" dirty="0"/>
                  <a:t>The probability  1 − </a:t>
                </a:r>
                <a:r>
                  <a:rPr lang="en-GB" i="1" dirty="0"/>
                  <a:t>β</a:t>
                </a:r>
                <a:r>
                  <a:rPr lang="en-GB" dirty="0"/>
                  <a:t>  is the </a:t>
                </a:r>
                <a:r>
                  <a:rPr lang="en-GB" b="1" dirty="0"/>
                  <a:t>power of the test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1765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66791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p</a:t>
            </a:r>
            <a:r>
              <a:rPr lang="en-GB" dirty="0"/>
              <a:t>-value of the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above outline of the test is as follows: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the significance level  </a:t>
                </a:r>
                <a:r>
                  <a:rPr lang="en-GB" i="1" dirty="0"/>
                  <a:t>α</a:t>
                </a:r>
                <a:r>
                  <a:rPr lang="en-GB" dirty="0"/>
                  <a:t>  (such as </a:t>
                </a:r>
                <a:r>
                  <a:rPr lang="en-GB" i="1" dirty="0"/>
                  <a:t>α</a:t>
                </a:r>
                <a:r>
                  <a:rPr lang="en-GB" dirty="0"/>
                  <a:t> = 5 %).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Depending upon the  </a:t>
                </a:r>
                <a:r>
                  <a:rPr lang="en-GB" i="1" dirty="0"/>
                  <a:t>α</a:t>
                </a:r>
                <a:r>
                  <a:rPr lang="en-GB" dirty="0"/>
                  <a:t>,  find the critical region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so that – </a:t>
                </a:r>
                <a:br>
                  <a:rPr lang="en-GB" dirty="0"/>
                </a:br>
                <a:r>
                  <a:rPr lang="en-GB" dirty="0"/>
                  <a:t>if the hypothesis is true – then the probability that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is  ≤ </a:t>
                </a:r>
                <a:r>
                  <a:rPr lang="en-GB" i="1" dirty="0"/>
                  <a:t>α</a:t>
                </a:r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Carry out the experiment, enumerate the expression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 and see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u="sng" dirty="0"/>
                  <a:t>Another procedure: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Carry out the experiment and enumerate the expression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least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 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This value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is the </a:t>
                </a:r>
                <a:r>
                  <a:rPr lang="en-GB" b="1" i="1" dirty="0"/>
                  <a:t>p</a:t>
                </a:r>
                <a:r>
                  <a:rPr lang="en-GB" b="1" dirty="0"/>
                  <a:t>-value of the test</a:t>
                </a:r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(If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 then </a:t>
                </a:r>
                <a:r>
                  <a:rPr lang="en-GB" b="1" dirty="0"/>
                  <a:t>reject</a:t>
                </a:r>
                <a:r>
                  <a:rPr lang="en-GB" dirty="0"/>
                  <a:t> the hypothesis. 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 then </a:t>
                </a:r>
                <a:r>
                  <a:rPr lang="en-GB" b="1" dirty="0"/>
                  <a:t>fail to reject</a:t>
                </a:r>
                <a:r>
                  <a:rPr lang="en-GB" dirty="0"/>
                  <a:t> the 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3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0383234" y="6435328"/>
            <a:ext cx="166071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hypothesis.)</a:t>
            </a:r>
          </a:p>
        </p:txBody>
      </p:sp>
    </p:spTree>
    <p:extLst>
      <p:ext uri="{BB962C8B-B14F-4D97-AF65-F5344CB8AC3E}">
        <p14:creationId xmlns:p14="http://schemas.microsoft.com/office/powerpoint/2010/main" val="325775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Which alternative hypothesis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do we choose?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→  That depends upon our knowledge of the situation.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In our example: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we suspect that the archer’s intention is to hit a point different </a:t>
                </a:r>
                <a:br>
                  <a:rPr lang="en-GB" dirty="0"/>
                </a:br>
                <a:r>
                  <a:rPr lang="en-GB" dirty="0"/>
                  <a:t>from the given point (such as the origin), we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we conjecture that the archer’s intention is to hit a point to the left </a:t>
                </a:r>
                <a:br>
                  <a:rPr lang="en-GB" dirty="0"/>
                </a:br>
                <a:r>
                  <a:rPr lang="en-GB" dirty="0"/>
                  <a:t>of the given point (such as the origin), we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we conjecture that the archer’s intention is to hit a point to the right </a:t>
                </a:r>
                <a:br>
                  <a:rPr lang="en-GB" dirty="0"/>
                </a:br>
                <a:r>
                  <a:rPr lang="en-GB" dirty="0"/>
                  <a:t>of the given point (such as the origin), we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70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GB" dirty="0"/>
                  <a:t>Under our assumptions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are independent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), </a:t>
                </a:r>
                <a:br>
                  <a:rPr lang="en-GB" dirty="0"/>
                </a:br>
                <a:r>
                  <a:rPr lang="en-GB" dirty="0"/>
                  <a:t>it follows by the Theorem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m:rPr>
                          <m:nor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exactly</m:t>
                      </m:r>
                    </m:oMath>
                  </m:oMathPara>
                </a14:m>
                <a:endParaRPr lang="en-GB" i="1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Also,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independent and identically distributed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is large </a:t>
                </a:r>
                <a:br>
                  <a:rPr lang="en-GB" dirty="0"/>
                </a:br>
                <a:r>
                  <a:rPr lang="en-GB" dirty="0"/>
                  <a:t>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then, by the Lindenberg-Lévy Central Limit Theorem,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approximately</m:t>
                      </m:r>
                    </m:oMath>
                  </m:oMathPara>
                </a14:m>
                <a:endParaRPr lang="en-GB" i="1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is large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GB" dirty="0"/>
                  <a:t>,  say.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65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Thus, having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 we calculate the statistic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where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		is the sample size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			is the conjectured or estimated population mean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dirty="0"/>
                  <a:t>		is the known standard deviation</a:t>
                </a:r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We know (or assume)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92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≤+∞</m:t>
                    </m:r>
                  </m:oMath>
                </a14:m>
                <a:r>
                  <a:rPr lang="en-GB" dirty="0"/>
                  <a:t>,  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 is the density of the normalized normal distribution.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707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first.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,  the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algn="ctr">
                  <a:lnSpc>
                    <a:spcPct val="200000"/>
                  </a:lnSpc>
                </a:pPr>
                <a:r>
                  <a:rPr lang="en-GB" dirty="0"/>
                  <a:t>is quite high,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so having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 accords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large enough.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483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On the other hand,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.  Therefore, </a:t>
                </a:r>
                <a:r>
                  <a:rPr lang="en-GB" b="1" dirty="0"/>
                  <a:t>if we observe that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b="1" dirty="0"/>
                  <a:t>then we may conclude</a:t>
                </a:r>
                <a:r>
                  <a:rPr lang="en-GB" dirty="0"/>
                  <a:t>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i.e.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Therefore, the statistical test proceeds as follows: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GB" dirty="0"/>
                  <a:t>(see below)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47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i="1" dirty="0"/>
              <a:t>z</a:t>
            </a:r>
            <a:r>
              <a:rPr lang="en-GB" dirty="0"/>
              <a:t>-tests for the means</a:t>
            </a:r>
            <a:br>
              <a:rPr lang="en-GB" dirty="0"/>
            </a:br>
            <a:r>
              <a:rPr lang="en-GB" dirty="0"/>
              <a:t>  —  type I and type II error</a:t>
            </a:r>
            <a:br>
              <a:rPr lang="en-GB" dirty="0"/>
            </a:br>
            <a:r>
              <a:rPr lang="en-GB" dirty="0"/>
              <a:t>  —  significance level  </a:t>
            </a:r>
            <a:r>
              <a:rPr lang="en-GB" i="1" dirty="0"/>
              <a:t>α</a:t>
            </a:r>
            <a:br>
              <a:rPr lang="en-GB" dirty="0"/>
            </a:br>
            <a:r>
              <a:rPr lang="en-GB" dirty="0"/>
              <a:t>  —  power of the test   1 − </a:t>
            </a:r>
            <a:r>
              <a:rPr lang="en-GB" i="1" dirty="0"/>
              <a:t>β</a:t>
            </a:r>
          </a:p>
          <a:p>
            <a:pPr>
              <a:lnSpc>
                <a:spcPct val="150000"/>
              </a:lnSpc>
            </a:pPr>
            <a:r>
              <a:rPr lang="en-GB" i="1" dirty="0"/>
              <a:t>t</a:t>
            </a:r>
            <a:r>
              <a:rPr lang="en-GB" dirty="0"/>
              <a:t>-tests for the means</a:t>
            </a:r>
          </a:p>
          <a:p>
            <a:pPr>
              <a:lnSpc>
                <a:spcPct val="150000"/>
              </a:lnSpc>
            </a:pP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variance</a:t>
            </a:r>
          </a:p>
          <a:p>
            <a:pPr>
              <a:lnSpc>
                <a:spcPct val="150000"/>
              </a:lnSpc>
            </a:pPr>
            <a:r>
              <a:rPr lang="en-GB" i="1" dirty="0"/>
              <a:t>z</a:t>
            </a:r>
            <a:r>
              <a:rPr lang="en-GB" dirty="0"/>
              <a:t>-test for the population proportion</a:t>
            </a:r>
          </a:p>
          <a:p>
            <a:pPr>
              <a:lnSpc>
                <a:spcPct val="150000"/>
              </a:lnSpc>
            </a:pPr>
            <a:r>
              <a:rPr lang="en-GB" i="1" dirty="0"/>
              <a:t>p</a:t>
            </a:r>
            <a:r>
              <a:rPr lang="en-GB" dirty="0"/>
              <a:t>-value of the test</a:t>
            </a:r>
          </a:p>
        </p:txBody>
      </p:sp>
    </p:spTree>
    <p:extLst>
      <p:ext uri="{BB962C8B-B14F-4D97-AF65-F5344CB8AC3E}">
        <p14:creationId xmlns:p14="http://schemas.microsoft.com/office/powerpoint/2010/main" val="70882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one-sample </a:t>
                </a:r>
                <a:r>
                  <a:rPr lang="en-GB" i="1" dirty="0"/>
                  <a:t>z</a:t>
                </a:r>
                <a:r>
                  <a:rPr lang="en-GB" dirty="0"/>
                  <a:t>-test with two-sided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a very </a:t>
                </a:r>
                <a:br>
                  <a:rPr lang="en-GB" dirty="0"/>
                </a:br>
                <a:r>
                  <a:rPr lang="en-GB" dirty="0"/>
                  <a:t>popular value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10 %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1 %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0.1 %</m:t>
                    </m:r>
                  </m:oMath>
                </a14:m>
                <a:r>
                  <a:rPr lang="en-GB" dirty="0"/>
                  <a:t>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the (two-sided) critical value is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=1.959963…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55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I and Type II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There are exactly four possibilities when testing the null hypothesis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true	&amp; we do not reject it	— OK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  <a:tab pos="10360800" algn="ctr"/>
                    <a:tab pos="10530000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true	&amp; we reject it	— type	I	error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6129338" algn="l"/>
                    <a:tab pos="9228138" algn="l"/>
                    <a:tab pos="10361613" algn="ctr"/>
                    <a:tab pos="10531475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not true	&amp; we do not reject it	— type	II	error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not true	&amp; we reject it	— OK</a:t>
                </a:r>
              </a:p>
              <a:p>
                <a:pPr>
                  <a:tabLst>
                    <a:tab pos="6130800" algn="l"/>
                    <a:tab pos="9226800" algn="l"/>
                  </a:tabLst>
                </a:pPr>
                <a:endParaRPr lang="en-GB" dirty="0"/>
              </a:p>
              <a:p>
                <a:pPr>
                  <a:lnSpc>
                    <a:spcPct val="140000"/>
                  </a:lnSpc>
                  <a:tabLst>
                    <a:tab pos="6130800" algn="l"/>
                    <a:tab pos="9226800" algn="l"/>
                  </a:tabLst>
                </a:pPr>
                <a:r>
                  <a:rPr lang="en-GB" dirty="0"/>
                  <a:t>The purpose is that the probability of the type I error and that of the type II error </a:t>
                </a:r>
                <a:br>
                  <a:rPr lang="en-GB" dirty="0"/>
                </a:br>
                <a:r>
                  <a:rPr lang="en-GB" dirty="0"/>
                  <a:t>is as small as possible.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588" b="-3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754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I and Type II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What is the probability of type I error </a:t>
                </a:r>
                <a:br>
                  <a:rPr lang="en-GB" dirty="0"/>
                </a:br>
                <a:r>
                  <a:rPr lang="en-GB" dirty="0"/>
                  <a:t>(the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true &amp; we reject it)?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probability is equal to the significance level  </a:t>
                </a:r>
                <a:r>
                  <a:rPr lang="en-GB" i="1" dirty="0"/>
                  <a:t>α</a:t>
                </a:r>
                <a:r>
                  <a:rPr lang="en-GB" dirty="0"/>
                  <a:t>,  usually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Recall:</a:t>
                </a:r>
                <a:r>
                  <a:rPr lang="en-GB" dirty="0"/>
                  <a:t>  The 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rejected if and only if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i.e. if and only 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.  </a:t>
                </a:r>
                <a:br>
                  <a:rPr lang="en-GB" dirty="0"/>
                </a:br>
                <a:r>
                  <a:rPr lang="en-GB" dirty="0"/>
                  <a:t>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 is such that –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holds true – then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i.e. the probability of the type I error (rejecting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when it is true)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355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I and Type II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What is the probability of type II error </a:t>
                </a:r>
                <a:br>
                  <a:rPr lang="en-GB" dirty="0"/>
                </a:br>
                <a:r>
                  <a:rPr lang="en-GB" dirty="0"/>
                  <a:t>(the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false &amp; we fail to reject it)?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probability of type II error is denoted by  </a:t>
                </a:r>
                <a:r>
                  <a:rPr lang="en-GB" i="1" dirty="0"/>
                  <a:t>β</a:t>
                </a:r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b="1" dirty="0"/>
                  <a:t>The power of the test</a:t>
                </a:r>
                <a:r>
                  <a:rPr lang="en-GB" dirty="0"/>
                  <a:t> is the probability    1 − </a:t>
                </a:r>
                <a:r>
                  <a:rPr lang="en-GB" i="1" dirty="0"/>
                  <a:t>β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It is much more difficult to calculate the probability  </a:t>
                </a:r>
                <a:r>
                  <a:rPr lang="en-GB" i="1" dirty="0"/>
                  <a:t>β</a:t>
                </a:r>
                <a:r>
                  <a:rPr lang="en-GB" dirty="0"/>
                  <a:t>  of type II error.  </a:t>
                </a:r>
                <a:br>
                  <a:rPr lang="en-GB" dirty="0"/>
                </a:br>
                <a:r>
                  <a:rPr lang="en-GB" dirty="0"/>
                  <a:t>It must be calculated for each test separately.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652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I and Type II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GB" dirty="0"/>
                  <a:t>To calculate the probability  </a:t>
                </a:r>
                <a:r>
                  <a:rPr lang="en-GB" i="1" dirty="0"/>
                  <a:t>β</a:t>
                </a:r>
                <a:r>
                  <a:rPr lang="en-GB" dirty="0"/>
                  <a:t>  of type II error, consider that the null hypothesis  </a:t>
                </a:r>
                <a:br>
                  <a:rPr lang="en-GB" dirty="0"/>
                </a:b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is not true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and we fail to reject it 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).</a:t>
                </a:r>
              </a:p>
              <a:p>
                <a:r>
                  <a:rPr lang="en-GB" dirty="0"/>
                  <a:t>By the Theorem then, we have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 the probability of the type II error (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not true &amp; fail to reject it) is:</a:t>
                </a:r>
              </a:p>
              <a:p>
                <a:pPr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brk m:alnAt="23"/>
                                        </m:r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618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I and Type II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Notice that, if the true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 is close to the hypothesized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), 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GB" dirty="0"/>
                  <a:t>,  </a:t>
                </a:r>
              </a:p>
              <a:p>
                <a:r>
                  <a:rPr lang="en-GB" dirty="0"/>
                  <a:t>hence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brk m:alnAt="23"/>
                                        </m:r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=95 %</m:t>
                      </m:r>
                    </m:oMath>
                  </m:oMathPara>
                </a14:m>
                <a:endParaRPr lang="en-GB" dirty="0"/>
              </a:p>
              <a:p>
                <a:pPr algn="r">
                  <a:lnSpc>
                    <a:spcPct val="20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say.</a:t>
                </a:r>
              </a:p>
              <a:p>
                <a:r>
                  <a:rPr lang="en-GB" dirty="0"/>
                  <a:t>It is recommended that  </a:t>
                </a:r>
                <a:r>
                  <a:rPr lang="en-GB" i="1" dirty="0"/>
                  <a:t>β</a:t>
                </a:r>
                <a:r>
                  <a:rPr lang="en-GB" dirty="0"/>
                  <a:t>  should be  ≤ 20 %.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Therefore, if we wish to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≈20 %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≤20 %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then we must not consider the true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 close to the hypothesized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80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Consider now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  and assuming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large enough, </a:t>
                </a:r>
                <a:br>
                  <a:rPr lang="en-GB" dirty="0"/>
                </a:br>
                <a:r>
                  <a:rPr lang="en-GB" dirty="0"/>
                  <a:t>what is 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  ?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Therefore, </a:t>
                </a:r>
                <a:r>
                  <a:rPr lang="en-GB" b="1" dirty="0"/>
                  <a:t>if we observe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then we may conclude</a:t>
                </a:r>
                <a:r>
                  <a:rPr lang="en-GB" dirty="0"/>
                  <a:t> that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i.e.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High values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  do not matter.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88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one-sample </a:t>
                </a:r>
                <a:r>
                  <a:rPr lang="en-GB" i="1" dirty="0"/>
                  <a:t>z</a:t>
                </a:r>
                <a:r>
                  <a:rPr lang="en-GB" dirty="0"/>
                  <a:t>-test with one-sided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the (one-sided) critical value is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=−1.64485…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220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Consider finally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  and assuming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large enough, </a:t>
                </a:r>
                <a:br>
                  <a:rPr lang="en-GB" dirty="0"/>
                </a:br>
                <a:r>
                  <a:rPr lang="en-GB" dirty="0"/>
                  <a:t>what is 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 ?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Therefore, </a:t>
                </a:r>
                <a:r>
                  <a:rPr lang="en-GB" b="1" dirty="0"/>
                  <a:t>if we observe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then we may conclude</a:t>
                </a:r>
                <a:r>
                  <a:rPr lang="en-GB" dirty="0"/>
                  <a:t> that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i.e.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Low values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  do not matter.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684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one-sample </a:t>
                </a:r>
                <a:r>
                  <a:rPr lang="en-GB" i="1" dirty="0"/>
                  <a:t>z</a:t>
                </a:r>
                <a:r>
                  <a:rPr lang="en-GB" dirty="0"/>
                  <a:t>-test with one-sided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the (one-sided) critical value is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=+1.64485…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07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Theorems &amp;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presented the theorems last time: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We used the theorems to establish the confidence intervals.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90000"/>
                  </a:lnSpc>
                </a:pPr>
                <a:r>
                  <a:rPr lang="en-GB" u="sng" dirty="0"/>
                  <a:t>Notice:</a:t>
                </a:r>
                <a:r>
                  <a:rPr lang="en-GB" dirty="0"/>
                  <a:t>  The second theorem is a corollary of the first and third theorem.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2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542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Example or 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us have 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objects, e.g.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patients.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do two measurements with each of the objects (patients)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before some treatment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after the treatment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purpose it to learn whether the treatment has any effect.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(Hence the null hypothesis:  “The treatment has no effect.”)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be the values measured before the treatment, and </a:t>
                </a:r>
                <a:br>
                  <a:rPr lang="en-GB" dirty="0"/>
                </a:b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be the values measured after the treatment.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01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That is, the measurement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is done with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object (patient) </a:t>
                </a:r>
                <a:br>
                  <a:rPr lang="en-GB" dirty="0"/>
                </a:br>
                <a:r>
                  <a:rPr lang="en-GB" dirty="0"/>
                  <a:t>before and after the treatment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assume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before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i.e. the random variable of the measurement before the treatment follows the normal distribution, and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after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i.e. the random variable of the measurement after the treatment also follows the normal distribution.  We do not know the true values of the population means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,  </a:t>
                </a:r>
                <a:r>
                  <a:rPr lang="en-GB" u="sng" dirty="0"/>
                  <a:t>but we do assume that we know the variances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581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formulate the </a:t>
                </a:r>
                <a:r>
                  <a:rPr lang="en-GB" b="1" u="sng" dirty="0"/>
                  <a:t>null hypothesis</a:t>
                </a:r>
                <a:r>
                  <a:rPr lang="en-GB" b="1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dirty="0"/>
                  <a:t>the treatment has no effect, i.e. the population means are the same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Recall that we do not know the true population means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.  </a:t>
                </a:r>
                <a:r>
                  <a:rPr lang="en-GB" u="sng" dirty="0"/>
                  <a:t>We </a:t>
                </a:r>
                <a:br>
                  <a:rPr lang="en-GB" u="sng" dirty="0"/>
                </a:br>
                <a:r>
                  <a:rPr lang="en-GB" u="sng" dirty="0"/>
                  <a:t>only test the hypothesis</a:t>
                </a:r>
                <a:r>
                  <a:rPr lang="en-GB" dirty="0"/>
                  <a:t> by having done 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of measurements.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Formulate the alternative hypothesis: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afer</m:t>
                        </m:r>
                      </m:sup>
                    </m:sSup>
                  </m:oMath>
                </a14:m>
                <a:r>
                  <a:rPr lang="en-GB" dirty="0"/>
                  <a:t>		(the treatment has </a:t>
                </a:r>
                <a:r>
                  <a:rPr lang="en-GB" u="sng" dirty="0"/>
                  <a:t>some effect</a:t>
                </a:r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	(the treatment </a:t>
                </a:r>
                <a:r>
                  <a:rPr lang="en-GB" u="sng" dirty="0"/>
                  <a:t>increases</a:t>
                </a:r>
                <a:r>
                  <a:rPr lang="en-GB" dirty="0"/>
                  <a:t> / …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		… / </a:t>
                </a:r>
                <a:r>
                  <a:rPr lang="en-GB" u="sng" dirty="0"/>
                  <a:t>decreases</a:t>
                </a:r>
                <a:r>
                  <a:rPr lang="en-GB" dirty="0"/>
                  <a:t> the quantity)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684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Recall the 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u="sng" dirty="0"/>
                  <a:t>Notice also: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before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after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are independent,  then the differences 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 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  …, 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∼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before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after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Now, the hypothesis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  is equivalent to that </a:t>
                </a:r>
                <a:br>
                  <a:rPr lang="en-GB" dirty="0"/>
                </a:br>
                <a:r>
                  <a:rPr lang="en-GB" dirty="0"/>
                  <a:t>the mean of the difference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dirty="0"/>
                  <a:t>(</a:t>
                </a:r>
                <a:r>
                  <a:rPr lang="en-GB" u="sng" dirty="0"/>
                  <a:t>Note:</a:t>
                </a:r>
                <a:r>
                  <a:rPr lang="en-GB" dirty="0"/>
                  <a:t>  More generally, we can test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, 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551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988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GB" dirty="0"/>
              <a:t>We have thus </a:t>
            </a:r>
            <a:br>
              <a:rPr lang="en-GB" dirty="0"/>
            </a:br>
            <a:r>
              <a:rPr lang="en-GB" dirty="0"/>
              <a:t>reduced </a:t>
            </a:r>
            <a:br>
              <a:rPr lang="en-GB" dirty="0"/>
            </a:br>
            <a:r>
              <a:rPr lang="en-GB" u="sng" dirty="0"/>
              <a:t>the paired-sample </a:t>
            </a:r>
            <a:r>
              <a:rPr lang="en-GB" i="1" u="sng" dirty="0"/>
              <a:t>z</a:t>
            </a:r>
            <a:r>
              <a:rPr lang="en-GB" u="sng" dirty="0"/>
              <a:t>-test for the difference of the population means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to </a:t>
            </a:r>
            <a:br>
              <a:rPr lang="en-GB" dirty="0"/>
            </a:br>
            <a:r>
              <a:rPr lang="en-GB" u="sng" dirty="0"/>
              <a:t>the one-sample </a:t>
            </a:r>
            <a:r>
              <a:rPr lang="en-GB" i="1" u="sng" dirty="0"/>
              <a:t>z</a:t>
            </a:r>
            <a:r>
              <a:rPr lang="en-GB" u="sng" dirty="0"/>
              <a:t>-test for the population mean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which we already know.</a:t>
            </a:r>
          </a:p>
        </p:txBody>
      </p:sp>
    </p:spTree>
    <p:extLst>
      <p:ext uri="{BB962C8B-B14F-4D97-AF65-F5344CB8AC3E}">
        <p14:creationId xmlns:p14="http://schemas.microsoft.com/office/powerpoint/2010/main" val="287953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Having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of the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calculate the statistic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where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9200" algn="l"/>
                    <a:tab pos="93168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measurements </a:t>
                </a:r>
                <a:r>
                  <a:rPr lang="en-GB" u="sng" dirty="0"/>
                  <a:t>before</a:t>
                </a:r>
                <a:r>
                  <a:rPr lang="en-GB" dirty="0"/>
                  <a:t>	the treatment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9200" algn="l"/>
                    <a:tab pos="93168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measurements </a:t>
                </a:r>
                <a:r>
                  <a:rPr lang="en-GB" u="sng" dirty="0"/>
                  <a:t>after</a:t>
                </a:r>
                <a:r>
                  <a:rPr lang="en-GB" dirty="0"/>
                  <a:t>	the treatment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7638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is the number of the pairs</a:t>
                </a:r>
              </a:p>
              <a:p>
                <a:pPr marL="342900" indent="-342900">
                  <a:lnSpc>
                    <a:spcPct val="10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9200" algn="l"/>
                    <a:tab pos="7833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	for no difference of the means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0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7638" algn="l"/>
                    <a:tab pos="78327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	for a general difference of the means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)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  <a:tabLst>
                    <a:tab pos="2687638" algn="l"/>
                  </a:tabLst>
                </a:pPr>
                <a:r>
                  <a:rPr lang="en-GB" dirty="0"/>
                  <a:t>We know (or assume)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321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64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484" b="-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210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paired-sample </a:t>
                </a:r>
                <a:r>
                  <a:rPr lang="en-GB" i="1" dirty="0"/>
                  <a:t>z</a:t>
                </a:r>
                <a:r>
                  <a:rPr lang="en-GB" dirty="0"/>
                  <a:t>-test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two-sided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the (two-sided) critical value is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=1.959963…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46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484" b="-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099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paired-sample </a:t>
                </a:r>
                <a:r>
                  <a:rPr lang="en-GB" i="1" dirty="0"/>
                  <a:t>z</a:t>
                </a:r>
                <a:r>
                  <a:rPr lang="en-GB" dirty="0"/>
                  <a:t>-test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one-sided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the (one-sided) critical value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=−1.64485…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21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Theorems &amp;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Theorem: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It also holds by the Lindenberg-Lévy Central Limit Theorem:</a:t>
                </a:r>
              </a:p>
              <a:p>
                <a:pPr marL="342900" indent="-342900" defTabSz="750888">
                  <a:buFont typeface="Arial" panose="020B0604020202020204" pitchFamily="34" charset="0"/>
                  <a:buChar char="•"/>
                  <a:tabLst>
                    <a:tab pos="6397200" algn="l"/>
                  </a:tabLst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independent and identically distributed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is large, </a:t>
                </a:r>
                <a:br>
                  <a:rPr lang="en-GB" dirty="0"/>
                </a:br>
                <a:r>
                  <a:rPr lang="en-GB" dirty="0"/>
                  <a:t>	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GB" dirty="0"/>
              </a:p>
              <a:p>
                <a:pPr defTabSz="750888">
                  <a:tabLst>
                    <a:tab pos="6397200" algn="l"/>
                  </a:tabLst>
                </a:pPr>
                <a:endParaRPr lang="en-GB" dirty="0"/>
              </a:p>
              <a:p>
                <a:pPr defTabSz="750888">
                  <a:tabLst>
                    <a:tab pos="6397200" algn="l"/>
                  </a:tabLst>
                </a:pPr>
                <a:r>
                  <a:rPr lang="en-GB" u="sng" dirty="0"/>
                  <a:t>Confidence interval:</a:t>
                </a:r>
              </a:p>
              <a:p>
                <a:pPr defTabSz="750888">
                  <a:tabLst>
                    <a:tab pos="639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defTabSz="750888">
                  <a:lnSpc>
                    <a:spcPct val="150000"/>
                  </a:lnSpc>
                  <a:tabLst>
                    <a:tab pos="6397200" algn="l"/>
                  </a:tabLst>
                </a:pPr>
                <a:endParaRPr lang="en-GB" dirty="0"/>
              </a:p>
              <a:p>
                <a:pPr defTabSz="750888">
                  <a:lnSpc>
                    <a:spcPct val="150000"/>
                  </a:lnSpc>
                  <a:tabLst>
                    <a:tab pos="6397200" algn="l"/>
                  </a:tabLst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834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484" b="-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152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paired-sample </a:t>
                </a:r>
                <a:r>
                  <a:rPr lang="en-GB" i="1" dirty="0"/>
                  <a:t>z</a:t>
                </a:r>
                <a:r>
                  <a:rPr lang="en-GB" dirty="0"/>
                  <a:t>-test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one-sided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the (one-sided) critical value is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=+1.64485…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170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have two unknown random variables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.  We ask (test the hypothesis) whether the population means of both random variables are the same.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assume that both random variables are normal,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u="sng" dirty="0"/>
                  <a:t>and that we know their variances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4899025" algn="r"/>
                    <a:tab pos="4981575" algn="l"/>
                  </a:tabLst>
                </a:pPr>
                <a:r>
                  <a:rPr lang="en-GB" dirty="0"/>
                  <a:t>We sample the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-times,	so we have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  <a:tabLst>
                    <a:tab pos="4899600" algn="r"/>
                    <a:tab pos="4982400" algn="l"/>
                  </a:tabLst>
                </a:pPr>
                <a:r>
                  <a:rPr lang="en-GB" dirty="0"/>
                  <a:t>We sample the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-times,	so we have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411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715000" algn="l"/>
                  </a:tabLst>
                </a:pPr>
                <a:r>
                  <a:rPr lang="en-GB" dirty="0"/>
                  <a:t>Having the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	having the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we formulate the </a:t>
                </a:r>
                <a:r>
                  <a:rPr lang="en-GB" b="1" u="sng" dirty="0"/>
                  <a:t>null hypothesis</a:t>
                </a:r>
                <a:r>
                  <a:rPr lang="en-GB" b="1" dirty="0"/>
                  <a:t>:</a:t>
                </a:r>
              </a:p>
              <a:p>
                <a:pPr algn="ctr"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both samples come from the same population:</a:t>
                </a:r>
              </a:p>
              <a:p>
                <a:pPr algn="ctr"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the values of the population means are the same</a:t>
                </a:r>
              </a:p>
              <a:p>
                <a:pPr algn="ctr">
                  <a:lnSpc>
                    <a:spcPct val="20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Recall that we do not know the true population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.  </a:t>
                </a:r>
                <a:r>
                  <a:rPr lang="en-GB" u="sng" dirty="0"/>
                  <a:t>We only </a:t>
                </a:r>
                <a:br>
                  <a:rPr lang="en-GB" u="sng" dirty="0"/>
                </a:br>
                <a:r>
                  <a:rPr lang="en-GB" u="sng" dirty="0"/>
                  <a:t>test the hypothesis</a:t>
                </a:r>
                <a:r>
                  <a:rPr lang="en-GB" dirty="0"/>
                  <a:t> by means of two samples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measurements.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484658" y="1461653"/>
            <a:ext cx="5145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933078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715000" algn="l"/>
                  </a:tabLst>
                </a:pPr>
                <a:r>
                  <a:rPr lang="en-GB" dirty="0"/>
                  <a:t>Having the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	the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</a:t>
                </a:r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endParaRPr lang="en-GB" dirty="0"/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endParaRPr lang="en-GB" dirty="0"/>
              </a:p>
              <a:p>
                <a:r>
                  <a:rPr lang="en-GB" dirty="0"/>
                  <a:t>formulate the alternative hypothesis: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	(the means are different)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	(the first mean &lt; the second mean)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	(the first mean &gt; the second mean)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558953" y="2016008"/>
            <a:ext cx="5145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501439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Recall the theorem: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equivalently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806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We have shown: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equivalently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829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calculate the statistic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where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7638" algn="l"/>
                    <a:tab pos="7332663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dirty="0"/>
                  <a:t>	is the sample mean of the </a:t>
                </a:r>
                <a:r>
                  <a:rPr lang="en-GB" u="sng" dirty="0"/>
                  <a:t>first</a:t>
                </a:r>
                <a:r>
                  <a:rPr lang="en-GB" dirty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7638" algn="l"/>
                    <a:tab pos="7332663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</a:t>
                </a:r>
                <a:r>
                  <a:rPr lang="en-GB" u="sng" dirty="0"/>
                  <a:t>second</a:t>
                </a:r>
                <a:r>
                  <a:rPr lang="en-GB" dirty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76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is the size of the first and second, respectively, sample</a:t>
                </a:r>
              </a:p>
              <a:p>
                <a:pPr marL="342900" indent="-342900">
                  <a:lnSpc>
                    <a:spcPct val="10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9200" algn="l"/>
                    <a:tab pos="7833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	for no difference of the means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0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7638" algn="l"/>
                    <a:tab pos="78327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	for a general difference of the means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)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  <a:tabLst>
                    <a:tab pos="2687638" algn="l"/>
                  </a:tabLst>
                </a:pPr>
                <a:r>
                  <a:rPr lang="en-GB" dirty="0"/>
                  <a:t>We know (or assume)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385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596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two-sample </a:t>
                </a:r>
                <a:r>
                  <a:rPr lang="en-GB" i="1" dirty="0"/>
                  <a:t>z</a:t>
                </a:r>
                <a:r>
                  <a:rPr lang="en-GB" dirty="0"/>
                  <a:t>-test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two-sided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the (two-sided) critical value is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=1.959963…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83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Theorems &amp;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u="sng" dirty="0"/>
                  <a:t>Confidence interval: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is the cumulative distribution function of </a:t>
                </a:r>
                <a:br>
                  <a:rPr lang="en-GB" dirty="0"/>
                </a:br>
                <a:r>
                  <a:rPr lang="en-GB" dirty="0"/>
                  <a:t>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780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29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two-sample </a:t>
                </a:r>
                <a:r>
                  <a:rPr lang="en-GB" i="1" dirty="0"/>
                  <a:t>z</a:t>
                </a:r>
                <a:r>
                  <a:rPr lang="en-GB" dirty="0"/>
                  <a:t>-test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one-sided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the (one-sided) critical value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=−1.64485…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072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011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the difference of the popul.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two-sample </a:t>
                </a:r>
                <a:r>
                  <a:rPr lang="en-GB" i="1" dirty="0"/>
                  <a:t>z</a:t>
                </a:r>
                <a:r>
                  <a:rPr lang="en-GB" dirty="0"/>
                  <a:t>-test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one-sided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the (one-sided) critical value is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=+1.64485…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16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-tests </a:t>
            </a:r>
            <a:br>
              <a:rPr lang="en-GB" dirty="0"/>
            </a:br>
            <a:r>
              <a:rPr lang="en-GB" dirty="0"/>
              <a:t>for the means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</a:t>
            </a:r>
            <a:br>
              <a:rPr lang="en-GB" dirty="0"/>
            </a:br>
            <a:r>
              <a:rPr lang="en-GB" dirty="0"/>
              <a:t>the population mean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</a:t>
            </a:r>
            <a:br>
              <a:rPr lang="en-GB" dirty="0"/>
            </a:br>
            <a:r>
              <a:rPr lang="en-GB" dirty="0"/>
              <a:t>the difference of the population means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</a:t>
            </a:r>
            <a:br>
              <a:rPr lang="en-GB" dirty="0"/>
            </a:br>
            <a:r>
              <a:rPr lang="en-GB" dirty="0"/>
              <a:t>the difference of the population means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468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Recall the 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Recall that, above, we have been using this theorem for the </a:t>
                </a:r>
                <a:r>
                  <a:rPr lang="en-GB" i="1" dirty="0"/>
                  <a:t>z</a:t>
                </a:r>
                <a:r>
                  <a:rPr lang="en-GB" dirty="0"/>
                  <a:t>-tests </a:t>
                </a:r>
                <a:br>
                  <a:rPr lang="en-GB" dirty="0"/>
                </a:br>
                <a:r>
                  <a:rPr lang="en-GB" dirty="0"/>
                  <a:t>about the mean.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Notice, however, that we hardly ever know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of </a:t>
                </a:r>
                <a:br>
                  <a:rPr lang="en-GB" dirty="0"/>
                </a:br>
                <a:r>
                  <a:rPr lang="en-GB" dirty="0"/>
                  <a:t>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in practice.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That is why we recall another theorem now.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731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8056" y="1296000"/>
                <a:ext cx="11397600" cy="5040000"/>
              </a:xfrm>
            </p:spPr>
            <p:txBody>
              <a:bodyPr/>
              <a:lstStyle/>
              <a:p>
                <a:r>
                  <a:rPr lang="en-GB" u="sng" dirty="0"/>
                  <a:t>Recall another 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	is the sample variance of the random variables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GB"/>
                      <m:t>	</m:t>
                    </m:r>
                  </m:oMath>
                </a14:m>
                <a:r>
                  <a:rPr lang="en-GB" dirty="0"/>
                  <a:t>	is 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</a:t>
                </a:r>
              </a:p>
              <a:p>
                <a:pPr>
                  <a:lnSpc>
                    <a:spcPct val="150000"/>
                  </a:lnSpc>
                  <a:tabLst>
                    <a:tab pos="4572000" algn="l"/>
                  </a:tabLst>
                </a:pPr>
                <a:r>
                  <a:rPr lang="en-GB" dirty="0"/>
                  <a:t>	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8056" y="1296000"/>
                <a:ext cx="11397600" cy="5040000"/>
              </a:xfrm>
              <a:blipFill>
                <a:blip r:embed="rId2"/>
                <a:stretch>
                  <a:fillRect l="-856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277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8056" y="1296000"/>
                <a:ext cx="11397600" cy="5040000"/>
              </a:xfrm>
            </p:spPr>
            <p:txBody>
              <a:bodyPr/>
              <a:lstStyle/>
              <a:p>
                <a:r>
                  <a:rPr lang="en-GB" u="sng" dirty="0"/>
                  <a:t>Recall the corollary of the two theorems: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 marL="342900" indent="-342900">
                  <a:lnSpc>
                    <a:spcPct val="2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random variables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endChr m:val="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r>
                  <a:rPr lang="en-GB" dirty="0"/>
                  <a:t>	is the sample standard deviation of the random </a:t>
                </a:r>
                <a:br>
                  <a:rPr lang="en-GB" dirty="0"/>
                </a:br>
                <a:r>
                  <a:rPr lang="en-GB" dirty="0"/>
                  <a:t>	variables</a:t>
                </a:r>
              </a:p>
              <a:p>
                <a:pPr marL="342900" indent="-342900">
                  <a:lnSpc>
                    <a:spcPct val="16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GB"/>
                      <m:t>	</m:t>
                    </m:r>
                  </m:oMath>
                </a14:m>
                <a:r>
                  <a:rPr lang="en-GB" dirty="0"/>
                  <a:t>	is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</a:t>
                </a:r>
              </a:p>
              <a:p>
                <a:pPr>
                  <a:spcAft>
                    <a:spcPts val="600"/>
                  </a:spcAft>
                  <a:tabLst>
                    <a:tab pos="4572000" algn="l"/>
                  </a:tabLst>
                </a:pPr>
                <a:r>
                  <a:rPr lang="en-GB" dirty="0"/>
                  <a:t>	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8056" y="1296000"/>
                <a:ext cx="11397600" cy="5040000"/>
              </a:xfrm>
              <a:blipFill>
                <a:blip r:embed="rId2"/>
                <a:stretch>
                  <a:fillRect l="-856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3025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Recall the corollary: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Example or 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Assume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is a random variable following the normal probability distribution with some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with some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</a:t>
                </a:r>
                <a:r>
                  <a:rPr lang="en-GB" u="sng" dirty="0"/>
                  <a:t>neither the variance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nor the true value of the population mean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we conjecture / we assume / we … / that the population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i.e.  </a:t>
                </a:r>
                <a:br>
                  <a:rPr lang="en-GB" dirty="0"/>
                </a:br>
                <a:r>
                  <a:rPr lang="en-GB" dirty="0"/>
                  <a:t>the (unknown) population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 is equal to some prescribed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654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Example:</a:t>
                </a:r>
                <a:r>
                  <a:rPr lang="en-GB" dirty="0"/>
                  <a:t>  An archer shoots an arrow against the plane.  </a:t>
                </a:r>
                <a:br>
                  <a:rPr lang="en-GB" dirty="0"/>
                </a:br>
                <a:r>
                  <a:rPr lang="en-GB" dirty="0"/>
                  <a:t>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  is the set of all the points of </a:t>
                </a:r>
                <a:br>
                  <a:rPr lang="en-GB" dirty="0"/>
                </a:br>
                <a:r>
                  <a:rPr lang="en-GB" dirty="0"/>
                  <a:t>the plane. 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-coordinate of the hit, i.e.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do not know the archer’s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and we do not know the archer’s intention, i.e. we do not know the point which the archer intends to hit, </a:t>
                </a:r>
                <a:br>
                  <a:rPr lang="en-GB" dirty="0"/>
                </a:br>
                <a:r>
                  <a:rPr lang="en-GB" dirty="0"/>
                  <a:t>i.e. we do not know the archer’s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We conjecture that the archer’s intention is to hit the origin,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put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and we conjecture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kupina 13"/>
          <p:cNvGrpSpPr/>
          <p:nvPr/>
        </p:nvGrpSpPr>
        <p:grpSpPr>
          <a:xfrm>
            <a:off x="9972000" y="2210400"/>
            <a:ext cx="2160000" cy="2160000"/>
            <a:chOff x="7740000" y="2340000"/>
            <a:chExt cx="3960000" cy="3960000"/>
          </a:xfrm>
        </p:grpSpPr>
        <p:sp>
          <p:nvSpPr>
            <p:cNvPr id="4" name="Ovál 3"/>
            <p:cNvSpPr/>
            <p:nvPr/>
          </p:nvSpPr>
          <p:spPr>
            <a:xfrm>
              <a:off x="8280000" y="2880000"/>
              <a:ext cx="2880000" cy="28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ál 4"/>
            <p:cNvSpPr/>
            <p:nvPr/>
          </p:nvSpPr>
          <p:spPr>
            <a:xfrm>
              <a:off x="8820000" y="3420000"/>
              <a:ext cx="1800000" cy="18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ál 5"/>
            <p:cNvSpPr/>
            <p:nvPr/>
          </p:nvSpPr>
          <p:spPr>
            <a:xfrm>
              <a:off x="9180000" y="3780000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9360000" y="3960000"/>
              <a:ext cx="720000" cy="7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ál 7"/>
            <p:cNvSpPr/>
            <p:nvPr/>
          </p:nvSpPr>
          <p:spPr>
            <a:xfrm>
              <a:off x="9540000" y="414000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684000" y="42840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7740000" y="4320000"/>
              <a:ext cx="3960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V="1">
              <a:off x="9720000" y="2340000"/>
              <a:ext cx="0" cy="39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905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Theorems &amp;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u="sng" dirty="0"/>
                  <a:t>Confidence interval: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is the cumulative distribution function of </a:t>
                </a:r>
                <a:br>
                  <a:rPr lang="en-GB" dirty="0"/>
                </a:br>
                <a:r>
                  <a:rPr lang="en-GB" dirty="0"/>
                  <a:t>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3010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be the numerical results </a:t>
                </a:r>
                <a:br>
                  <a:rPr lang="en-GB" dirty="0"/>
                </a:br>
                <a:r>
                  <a:rPr lang="en-GB" dirty="0"/>
                  <a:t>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trials of a random experiment, 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such as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-coordinates of the archer’s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hits.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do not know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and </a:t>
                </a:r>
                <a:r>
                  <a:rPr lang="en-GB" u="sng" dirty="0"/>
                  <a:t>we do not know the mean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state the </a:t>
                </a:r>
                <a:r>
                  <a:rPr lang="en-GB" b="1" dirty="0"/>
                  <a:t>null hypothesis</a:t>
                </a:r>
                <a:r>
                  <a:rPr lang="en-GB" dirty="0"/>
                  <a:t> (</a:t>
                </a:r>
                <a:r>
                  <a:rPr lang="en-GB" u="sng" dirty="0"/>
                  <a:t>about the mean</a:t>
                </a:r>
                <a:r>
                  <a:rPr lang="en-GB" dirty="0"/>
                  <a:t>):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is some number such that we conjecture </a:t>
                </a:r>
                <a:br>
                  <a:rPr lang="en-GB" dirty="0"/>
                </a:br>
                <a:r>
                  <a:rPr lang="en-GB" dirty="0"/>
                  <a:t>that the true mean could equal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733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stated the </a:t>
                </a:r>
                <a:r>
                  <a:rPr lang="en-GB" b="1" dirty="0"/>
                  <a:t>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also state the </a:t>
                </a:r>
                <a:r>
                  <a:rPr lang="en-GB" b="1" dirty="0"/>
                  <a:t>alternative hypothesis</a:t>
                </a:r>
                <a:r>
                  <a:rPr lang="en-GB" dirty="0"/>
                  <a:t>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173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Which alternative hypothesis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do we choose?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→  That depends upon our knowledge of the situation.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In our example: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we suspect that the archer’s intention is to hit a point different </a:t>
                </a:r>
                <a:br>
                  <a:rPr lang="en-GB" dirty="0"/>
                </a:br>
                <a:r>
                  <a:rPr lang="en-GB" dirty="0"/>
                  <a:t>from the given point (such as the origin), we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we conjecture that the archer’s intention is to hit a point to the left </a:t>
                </a:r>
                <a:br>
                  <a:rPr lang="en-GB" dirty="0"/>
                </a:br>
                <a:r>
                  <a:rPr lang="en-GB" dirty="0"/>
                  <a:t>of the given point (such as the origin), we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we conjecture that the archer’s intention is to hit a point to the right </a:t>
                </a:r>
                <a:br>
                  <a:rPr lang="en-GB" dirty="0"/>
                </a:br>
                <a:r>
                  <a:rPr lang="en-GB" dirty="0"/>
                  <a:t>of the given point (such as the origin), we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834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GB" dirty="0"/>
                  <a:t>Under our assumptions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are independent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), </a:t>
                </a:r>
                <a:br>
                  <a:rPr lang="en-GB" dirty="0"/>
                </a:br>
                <a:r>
                  <a:rPr lang="en-GB" dirty="0"/>
                  <a:t>it follows by the Theorem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i="1" dirty="0"/>
              </a:p>
              <a:p>
                <a:endParaRPr lang="en-GB" i="1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Thus, having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 we calculate the statistic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We know (or assume)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029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≤+∞</m:t>
                    </m:r>
                  </m:oMath>
                </a14:m>
                <a:r>
                  <a:rPr lang="en-GB" dirty="0"/>
                  <a:t>,  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dirty="0"/>
                  <a:t> is the density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5217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gamma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It is easy to calculate: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u="sng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!  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9531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gamma function – another definition (due to Euler)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b="0" i="0" dirty="0">
                  <a:latin typeface="Cambria Math" panose="02040503050406030204" pitchFamily="18" charset="0"/>
                </a:endParaRPr>
              </a:p>
              <a:p>
                <a:endParaRPr lang="en-GB" b="0" i="0" dirty="0">
                  <a:latin typeface="Cambria Math" panose="02040503050406030204" pitchFamily="18" charset="0"/>
                </a:endParaRPr>
              </a:p>
              <a:p>
                <a:endParaRPr lang="en-GB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chr m:val="∏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0,−1,−2,−3,…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331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first.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,  the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algn="ctr">
                  <a:lnSpc>
                    <a:spcPct val="200000"/>
                  </a:lnSpc>
                </a:pPr>
                <a:r>
                  <a:rPr lang="en-GB" dirty="0"/>
                  <a:t>is quite high,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so having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 accords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large enough.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5004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On the other hand,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.  Therefore, </a:t>
                </a:r>
                <a:r>
                  <a:rPr lang="en-GB" b="1" dirty="0"/>
                  <a:t>if we observe that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b="1" dirty="0"/>
                  <a:t>then we may conclude</a:t>
                </a:r>
                <a:r>
                  <a:rPr lang="en-GB" dirty="0"/>
                  <a:t>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i.e.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Therefore, the statistical test proceeds as follows: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GB" dirty="0"/>
                  <a:t>(see below)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30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one-sample </a:t>
                </a:r>
                <a:r>
                  <a:rPr lang="en-GB" i="1" dirty="0"/>
                  <a:t>t-</a:t>
                </a:r>
                <a:r>
                  <a:rPr lang="en-GB" dirty="0"/>
                  <a:t>test with two-sided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a very </a:t>
                </a:r>
                <a:br>
                  <a:rPr lang="en-GB" dirty="0"/>
                </a:br>
                <a:r>
                  <a:rPr lang="en-GB" dirty="0"/>
                  <a:t>popular value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10 %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1 %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0.1 %</m:t>
                    </m:r>
                  </m:oMath>
                </a14:m>
                <a:r>
                  <a:rPr lang="en-GB" dirty="0"/>
                  <a:t>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39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Theorems &amp;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Now, we use the same theorems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…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r>
                  <a:rPr lang="en-GB" dirty="0"/>
                  <a:t>to establish some </a:t>
                </a:r>
                <a:r>
                  <a:rPr lang="en-GB" u="sng" dirty="0"/>
                  <a:t>parametric</a:t>
                </a:r>
                <a:r>
                  <a:rPr lang="en-GB" dirty="0"/>
                  <a:t> statistical </a:t>
                </a:r>
                <a:r>
                  <a:rPr lang="en-GB" u="sng" dirty="0"/>
                  <a:t>tests about the parameters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…) </a:t>
                </a:r>
                <a:br>
                  <a:rPr lang="en-GB" dirty="0"/>
                </a:br>
                <a:r>
                  <a:rPr lang="en-GB" dirty="0"/>
                  <a:t>of the respective probability distribution.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8048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I and Type II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There are exactly four possibilities when testing the null hypothesis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true	&amp; we do not reject it	— OK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  <a:tab pos="10360800" algn="ctr"/>
                    <a:tab pos="10530000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true	&amp; we reject it	— type	I	error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129338" algn="l"/>
                    <a:tab pos="9228138" algn="l"/>
                    <a:tab pos="10361613" algn="ctr"/>
                    <a:tab pos="10531475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not true	&amp; we do not reject it	— type	II	error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not true	&amp; we reject it	— OK</a:t>
                </a:r>
              </a:p>
              <a:p>
                <a:pPr>
                  <a:tabLst>
                    <a:tab pos="6130800" algn="l"/>
                    <a:tab pos="9226800" algn="l"/>
                  </a:tabLst>
                </a:pPr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3675600" algn="ctr"/>
                    <a:tab pos="3844800" algn="l"/>
                  </a:tabLst>
                </a:pPr>
                <a:r>
                  <a:rPr lang="en-GB" dirty="0"/>
                  <a:t>The probability of the type	I	error is the </a:t>
                </a:r>
                <a:r>
                  <a:rPr lang="en-GB" b="1" u="sng" dirty="0"/>
                  <a:t>significance level</a:t>
                </a:r>
                <a:r>
                  <a:rPr lang="en-GB" dirty="0"/>
                  <a:t>  </a:t>
                </a:r>
                <a:r>
                  <a:rPr lang="en-GB" i="1" dirty="0"/>
                  <a:t>α</a:t>
                </a:r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3676650" algn="ctr"/>
                    <a:tab pos="3844925" algn="l"/>
                  </a:tabLst>
                </a:pPr>
                <a:r>
                  <a:rPr lang="en-GB" dirty="0"/>
                  <a:t>The probability of the type	II	error is  </a:t>
                </a:r>
                <a:r>
                  <a:rPr lang="en-GB" i="1" dirty="0"/>
                  <a:t>β</a:t>
                </a:r>
              </a:p>
              <a:p>
                <a:pPr>
                  <a:lnSpc>
                    <a:spcPct val="150000"/>
                  </a:lnSpc>
                  <a:tabLst>
                    <a:tab pos="6130800" algn="l"/>
                    <a:tab pos="9226800" algn="l"/>
                  </a:tabLst>
                </a:pPr>
                <a:r>
                  <a:rPr lang="en-GB" dirty="0"/>
                  <a:t>The </a:t>
                </a:r>
                <a:r>
                  <a:rPr lang="en-GB" b="1" u="sng" dirty="0"/>
                  <a:t>power of the test</a:t>
                </a:r>
                <a:r>
                  <a:rPr lang="en-GB" dirty="0"/>
                  <a:t> is the probability  1 − </a:t>
                </a:r>
                <a:r>
                  <a:rPr lang="en-GB" i="1" dirty="0"/>
                  <a:t>β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588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789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Consider now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  and assuming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large enough, </a:t>
                </a:r>
                <a:br>
                  <a:rPr lang="en-GB" dirty="0"/>
                </a:br>
                <a:r>
                  <a:rPr lang="en-GB" dirty="0"/>
                  <a:t>what is the probability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 ?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Therefore, </a:t>
                </a:r>
                <a:r>
                  <a:rPr lang="en-GB" b="1" dirty="0"/>
                  <a:t>if we observe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then we may conclude</a:t>
                </a:r>
                <a:r>
                  <a:rPr lang="en-GB" dirty="0"/>
                  <a:t> that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i.e.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High values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 do not matter.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2886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one-sample </a:t>
                </a:r>
                <a:r>
                  <a:rPr lang="en-GB" i="1" dirty="0"/>
                  <a:t>t-</a:t>
                </a:r>
                <a:r>
                  <a:rPr lang="en-GB" dirty="0"/>
                  <a:t>test with one-sided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6270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Consider finally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  and assuming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large enough, </a:t>
                </a:r>
                <a:br>
                  <a:rPr lang="en-GB" dirty="0"/>
                </a:br>
                <a:r>
                  <a:rPr lang="en-GB" dirty="0"/>
                  <a:t>what is the probability that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&lt;+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 ?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Therefore, </a:t>
                </a:r>
                <a:r>
                  <a:rPr lang="en-GB" b="1" dirty="0"/>
                  <a:t>if we observe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then we may conclude</a:t>
                </a:r>
                <a:r>
                  <a:rPr lang="en-GB" dirty="0"/>
                  <a:t> that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i.e.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Low values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 do not matter.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1160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t-</a:t>
            </a:r>
            <a:r>
              <a:rPr lang="en-GB" dirty="0"/>
              <a:t>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one-sample </a:t>
                </a:r>
                <a:r>
                  <a:rPr lang="en-GB" i="1" dirty="0"/>
                  <a:t>t-</a:t>
                </a:r>
                <a:r>
                  <a:rPr lang="en-GB" dirty="0"/>
                  <a:t>test with one-sided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5051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Example or 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us have 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objects, e.g.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patients.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do two measurements with each of the objects (patients)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before some treatment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after the treatment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purpose it to learn whether the treatment has any effect.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(Hence the null hypothesis:  “The treatment has no effect.”)</a:t>
                </a:r>
              </a:p>
              <a:p>
                <a:pPr>
                  <a:lnSpc>
                    <a:spcPct val="150000"/>
                  </a:lnSpc>
                  <a:tabLst>
                    <a:tab pos="592138" algn="l"/>
                    <a:tab pos="2292350" algn="l"/>
                    <a:tab pos="6581775" algn="l"/>
                  </a:tabLst>
                </a:pPr>
                <a:r>
                  <a:rPr lang="en-GB" dirty="0"/>
                  <a:t>Let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be the values measured before	the treatment, and </a:t>
                </a:r>
                <a:br>
                  <a:rPr lang="en-GB" dirty="0"/>
                </a:br>
                <a:r>
                  <a:rPr lang="en-GB" dirty="0"/>
                  <a:t>let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be the values measured after	the treatment.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4757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That is, the measurement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is done with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object (patient) </a:t>
                </a:r>
                <a:br>
                  <a:rPr lang="en-GB" dirty="0"/>
                </a:br>
                <a:r>
                  <a:rPr lang="en-GB" dirty="0"/>
                  <a:t>before and after the treatment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assume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before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i.e. the random variable of the measurement before the treatment follows the normal distribution, and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after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i.e. the random variable of the measurement after the treatment also follows the normal distribution, 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for some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do not know the true values of the population means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,  and we do not know the true values of the variances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695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1976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formulate the </a:t>
                </a:r>
                <a:r>
                  <a:rPr lang="en-GB" b="1" u="sng" dirty="0"/>
                  <a:t>null hypothesis</a:t>
                </a:r>
                <a:r>
                  <a:rPr lang="en-GB" b="1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dirty="0"/>
                  <a:t>the treatment has no effect, i.e. the population means are the same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Recall that we do not know the true population means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.  </a:t>
                </a:r>
                <a:r>
                  <a:rPr lang="en-GB" u="sng" dirty="0"/>
                  <a:t>We </a:t>
                </a:r>
                <a:br>
                  <a:rPr lang="en-GB" u="sng" dirty="0"/>
                </a:br>
                <a:r>
                  <a:rPr lang="en-GB" u="sng" dirty="0"/>
                  <a:t>only test the hypothesis</a:t>
                </a:r>
                <a:r>
                  <a:rPr lang="en-GB" dirty="0"/>
                  <a:t> by having done 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of measurements.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Formulate the alternative hypothesis: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afer</m:t>
                        </m:r>
                      </m:sup>
                    </m:sSup>
                  </m:oMath>
                </a14:m>
                <a:r>
                  <a:rPr lang="en-GB" dirty="0"/>
                  <a:t>		(the treatment has </a:t>
                </a:r>
                <a:r>
                  <a:rPr lang="en-GB" u="sng" dirty="0"/>
                  <a:t>some effect</a:t>
                </a:r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	(the treatment </a:t>
                </a:r>
                <a:r>
                  <a:rPr lang="en-GB" u="sng" dirty="0"/>
                  <a:t>increases</a:t>
                </a:r>
                <a:r>
                  <a:rPr lang="en-GB" dirty="0"/>
                  <a:t> / …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		… / </a:t>
                </a:r>
                <a:r>
                  <a:rPr lang="en-GB" u="sng" dirty="0"/>
                  <a:t>decreases</a:t>
                </a:r>
                <a:r>
                  <a:rPr lang="en-GB" dirty="0"/>
                  <a:t> the quantity)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5875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Recall the 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u="sng" dirty="0"/>
                  <a:t>Notice also: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before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after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are independent,  then the differences 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 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  …, 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∼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before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after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Now, the hypothesis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  is equivalent to that </a:t>
                </a:r>
                <a:br>
                  <a:rPr lang="en-GB" dirty="0"/>
                </a:br>
                <a:r>
                  <a:rPr lang="en-GB" dirty="0"/>
                  <a:t>the mean of the difference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dirty="0"/>
                  <a:t>(</a:t>
                </a:r>
                <a:r>
                  <a:rPr lang="en-GB" u="sng" dirty="0"/>
                  <a:t>Note:</a:t>
                </a:r>
                <a:r>
                  <a:rPr lang="en-GB" dirty="0"/>
                  <a:t>  More generally, we can test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, 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551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8183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GB" dirty="0"/>
              <a:t>We have thus </a:t>
            </a:r>
            <a:br>
              <a:rPr lang="en-GB" dirty="0"/>
            </a:br>
            <a:r>
              <a:rPr lang="en-GB" dirty="0"/>
              <a:t>reduced </a:t>
            </a:r>
            <a:br>
              <a:rPr lang="en-GB" dirty="0"/>
            </a:br>
            <a:r>
              <a:rPr lang="en-GB" u="sng" dirty="0"/>
              <a:t>the paired-sample </a:t>
            </a:r>
            <a:r>
              <a:rPr lang="en-GB" i="1" u="sng" dirty="0"/>
              <a:t>t</a:t>
            </a:r>
            <a:r>
              <a:rPr lang="en-GB" u="sng" dirty="0"/>
              <a:t>-test for the difference of the population means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to </a:t>
            </a:r>
            <a:br>
              <a:rPr lang="en-GB" dirty="0"/>
            </a:br>
            <a:r>
              <a:rPr lang="en-GB" u="sng" dirty="0"/>
              <a:t>the one-sample </a:t>
            </a:r>
            <a:r>
              <a:rPr lang="en-GB" i="1" u="sng" dirty="0"/>
              <a:t>t</a:t>
            </a:r>
            <a:r>
              <a:rPr lang="en-GB" u="sng" dirty="0"/>
              <a:t>-test for the population mean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which we already know.</a:t>
            </a:r>
          </a:p>
        </p:txBody>
      </p:sp>
    </p:spTree>
    <p:extLst>
      <p:ext uri="{BB962C8B-B14F-4D97-AF65-F5344CB8AC3E}">
        <p14:creationId xmlns:p14="http://schemas.microsoft.com/office/powerpoint/2010/main" val="336169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z</a:t>
            </a:r>
            <a:r>
              <a:rPr lang="en-GB" dirty="0"/>
              <a:t>-tests </a:t>
            </a:r>
            <a:br>
              <a:rPr lang="en-GB" dirty="0"/>
            </a:br>
            <a:r>
              <a:rPr lang="en-GB" dirty="0"/>
              <a:t>for the means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</a:t>
            </a:r>
            <a:br>
              <a:rPr lang="en-GB" dirty="0"/>
            </a:br>
            <a:r>
              <a:rPr lang="en-GB" dirty="0"/>
              <a:t>the population mean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/>
              <a:t>Paired-sample </a:t>
            </a:r>
            <a:r>
              <a:rPr lang="en-GB" i="1" dirty="0"/>
              <a:t>z</a:t>
            </a:r>
            <a:r>
              <a:rPr lang="en-GB" dirty="0"/>
              <a:t>-test for </a:t>
            </a:r>
            <a:br>
              <a:rPr lang="en-GB" dirty="0"/>
            </a:br>
            <a:r>
              <a:rPr lang="en-GB" dirty="0"/>
              <a:t>the difference of the population means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/>
              <a:t>Two-sample </a:t>
            </a:r>
            <a:r>
              <a:rPr lang="en-GB" i="1" dirty="0"/>
              <a:t>z</a:t>
            </a:r>
            <a:r>
              <a:rPr lang="en-GB" dirty="0"/>
              <a:t>-test for </a:t>
            </a:r>
            <a:br>
              <a:rPr lang="en-GB" dirty="0"/>
            </a:br>
            <a:r>
              <a:rPr lang="en-GB" dirty="0"/>
              <a:t>the difference of the population means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9891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Having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of the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calculate the statistic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where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9200" algn="l"/>
                    <a:tab pos="93168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measurements </a:t>
                </a:r>
                <a:r>
                  <a:rPr lang="en-GB" u="sng" dirty="0"/>
                  <a:t>before</a:t>
                </a:r>
                <a:r>
                  <a:rPr lang="en-GB" dirty="0"/>
                  <a:t>	the treatment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9200" algn="l"/>
                    <a:tab pos="93168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measurements </a:t>
                </a:r>
                <a:r>
                  <a:rPr lang="en-GB" u="sng" dirty="0"/>
                  <a:t>after</a:t>
                </a:r>
                <a:r>
                  <a:rPr lang="en-GB" dirty="0"/>
                  <a:t>	the treatment</a:t>
                </a:r>
              </a:p>
              <a:p>
                <a:pPr marL="342900" indent="-342900">
                  <a:lnSpc>
                    <a:spcPct val="10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9200" algn="l"/>
                    <a:tab pos="7833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	for no difference of the means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0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7638" algn="l"/>
                    <a:tab pos="78327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	for a general difference of the means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0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7638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  is the sample variance of the differences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  <a:tabLst>
                    <a:tab pos="2687638" algn="l"/>
                  </a:tabLst>
                </a:pPr>
                <a:r>
                  <a:rPr lang="en-GB" dirty="0"/>
                  <a:t>We know (or assume)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321" b="-13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6257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484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7819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paired-sample </a:t>
                </a:r>
                <a:r>
                  <a:rPr lang="en-GB" i="1" dirty="0"/>
                  <a:t>t-</a:t>
                </a:r>
                <a:r>
                  <a:rPr lang="en-GB" dirty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two-sided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8627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484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3873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paired-sample </a:t>
                </a:r>
                <a:r>
                  <a:rPr lang="en-GB" i="1" dirty="0"/>
                  <a:t>t-</a:t>
                </a:r>
                <a:r>
                  <a:rPr lang="en-GB" dirty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one-sided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2537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484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8289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Paired-sample </a:t>
            </a:r>
            <a:r>
              <a:rPr lang="en-GB" i="1" dirty="0"/>
              <a:t>t-</a:t>
            </a:r>
            <a:r>
              <a:rPr lang="en-GB" dirty="0"/>
              <a:t>test for the difference of the pop.means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paired-sample </a:t>
                </a:r>
                <a:r>
                  <a:rPr lang="en-GB" i="1" dirty="0"/>
                  <a:t>t-</a:t>
                </a:r>
                <a:r>
                  <a:rPr lang="en-GB" dirty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one-sided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1622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have two unknown random variables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.  We ask (test the hypothesis) whether the population means of both random variables are the same.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assume that both random variables are normal, i.e.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for some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Although we do not know the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  nor the variances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we assume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¡</m:t>
                      </m:r>
                      <m:r>
                        <m:rPr>
                          <m:nor/>
                        </m:rPr>
                        <a:rPr lang="en-GB" smtClean="0">
                          <a:latin typeface="Cambria Math" panose="02040503050406030204" pitchFamily="18" charset="0"/>
                        </a:rPr>
                        <m:t>¡¡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smtClean="0">
                          <a:latin typeface="Cambria Math" panose="02040503050406030204" pitchFamily="18" charset="0"/>
                        </a:rPr>
                        <m:t>¡¡¡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smtClean="0">
                          <a:latin typeface="Cambria Math" panose="02040503050406030204" pitchFamily="18" charset="0"/>
                        </a:rPr>
                        <m:t>¡¡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‼! !!! !!!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  <a:tabLst>
                    <a:tab pos="5607050" algn="ctr"/>
                    <a:tab pos="11217275" algn="r"/>
                  </a:tabLst>
                </a:pPr>
                <a:r>
                  <a:rPr lang="en-GB" dirty="0"/>
                  <a:t>In the following, let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	denote the common variance.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 b="-122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8387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5715000" algn="l"/>
                  </a:tabLst>
                </a:pPr>
                <a:r>
                  <a:rPr lang="en-GB" dirty="0"/>
                  <a:t>Having the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	having the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we formulate the </a:t>
                </a:r>
                <a:r>
                  <a:rPr lang="en-GB" b="1" u="sng" dirty="0"/>
                  <a:t>null hypothesis</a:t>
                </a:r>
                <a:r>
                  <a:rPr lang="en-GB" b="1" dirty="0"/>
                  <a:t>:</a:t>
                </a:r>
              </a:p>
              <a:p>
                <a:pPr algn="ctr"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both samples come from the same population:</a:t>
                </a:r>
              </a:p>
              <a:p>
                <a:pPr algn="ctr"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the values of the population means are the same</a:t>
                </a:r>
              </a:p>
              <a:p>
                <a:pPr algn="ctr">
                  <a:lnSpc>
                    <a:spcPct val="20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Recall that we do not know the true population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.  </a:t>
                </a:r>
                <a:r>
                  <a:rPr lang="en-GB" b="1" u="sng" dirty="0"/>
                  <a:t>We only </a:t>
                </a:r>
                <a:br>
                  <a:rPr lang="en-GB" b="1" u="sng" dirty="0"/>
                </a:br>
                <a:r>
                  <a:rPr lang="en-GB" b="1" u="sng" dirty="0"/>
                  <a:t>test the hypothesis</a:t>
                </a:r>
                <a:r>
                  <a:rPr lang="en-GB" b="1" dirty="0"/>
                  <a:t> by means of</a:t>
                </a:r>
                <a:r>
                  <a:rPr lang="en-GB" dirty="0"/>
                  <a:t> two samples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measurements </a:t>
                </a:r>
                <a:br>
                  <a:rPr lang="en-GB" b="1" dirty="0"/>
                </a:br>
                <a:r>
                  <a:rPr lang="en-GB" b="1" u="sng" dirty="0"/>
                  <a:t>with the same variance</a:t>
                </a:r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484658" y="1461653"/>
            <a:ext cx="5145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8478039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715000" algn="l"/>
                  </a:tabLst>
                </a:pPr>
                <a:r>
                  <a:rPr lang="en-GB" dirty="0"/>
                  <a:t>Having the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	the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endParaRPr lang="en-GB" dirty="0"/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endParaRPr lang="en-GB" dirty="0"/>
              </a:p>
              <a:p>
                <a:r>
                  <a:rPr lang="en-GB" dirty="0"/>
                  <a:t>formulate the alternative hypothesis: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	(the means are different)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	(the first mean &lt; the second mean)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	(the first mean &gt; the second mean)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560858" y="2004578"/>
            <a:ext cx="5145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72073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One-sample </a:t>
            </a:r>
            <a:r>
              <a:rPr lang="en-GB" i="1" dirty="0"/>
              <a:t>z</a:t>
            </a:r>
            <a:r>
              <a:rPr lang="en-GB" dirty="0"/>
              <a:t>-test for the population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Recall the 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Example or 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Assume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is a random variable following the normal probability distribution.  Assume that we do know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 but we do not know the true value of the population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conjecture / We assume / We … / that the population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i.e.  </a:t>
                </a:r>
                <a:br>
                  <a:rPr lang="en-GB" dirty="0"/>
                </a:br>
                <a:r>
                  <a:rPr lang="en-GB" dirty="0"/>
                  <a:t>the (unknown) population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 is equal to some prescribed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736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Recall the theorem: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equivalently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3474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We have shown: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equivalently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3522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Recall the other theorem: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u="sng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54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Recall also that,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−2 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by the definition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-distribution.</a:t>
                </a:r>
              </a:p>
              <a:p>
                <a:pPr>
                  <a:lnSpc>
                    <a:spcPct val="250000"/>
                  </a:lnSpc>
                </a:pPr>
                <a:r>
                  <a:rPr lang="en-GB" dirty="0"/>
                  <a:t>Putting all the facts together, we obtain:   (see below)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3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671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rad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are the sample variances.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7285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recall that</a:t>
                </a:r>
              </a:p>
              <a:p>
                <a:endParaRPr lang="en-GB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216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dirty="0"/>
                  <a:t>	is the sample mean of the </a:t>
                </a:r>
                <a:r>
                  <a:rPr lang="en-GB" u="sng" dirty="0"/>
                  <a:t>first</a:t>
                </a:r>
                <a:r>
                  <a:rPr lang="en-GB" dirty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21702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</a:t>
                </a:r>
                <a:r>
                  <a:rPr lang="en-GB" u="sng" dirty="0"/>
                  <a:t>second</a:t>
                </a:r>
                <a:r>
                  <a:rPr lang="en-GB" dirty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60840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	is the sample variance of the </a:t>
                </a:r>
                <a:r>
                  <a:rPr lang="en-GB" u="sng" dirty="0"/>
                  <a:t>first</a:t>
                </a:r>
                <a:r>
                  <a:rPr lang="en-GB" dirty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60755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	is the sample variance of the </a:t>
                </a:r>
                <a:r>
                  <a:rPr lang="en-GB" u="sng" dirty="0"/>
                  <a:t>second</a:t>
                </a:r>
                <a:r>
                  <a:rPr lang="en-GB" dirty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7927200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	is the size of the </a:t>
                </a:r>
                <a:r>
                  <a:rPr lang="en-GB" u="sng" dirty="0"/>
                  <a:t>first</a:t>
                </a:r>
                <a:r>
                  <a:rPr lang="en-GB" dirty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79263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is the size of the </a:t>
                </a:r>
                <a:r>
                  <a:rPr lang="en-GB" u="sng" dirty="0"/>
                  <a:t>second</a:t>
                </a:r>
                <a:r>
                  <a:rPr lang="en-GB" dirty="0"/>
                  <a:t>	sample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5744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calculate the statistic</a:t>
                </a:r>
              </a:p>
              <a:p>
                <a:endParaRPr lang="en-GB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for no difference of the means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We know (or assume)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4173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Or, having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calculate the statistic</a:t>
                </a:r>
              </a:p>
              <a:p>
                <a:endParaRPr lang="en-GB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for a general difference of the means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We know (or assume)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283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7224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In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</a:t>
                </a:r>
                <a:r>
                  <a:rPr lang="en-GB" u="sng" dirty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under the assumption 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the probability  </a:t>
                </a:r>
                <a:r>
                  <a:rPr lang="en-GB" i="1" dirty="0"/>
                  <a:t>α</a:t>
                </a:r>
                <a:r>
                  <a:rPr lang="en-GB" dirty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5550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Statistical two-sample </a:t>
                </a:r>
                <a:r>
                  <a:rPr lang="en-GB" i="1" dirty="0"/>
                  <a:t>t-</a:t>
                </a:r>
                <a:r>
                  <a:rPr lang="en-GB" dirty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with two-sided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 and with the same variances: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8610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4464</TotalTime>
  <Words>13409</Words>
  <Application>Microsoft Office PowerPoint</Application>
  <PresentationFormat>Širokoúhlá obrazovka</PresentationFormat>
  <Paragraphs>992</Paragraphs>
  <Slides>137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137</vt:i4>
      </vt:variant>
    </vt:vector>
  </HeadingPairs>
  <TitlesOfParts>
    <vt:vector size="140" baseType="lpstr">
      <vt:lpstr>Arial</vt:lpstr>
      <vt:lpstr>Cambria Math</vt:lpstr>
      <vt:lpstr>Motiv Office</vt:lpstr>
      <vt:lpstr>Statistics  Lecture 9</vt:lpstr>
      <vt:lpstr>Prezentace aplikace PowerPoint</vt:lpstr>
      <vt:lpstr>Theorems &amp; Confidence intervals</vt:lpstr>
      <vt:lpstr>Theorems &amp; Confidence intervals</vt:lpstr>
      <vt:lpstr>Theorems &amp; Confidence intervals</vt:lpstr>
      <vt:lpstr>Theorems &amp; Confidence intervals</vt:lpstr>
      <vt:lpstr>Theorems &amp; Confidence intervals</vt:lpstr>
      <vt:lpstr>z-tests  for the means</vt:lpstr>
      <vt:lpstr>One-sample z-test for the population mean</vt:lpstr>
      <vt:lpstr>One-sample z-test for the population mean</vt:lpstr>
      <vt:lpstr>One-sample z-test for the population mean</vt:lpstr>
      <vt:lpstr>One-sample z-test for the population mean</vt:lpstr>
      <vt:lpstr>One-sample z-test for the population mean</vt:lpstr>
      <vt:lpstr>One-sample z-test for the population mean</vt:lpstr>
      <vt:lpstr>One-sample z-test for the population mean</vt:lpstr>
      <vt:lpstr>One-sample z-test for the population mean</vt:lpstr>
      <vt:lpstr>One-sample z-test for the population mean</vt:lpstr>
      <vt:lpstr>One-sample z-test for the population mean</vt:lpstr>
      <vt:lpstr>One-sample z-test for the population mean</vt:lpstr>
      <vt:lpstr>One-sample z-test for the population mean</vt:lpstr>
      <vt:lpstr>Type I and Type II error</vt:lpstr>
      <vt:lpstr>Type I and Type II error</vt:lpstr>
      <vt:lpstr>Type I and Type II error</vt:lpstr>
      <vt:lpstr>Type I and Type II error</vt:lpstr>
      <vt:lpstr>Type I and Type II error</vt:lpstr>
      <vt:lpstr>One-sample z-test for the population mean</vt:lpstr>
      <vt:lpstr>One-sample z-test for the population mean</vt:lpstr>
      <vt:lpstr>One-sample z-test for the population mean</vt:lpstr>
      <vt:lpstr>One-sample z-test for the population mean</vt:lpstr>
      <vt:lpstr>Paired-sample z-test for the difference of the pop.means</vt:lpstr>
      <vt:lpstr>Paired-sample z-test for the difference of the pop.means</vt:lpstr>
      <vt:lpstr>Paired-sample z-test for the difference of the pop.means</vt:lpstr>
      <vt:lpstr>Paired-sample z-test for the difference of the pop.means</vt:lpstr>
      <vt:lpstr>Paired-sample z-test for the difference of the pop.means</vt:lpstr>
      <vt:lpstr>Paired-sample z-test for the difference of the pop.means</vt:lpstr>
      <vt:lpstr>Paired-sample z-test for the difference of the pop.means</vt:lpstr>
      <vt:lpstr>Paired-sample z-test for the difference of the pop.means</vt:lpstr>
      <vt:lpstr>Paired-sample z-test for the difference of the pop.means</vt:lpstr>
      <vt:lpstr>Paired-sample z-test for the difference of the pop.means</vt:lpstr>
      <vt:lpstr>Paired-sample z-test for the difference of the pop.means</vt:lpstr>
      <vt:lpstr>Paired-sample z-test for the difference of the pop.means</vt:lpstr>
      <vt:lpstr>Two-sample z-test for the difference of the popul. means</vt:lpstr>
      <vt:lpstr>Two-sample z-test for the difference of the popul. means</vt:lpstr>
      <vt:lpstr>Two-sample z-test for the difference of the popul. means</vt:lpstr>
      <vt:lpstr>Two-sample z-test for the difference of the popul. means</vt:lpstr>
      <vt:lpstr>Two-sample z-test for the difference of the popul. means</vt:lpstr>
      <vt:lpstr>Two-sample z-test for the difference of the popul. means</vt:lpstr>
      <vt:lpstr>Two-sample z-test for the difference of the popul. means</vt:lpstr>
      <vt:lpstr>Two-sample z-test for the difference of the popul. means</vt:lpstr>
      <vt:lpstr>Two-sample z-test for the difference of the popul. means</vt:lpstr>
      <vt:lpstr>Two-sample z-test for the difference of the popul. means</vt:lpstr>
      <vt:lpstr>Two-sample z-test for the difference of the popul. means</vt:lpstr>
      <vt:lpstr>Two-sample z-test for the difference of the popul. means</vt:lpstr>
      <vt:lpstr>t-tests  for the means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The gamma function</vt:lpstr>
      <vt:lpstr>The gamma function – another definition (due to Euler)</vt:lpstr>
      <vt:lpstr>One-sample t-test for the population mean</vt:lpstr>
      <vt:lpstr>One-sample t-test for the population mean</vt:lpstr>
      <vt:lpstr>One-sample t-test for the population mean</vt:lpstr>
      <vt:lpstr>Type I and Type II error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σX≠σY</vt:lpstr>
      <vt:lpstr>Theorem (Satterthwaite’s approximation):</vt:lpstr>
      <vt:lpstr>Two-sample t-test for the diff. of the pop. means // σX≠σY</vt:lpstr>
      <vt:lpstr>χ2-test  for the variance</vt:lpstr>
      <vt:lpstr>χ2-test for the population variance</vt:lpstr>
      <vt:lpstr>χ2-test for the population variance</vt:lpstr>
      <vt:lpstr>χ2-test for the population variance</vt:lpstr>
      <vt:lpstr>χ2-test for the population variance</vt:lpstr>
      <vt:lpstr>χ2-test for the population variance</vt:lpstr>
      <vt:lpstr>χ2-test for the population variance</vt:lpstr>
      <vt:lpstr>χ2-test for the population variance</vt:lpstr>
      <vt:lpstr>χ2-test for the population variance</vt:lpstr>
      <vt:lpstr>χ2-test for the population variance</vt:lpstr>
      <vt:lpstr>χ2-test for the population variance</vt:lpstr>
      <vt:lpstr>χ2-test for the population variance</vt:lpstr>
      <vt:lpstr>z-test  for the population proportion</vt:lpstr>
      <vt:lpstr>One-sample z-test for the population proportion</vt:lpstr>
      <vt:lpstr>One-sample z-test for the population proportion</vt:lpstr>
      <vt:lpstr>One-sample z-test for the population proportion</vt:lpstr>
      <vt:lpstr>One-sample binomial test for the population proportion</vt:lpstr>
      <vt:lpstr>One-sample binomial test for the population proportion</vt:lpstr>
      <vt:lpstr>One-sample binomial test for the population proportion</vt:lpstr>
      <vt:lpstr>One-sample binomial test for the population proportion</vt:lpstr>
      <vt:lpstr>One-sample z-test for the population proportion</vt:lpstr>
      <vt:lpstr>One-sample z-test for the population proportion</vt:lpstr>
      <vt:lpstr>One-sample z-test for the population proportion</vt:lpstr>
      <vt:lpstr>One-sample z-test for the population proportion</vt:lpstr>
      <vt:lpstr>One-sample z-test for the population proportion</vt:lpstr>
      <vt:lpstr>p-value of the test</vt:lpstr>
      <vt:lpstr>The general outline of a statistical hypothesis test</vt:lpstr>
      <vt:lpstr>The general outline of a statistical hypothesis test</vt:lpstr>
      <vt:lpstr>The general outline of a statistical hypothesis test</vt:lpstr>
      <vt:lpstr>The general outline of a statistical hypothesis test</vt:lpstr>
      <vt:lpstr>The p-value of the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 Lecture 9</dc:title>
  <dc:creator>bar0245</dc:creator>
  <cp:lastModifiedBy>Radmila Krkošková</cp:lastModifiedBy>
  <cp:revision>225</cp:revision>
  <dcterms:created xsi:type="dcterms:W3CDTF">2019-11-22T22:00:30Z</dcterms:created>
  <dcterms:modified xsi:type="dcterms:W3CDTF">2024-01-23T13:44:33Z</dcterms:modified>
</cp:coreProperties>
</file>