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4" r:id="rId2"/>
    <p:sldId id="256" r:id="rId3"/>
    <p:sldId id="263" r:id="rId4"/>
    <p:sldId id="295" r:id="rId5"/>
    <p:sldId id="299" r:id="rId6"/>
    <p:sldId id="296" r:id="rId7"/>
    <p:sldId id="297" r:id="rId8"/>
    <p:sldId id="298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293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43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83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789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08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113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725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99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19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0862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36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562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02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1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677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453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920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437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40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na Internetu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Subjekty  informační společnosti GIS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9552" y="771549"/>
            <a:ext cx="1110980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793135"/>
            <a:ext cx="5184576" cy="379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technologie (IT)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7574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Informační technologie – veškeré nástroje a prostředky pro: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tvorbu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zavádění a zdokonalování procesů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shromažďování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kontrolu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zpracování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uchování</a:t>
            </a:r>
          </a:p>
          <a:p>
            <a:pPr marL="0" indent="0" algn="just" defTabSz="357188">
              <a:spcBef>
                <a:spcPts val="400"/>
              </a:spcBef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							</a:t>
            </a:r>
          </a:p>
          <a:p>
            <a:pPr marL="0" indent="0" algn="just" defTabSz="357188">
              <a:spcBef>
                <a:spcPts val="400"/>
              </a:spcBef>
              <a:buNone/>
            </a:pPr>
            <a:r>
              <a:rPr lang="cs-CZ" sz="2200" dirty="0">
                <a:solidFill>
                  <a:srgbClr val="000000"/>
                </a:solidFill>
              </a:rPr>
              <a:t>	</a:t>
            </a:r>
            <a:r>
              <a:rPr lang="cs-CZ" sz="2200" dirty="0" smtClean="0">
                <a:solidFill>
                  <a:srgbClr val="000000"/>
                </a:solidFill>
              </a:rPr>
              <a:t>						dat a informací.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0" y="1347614"/>
            <a:ext cx="2808312" cy="8640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vyhledávání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řízení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výměnu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zobrazování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zpřístupňování</a:t>
            </a:r>
          </a:p>
          <a:p>
            <a:pPr lvl="1" algn="just">
              <a:spcBef>
                <a:spcPts val="4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využívání</a:t>
            </a: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42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a komunikační technologie (ICT)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7574"/>
            <a:ext cx="7992888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Veškeré </a:t>
            </a:r>
            <a:r>
              <a:rPr lang="cs-CZ" sz="2200" dirty="0">
                <a:solidFill>
                  <a:srgbClr val="000000"/>
                </a:solidFill>
              </a:rPr>
              <a:t>informační technologie používané pro komunikaci a práci </a:t>
            </a:r>
            <a:r>
              <a:rPr lang="cs-CZ" sz="2200" dirty="0" smtClean="0">
                <a:solidFill>
                  <a:srgbClr val="000000"/>
                </a:solidFill>
              </a:rPr>
              <a:t>s informacemi.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Původní koncept informačních technologií (IT) byl doplněn o prvek komunikace, kdy mezi sebou začaly komunikovat jednotlivé </a:t>
            </a:r>
            <a:r>
              <a:rPr lang="cs-CZ" sz="2200" dirty="0" smtClean="0">
                <a:solidFill>
                  <a:srgbClr val="000000"/>
                </a:solidFill>
              </a:rPr>
              <a:t>počítače a vznikat počítačové sítě.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 dnešní praxi je význam IT a ICT identický. </a:t>
            </a:r>
          </a:p>
          <a:p>
            <a:pPr marL="0" indent="0" algn="just" defTabSz="357188">
              <a:spcBef>
                <a:spcPts val="400"/>
              </a:spcBef>
              <a:buNone/>
            </a:pPr>
            <a:r>
              <a:rPr lang="cs-CZ" sz="2200" dirty="0">
                <a:solidFill>
                  <a:srgbClr val="000000"/>
                </a:solidFill>
              </a:rPr>
              <a:t>	</a:t>
            </a:r>
            <a:r>
              <a:rPr lang="cs-CZ" sz="2200" dirty="0" smtClean="0">
                <a:solidFill>
                  <a:srgbClr val="000000"/>
                </a:solidFill>
              </a:rPr>
              <a:t>					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4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systém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987574"/>
            <a:ext cx="7992888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Informační systém je systém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Systém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charakterizujeme </a:t>
            </a:r>
            <a:r>
              <a:rPr lang="cs-CZ" sz="2000" dirty="0">
                <a:solidFill>
                  <a:srgbClr val="000000"/>
                </a:solidFill>
              </a:rPr>
              <a:t>jako množinu prvků a </a:t>
            </a:r>
            <a:r>
              <a:rPr lang="cs-CZ" sz="2000" dirty="0" smtClean="0">
                <a:solidFill>
                  <a:srgbClr val="000000"/>
                </a:solidFill>
              </a:rPr>
              <a:t>vazeb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prvky </a:t>
            </a:r>
            <a:r>
              <a:rPr lang="cs-CZ" sz="2000" dirty="0">
                <a:solidFill>
                  <a:srgbClr val="000000"/>
                </a:solidFill>
              </a:rPr>
              <a:t>systémů na dané úrovni - rozlišení chápeme jako </a:t>
            </a:r>
            <a:r>
              <a:rPr lang="cs-CZ" sz="2000" dirty="0" smtClean="0">
                <a:solidFill>
                  <a:srgbClr val="000000"/>
                </a:solidFill>
              </a:rPr>
              <a:t>nedělitelné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vazby </a:t>
            </a:r>
            <a:r>
              <a:rPr lang="cs-CZ" sz="2000" dirty="0">
                <a:solidFill>
                  <a:srgbClr val="000000"/>
                </a:solidFill>
              </a:rPr>
              <a:t>mezi prvky představují jednosměrné nebo obousměrné spojení mezi </a:t>
            </a:r>
            <a:r>
              <a:rPr lang="cs-CZ" sz="2000" dirty="0" smtClean="0">
                <a:solidFill>
                  <a:srgbClr val="000000"/>
                </a:solidFill>
              </a:rPr>
              <a:t>nimi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s </a:t>
            </a:r>
            <a:r>
              <a:rPr lang="cs-CZ" sz="2000" dirty="0" smtClean="0">
                <a:solidFill>
                  <a:srgbClr val="000000"/>
                </a:solidFill>
              </a:rPr>
              <a:t>vnějším okolím je systém propojen vstupními </a:t>
            </a:r>
            <a:r>
              <a:rPr lang="cs-CZ" sz="2000" dirty="0">
                <a:solidFill>
                  <a:srgbClr val="000000"/>
                </a:solidFill>
              </a:rPr>
              <a:t>a výstupními vazbami, pomocí kterých získává </a:t>
            </a:r>
            <a:r>
              <a:rPr lang="cs-CZ" sz="2000" dirty="0" smtClean="0">
                <a:solidFill>
                  <a:srgbClr val="000000"/>
                </a:solidFill>
              </a:rPr>
              <a:t>data/informace </a:t>
            </a:r>
            <a:r>
              <a:rPr lang="cs-CZ" sz="2000" dirty="0">
                <a:solidFill>
                  <a:srgbClr val="000000"/>
                </a:solidFill>
              </a:rPr>
              <a:t>z okolí a </a:t>
            </a:r>
            <a:r>
              <a:rPr lang="cs-CZ" sz="2000" dirty="0" smtClean="0">
                <a:solidFill>
                  <a:srgbClr val="000000"/>
                </a:solidFill>
              </a:rPr>
              <a:t>jiná data/informace </a:t>
            </a:r>
            <a:r>
              <a:rPr lang="cs-CZ" sz="2000" dirty="0">
                <a:solidFill>
                  <a:srgbClr val="000000"/>
                </a:solidFill>
              </a:rPr>
              <a:t>do okolí předává.</a:t>
            </a: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 defTabSz="357188">
              <a:spcBef>
                <a:spcPts val="400"/>
              </a:spcBef>
              <a:buNone/>
            </a:pPr>
            <a:r>
              <a:rPr lang="cs-CZ" sz="2200" dirty="0">
                <a:solidFill>
                  <a:srgbClr val="000000"/>
                </a:solidFill>
              </a:rPr>
              <a:t>	</a:t>
            </a:r>
            <a:r>
              <a:rPr lang="cs-CZ" sz="2200" dirty="0" smtClean="0">
                <a:solidFill>
                  <a:srgbClr val="000000"/>
                </a:solidFill>
              </a:rPr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34180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systém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203598"/>
            <a:ext cx="6590797" cy="3312368"/>
          </a:xfrm>
          <a:prstGeom prst="rect">
            <a:avLst/>
          </a:prstGeom>
        </p:spPr>
      </p:pic>
      <p:sp>
        <p:nvSpPr>
          <p:cNvPr id="22" name="TextovéPole 21"/>
          <p:cNvSpPr txBox="1"/>
          <p:nvPr/>
        </p:nvSpPr>
        <p:spPr>
          <a:xfrm>
            <a:off x="467544" y="843558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solidFill>
                  <a:srgbClr val="000000"/>
                </a:solidFill>
              </a:rPr>
              <a:t>Systém: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4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systém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764939"/>
            <a:ext cx="5633104" cy="25483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008112" y="3291830"/>
            <a:ext cx="59401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000000"/>
                </a:solidFill>
              </a:rPr>
              <a:t>Informační systém </a:t>
            </a:r>
            <a:r>
              <a:rPr lang="cs-CZ" dirty="0" smtClean="0">
                <a:solidFill>
                  <a:srgbClr val="000000"/>
                </a:solidFill>
              </a:rPr>
              <a:t>je systém pro sběr, zpracování, uchování a prezentaci dat. Je to uspořádaná množina prvků - lidí, datových a informačních zdrojů a prostředků a procedur jejich zpracování a odpovídajících vztahů mezi nimi sloužící k dosažení stanovených cílů. 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843558"/>
            <a:ext cx="7992888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Internet je celosvětový systém navzájem propojených počítačových sítí („síť sítí“), ve kterých mezi sebou počítače komunikují pomocí rodiny protokolů TCP/IP. Společným cílem všech lidí využívajících Internet je bezproblémová komunikace (výměna dat</a:t>
            </a:r>
            <a:r>
              <a:rPr lang="cs-CZ" sz="2200" dirty="0" smtClean="0">
                <a:solidFill>
                  <a:srgbClr val="000000"/>
                </a:solidFill>
              </a:rPr>
              <a:t>).</a:t>
            </a:r>
            <a:r>
              <a:rPr lang="cs-CZ" sz="2200" baseline="30000" dirty="0" smtClean="0">
                <a:solidFill>
                  <a:srgbClr val="000000"/>
                </a:solidFill>
              </a:rPr>
              <a:t>*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Internet je celosvětová síť počítačů, na kterých jsou uloženy informace v elektronické formě, přístupné ostatním počítačům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  <a:r>
              <a:rPr lang="cs-CZ" sz="2200" baseline="30000" dirty="0" smtClean="0">
                <a:solidFill>
                  <a:srgbClr val="000000"/>
                </a:solidFill>
              </a:rPr>
              <a:t>**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Internet </a:t>
            </a:r>
            <a:r>
              <a:rPr lang="cs-CZ" sz="2200" dirty="0">
                <a:solidFill>
                  <a:srgbClr val="000000"/>
                </a:solidFill>
              </a:rPr>
              <a:t>se může definovat jako souhrn informací s multimediálními prvky, které jsou zobrazovány prostřednictvím elektronických zařízení s tématickým rozdělením (soukromá, komerční, legislativní a kreativní oblast</a:t>
            </a:r>
            <a:r>
              <a:rPr lang="cs-CZ" sz="2200" dirty="0" smtClean="0">
                <a:solidFill>
                  <a:srgbClr val="000000"/>
                </a:solidFill>
              </a:rPr>
              <a:t>).</a:t>
            </a:r>
            <a:r>
              <a:rPr lang="cs-CZ" sz="2200" baseline="30000" dirty="0" smtClean="0">
                <a:solidFill>
                  <a:srgbClr val="000000"/>
                </a:solidFill>
              </a:rPr>
              <a:t>**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 defTabSz="357188">
              <a:spcBef>
                <a:spcPts val="400"/>
              </a:spcBef>
              <a:buNone/>
            </a:pPr>
            <a:r>
              <a:rPr lang="cs-CZ" sz="2200" dirty="0">
                <a:solidFill>
                  <a:srgbClr val="000000"/>
                </a:solidFill>
              </a:rPr>
              <a:t>	</a:t>
            </a:r>
            <a:r>
              <a:rPr lang="cs-CZ" sz="2200" dirty="0" smtClean="0">
                <a:solidFill>
                  <a:srgbClr val="000000"/>
                </a:solidFill>
              </a:rPr>
              <a:t>						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477500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aseline="30000" dirty="0">
                <a:solidFill>
                  <a:srgbClr val="000000"/>
                </a:solidFill>
              </a:rPr>
              <a:t>* https://cs.wikipedia.org/wiki/Internet</a:t>
            </a:r>
            <a:endParaRPr lang="cs-CZ" baseline="30000" dirty="0" smtClean="0">
              <a:solidFill>
                <a:srgbClr val="000000"/>
              </a:solidFill>
            </a:endParaRPr>
          </a:p>
          <a:p>
            <a:r>
              <a:rPr lang="cs-CZ" baseline="30000" dirty="0" smtClean="0">
                <a:solidFill>
                  <a:srgbClr val="000000"/>
                </a:solidFill>
              </a:rPr>
              <a:t>**</a:t>
            </a:r>
            <a:r>
              <a:rPr lang="cs-CZ" baseline="30000" dirty="0">
                <a:solidFill>
                  <a:srgbClr val="000000"/>
                </a:solidFill>
              </a:rPr>
              <a:t> http://ijs.8u.cz/index.php/internet/definice-internetu</a:t>
            </a:r>
          </a:p>
        </p:txBody>
      </p:sp>
    </p:spTree>
    <p:extLst>
      <p:ext uri="{BB962C8B-B14F-4D97-AF65-F5344CB8AC3E}">
        <p14:creationId xmlns:p14="http://schemas.microsoft.com/office/powerpoint/2010/main" val="74161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Internet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915566"/>
            <a:ext cx="7992888" cy="34563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Internet je souborem technických prostředků, </a:t>
            </a:r>
            <a:r>
              <a:rPr lang="cs-CZ" sz="2200" dirty="0" smtClean="0">
                <a:solidFill>
                  <a:srgbClr val="000000"/>
                </a:solidFill>
              </a:rPr>
              <a:t>umožňujících šířit </a:t>
            </a:r>
            <a:r>
              <a:rPr lang="cs-CZ" sz="2200" dirty="0">
                <a:solidFill>
                  <a:srgbClr val="000000"/>
                </a:solidFill>
              </a:rPr>
              <a:t>data v elektronické podobě po celém světě bez omezení typu a obsahu. Zejména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  <a:r>
              <a:rPr lang="cs-CZ" sz="2200" baseline="30000" dirty="0" smtClean="0">
                <a:solidFill>
                  <a:srgbClr val="000000"/>
                </a:solidFill>
              </a:rPr>
              <a:t>*</a:t>
            </a:r>
            <a:endParaRPr lang="cs-CZ" sz="22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je </a:t>
            </a:r>
            <a:r>
              <a:rPr lang="cs-CZ" sz="1800" dirty="0">
                <a:solidFill>
                  <a:srgbClr val="000000"/>
                </a:solidFill>
              </a:rPr>
              <a:t>navrhnut tak, aby zvládal i ta data, která v době jeho vzniku </a:t>
            </a:r>
            <a:r>
              <a:rPr lang="cs-CZ" sz="1800" dirty="0" smtClean="0">
                <a:solidFill>
                  <a:srgbClr val="000000"/>
                </a:solidFill>
              </a:rPr>
              <a:t>neexistovala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možnost </a:t>
            </a:r>
            <a:r>
              <a:rPr lang="cs-CZ" sz="1800" dirty="0">
                <a:solidFill>
                  <a:srgbClr val="000000"/>
                </a:solidFill>
              </a:rPr>
              <a:t>šířit vlastní obsah (data) je tak cenově přístupná, že umožňuje šířit obsah, který by jinak nebyl s ohledem na náklady </a:t>
            </a:r>
            <a:r>
              <a:rPr lang="cs-CZ" sz="1800" dirty="0" smtClean="0">
                <a:solidFill>
                  <a:srgbClr val="000000"/>
                </a:solidFill>
              </a:rPr>
              <a:t>šířen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umožňuje </a:t>
            </a:r>
            <a:r>
              <a:rPr lang="cs-CZ" sz="1800" dirty="0">
                <a:solidFill>
                  <a:srgbClr val="000000"/>
                </a:solidFill>
              </a:rPr>
              <a:t>některým firmám podnikat globálně s minimálními </a:t>
            </a:r>
            <a:r>
              <a:rPr lang="cs-CZ" sz="1800" dirty="0" smtClean="0">
                <a:solidFill>
                  <a:srgbClr val="000000"/>
                </a:solidFill>
              </a:rPr>
              <a:t>náklady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umožňuje </a:t>
            </a:r>
            <a:r>
              <a:rPr lang="cs-CZ" sz="1800" dirty="0">
                <a:solidFill>
                  <a:srgbClr val="000000"/>
                </a:solidFill>
              </a:rPr>
              <a:t>vytváření komunit lidí se stejnými zájmy po celém světě, a to těch, které by s ohledem na geografickou vzdálenost jinak </a:t>
            </a:r>
            <a:r>
              <a:rPr lang="cs-CZ" sz="1800" dirty="0" smtClean="0">
                <a:solidFill>
                  <a:srgbClr val="000000"/>
                </a:solidFill>
              </a:rPr>
              <a:t>nevznikly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usnadňuje </a:t>
            </a:r>
            <a:r>
              <a:rPr lang="cs-CZ" sz="1800" dirty="0">
                <a:solidFill>
                  <a:srgbClr val="000000"/>
                </a:solidFill>
              </a:rPr>
              <a:t>a zlevňuje </a:t>
            </a:r>
            <a:r>
              <a:rPr lang="cs-CZ" sz="1800" dirty="0" smtClean="0">
                <a:solidFill>
                  <a:srgbClr val="000000"/>
                </a:solidFill>
              </a:rPr>
              <a:t>komunikaci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vytváří </a:t>
            </a:r>
            <a:r>
              <a:rPr lang="cs-CZ" sz="1800" dirty="0">
                <a:solidFill>
                  <a:srgbClr val="000000"/>
                </a:solidFill>
              </a:rPr>
              <a:t>prostředí pro vznik nových služeb a druhů interakcí mezi </a:t>
            </a:r>
            <a:r>
              <a:rPr lang="cs-CZ" sz="1800" dirty="0" smtClean="0">
                <a:solidFill>
                  <a:srgbClr val="000000"/>
                </a:solidFill>
              </a:rPr>
              <a:t>uživateli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2200" dirty="0">
                <a:solidFill>
                  <a:srgbClr val="000000"/>
                </a:solidFill>
              </a:rPr>
              <a:t>	</a:t>
            </a:r>
            <a:r>
              <a:rPr lang="cs-CZ" sz="2200" dirty="0" smtClean="0">
                <a:solidFill>
                  <a:srgbClr val="000000"/>
                </a:solidFill>
              </a:rPr>
              <a:t>						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4803998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aseline="30000" dirty="0">
                <a:solidFill>
                  <a:srgbClr val="000000"/>
                </a:solidFill>
              </a:rPr>
              <a:t>*http://ijs.8u.cz/index.php/internet/definice-internetu</a:t>
            </a:r>
          </a:p>
        </p:txBody>
      </p:sp>
    </p:spTree>
    <p:extLst>
      <p:ext uri="{BB962C8B-B14F-4D97-AF65-F5344CB8AC3E}">
        <p14:creationId xmlns:p14="http://schemas.microsoft.com/office/powerpoint/2010/main" val="25060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Intranet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915566"/>
            <a:ext cx="7992888" cy="252028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Intranet je v informatice označení pro část počítačové sítě, která používá stejné technologie jako Internet (rodinu protokolů TCP/IP, přenosový protokol HTTP atp</a:t>
            </a:r>
            <a:r>
              <a:rPr lang="cs-CZ" sz="2200" dirty="0" smtClean="0">
                <a:solidFill>
                  <a:srgbClr val="000000"/>
                </a:solidFill>
              </a:rPr>
              <a:t>.).</a:t>
            </a:r>
            <a:r>
              <a:rPr lang="cs-CZ" sz="2200" baseline="30000" dirty="0" smtClean="0">
                <a:solidFill>
                  <a:srgbClr val="000000"/>
                </a:solidFill>
              </a:rPr>
              <a:t>*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Na </a:t>
            </a:r>
            <a:r>
              <a:rPr lang="cs-CZ" sz="2200" dirty="0">
                <a:solidFill>
                  <a:srgbClr val="000000"/>
                </a:solidFill>
              </a:rPr>
              <a:t>rozdíl od Internetu je však Intranet privátní („soukromý“), tj. jeho využívání je omezeno na malou skupinu uživatelů (například pracovníci firmy, školy</a:t>
            </a:r>
            <a:r>
              <a:rPr lang="cs-CZ" sz="2200" dirty="0" smtClean="0">
                <a:solidFill>
                  <a:srgbClr val="000000"/>
                </a:solidFill>
              </a:rPr>
              <a:t>).</a:t>
            </a:r>
            <a:r>
              <a:rPr lang="cs-CZ" sz="2200" baseline="30000" dirty="0" smtClean="0">
                <a:solidFill>
                  <a:srgbClr val="000000"/>
                </a:solidFill>
              </a:rPr>
              <a:t>*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Funkce intranetu:</a:t>
            </a:r>
            <a:r>
              <a:rPr lang="cs-CZ" sz="2200" baseline="30000" dirty="0" smtClean="0">
                <a:solidFill>
                  <a:srgbClr val="000000"/>
                </a:solidFill>
              </a:rPr>
              <a:t>**</a:t>
            </a:r>
            <a:r>
              <a:rPr lang="cs-CZ" sz="2200" dirty="0" smtClean="0">
                <a:solidFill>
                  <a:srgbClr val="000000"/>
                </a:solidFill>
              </a:rPr>
              <a:t>			Požadavky na:</a:t>
            </a:r>
            <a:r>
              <a:rPr lang="cs-CZ" sz="2200" baseline="30000" dirty="0" smtClean="0">
                <a:solidFill>
                  <a:srgbClr val="000000"/>
                </a:solidFill>
              </a:rPr>
              <a:t>**</a:t>
            </a:r>
            <a:r>
              <a:rPr lang="cs-CZ" sz="2200" dirty="0">
                <a:solidFill>
                  <a:srgbClr val="000000"/>
                </a:solidFill>
              </a:rPr>
              <a:t>	</a:t>
            </a:r>
            <a:r>
              <a:rPr lang="cs-CZ" sz="2200" dirty="0" smtClean="0">
                <a:solidFill>
                  <a:srgbClr val="000000"/>
                </a:solidFill>
              </a:rPr>
              <a:t>						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477500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aseline="30000" dirty="0" smtClean="0">
                <a:solidFill>
                  <a:srgbClr val="000000"/>
                </a:solidFill>
              </a:rPr>
              <a:t>* https</a:t>
            </a:r>
            <a:r>
              <a:rPr lang="cs-CZ" baseline="30000" dirty="0">
                <a:solidFill>
                  <a:srgbClr val="000000"/>
                </a:solidFill>
              </a:rPr>
              <a:t>://</a:t>
            </a:r>
            <a:r>
              <a:rPr lang="cs-CZ" baseline="30000" dirty="0" smtClean="0">
                <a:solidFill>
                  <a:srgbClr val="000000"/>
                </a:solidFill>
              </a:rPr>
              <a:t>cs.wikipedia.org/wiki/Intranet</a:t>
            </a:r>
          </a:p>
          <a:p>
            <a:r>
              <a:rPr lang="cs-CZ" baseline="30000" dirty="0">
                <a:solidFill>
                  <a:srgbClr val="000000"/>
                </a:solidFill>
              </a:rPr>
              <a:t>** http://archive.unicornsystems.eu/cz/novinky/clanek/k-cemu-je-dobry-intranet.html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83568" y="3516237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Times New Roman" panose="02020603050405020304" pitchFamily="18" charset="0"/>
              <a:buChar char="-"/>
            </a:pPr>
            <a:r>
              <a:rPr lang="cs-CZ" dirty="0" smtClean="0">
                <a:solidFill>
                  <a:srgbClr val="000000"/>
                </a:solidFill>
              </a:rPr>
              <a:t>řízení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</a:p>
          <a:p>
            <a:pPr marL="285750" indent="-285750">
              <a:buFont typeface="Times New Roman" panose="02020603050405020304" pitchFamily="18" charset="0"/>
              <a:buChar char="-"/>
            </a:pPr>
            <a:r>
              <a:rPr lang="cs-CZ" dirty="0" smtClean="0">
                <a:solidFill>
                  <a:srgbClr val="000000"/>
                </a:solidFill>
              </a:rPr>
              <a:t>podpora spolupráce;</a:t>
            </a:r>
          </a:p>
          <a:p>
            <a:pPr marL="285750" indent="-285750">
              <a:buFont typeface="Times New Roman" panose="02020603050405020304" pitchFamily="18" charset="0"/>
              <a:buChar char="-"/>
            </a:pPr>
            <a:r>
              <a:rPr lang="cs-CZ" dirty="0" smtClean="0">
                <a:solidFill>
                  <a:srgbClr val="000000"/>
                </a:solidFill>
              </a:rPr>
              <a:t>sociální komunikace.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4048" y="3516894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Times New Roman" panose="02020603050405020304" pitchFamily="18" charset="0"/>
              <a:buChar char="-"/>
            </a:pPr>
            <a:r>
              <a:rPr lang="cs-CZ" dirty="0" smtClean="0">
                <a:solidFill>
                  <a:srgbClr val="000000"/>
                </a:solidFill>
              </a:rPr>
              <a:t>integraci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</a:p>
          <a:p>
            <a:pPr marL="285750" indent="-285750">
              <a:buFont typeface="Times New Roman" panose="02020603050405020304" pitchFamily="18" charset="0"/>
              <a:buChar char="-"/>
            </a:pPr>
            <a:r>
              <a:rPr lang="cs-CZ" dirty="0" smtClean="0">
                <a:solidFill>
                  <a:srgbClr val="000000"/>
                </a:solidFill>
              </a:rPr>
              <a:t>vyhledávání;</a:t>
            </a:r>
          </a:p>
          <a:p>
            <a:pPr marL="285750" indent="-285750">
              <a:buFont typeface="Times New Roman" panose="02020603050405020304" pitchFamily="18" charset="0"/>
              <a:buChar char="-"/>
            </a:pPr>
            <a:r>
              <a:rPr lang="cs-CZ" dirty="0" smtClean="0">
                <a:solidFill>
                  <a:srgbClr val="000000"/>
                </a:solidFill>
              </a:rPr>
              <a:t>mobilní přístup.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Extranet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915566"/>
            <a:ext cx="7992888" cy="252028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100" dirty="0">
                <a:solidFill>
                  <a:srgbClr val="000000"/>
                </a:solidFill>
              </a:rPr>
              <a:t>Extranet je speciální webová aplikace sloužící ke sdílení citlivých informací s uživateli </a:t>
            </a:r>
            <a:r>
              <a:rPr lang="cs-CZ" sz="2100" dirty="0" smtClean="0">
                <a:solidFill>
                  <a:srgbClr val="000000"/>
                </a:solidFill>
              </a:rPr>
              <a:t>z vnějšího prostředí </a:t>
            </a:r>
            <a:r>
              <a:rPr lang="cs-CZ" sz="2100" dirty="0">
                <a:solidFill>
                  <a:srgbClr val="000000"/>
                </a:solidFill>
              </a:rPr>
              <a:t>nejčastěji s obchodními zástupci, spolupracujícími firmami nebo přímo koncovými </a:t>
            </a:r>
            <a:r>
              <a:rPr lang="cs-CZ" sz="2100" dirty="0" smtClean="0">
                <a:solidFill>
                  <a:srgbClr val="000000"/>
                </a:solidFill>
              </a:rPr>
              <a:t>zákazníky.</a:t>
            </a:r>
            <a:r>
              <a:rPr lang="cs-CZ" sz="2100" baseline="30000" dirty="0" smtClean="0">
                <a:solidFill>
                  <a:srgbClr val="000000"/>
                </a:solidFill>
              </a:rPr>
              <a:t>*</a:t>
            </a:r>
            <a:endParaRPr lang="cs-CZ" sz="2100" dirty="0" smtClean="0">
              <a:solidFill>
                <a:srgbClr val="000000"/>
              </a:solidFill>
            </a:endParaRPr>
          </a:p>
          <a:p>
            <a:pPr algn="just"/>
            <a:r>
              <a:rPr lang="cs-CZ" sz="2100" dirty="0" smtClean="0">
                <a:solidFill>
                  <a:srgbClr val="000000"/>
                </a:solidFill>
              </a:rPr>
              <a:t>Velké </a:t>
            </a:r>
            <a:r>
              <a:rPr lang="cs-CZ" sz="2100" dirty="0">
                <a:solidFill>
                  <a:srgbClr val="000000"/>
                </a:solidFill>
              </a:rPr>
              <a:t>společnosti také často provozují extranety určené pro tisk a média</a:t>
            </a:r>
            <a:r>
              <a:rPr lang="cs-CZ" sz="2100" dirty="0" smtClean="0">
                <a:solidFill>
                  <a:srgbClr val="000000"/>
                </a:solidFill>
              </a:rPr>
              <a:t>.</a:t>
            </a:r>
            <a:r>
              <a:rPr lang="cs-CZ" sz="2100" baseline="30000" dirty="0" smtClean="0">
                <a:solidFill>
                  <a:srgbClr val="000000"/>
                </a:solidFill>
              </a:rPr>
              <a:t>*</a:t>
            </a:r>
          </a:p>
          <a:p>
            <a:pPr algn="just"/>
            <a:r>
              <a:rPr lang="cs-CZ" sz="2100" dirty="0">
                <a:solidFill>
                  <a:srgbClr val="000000"/>
                </a:solidFill>
              </a:rPr>
              <a:t>Na rozdíl od běžných webových stránek, informace na extranetu jsou přístupné až po autorizaci (přihlášení). Toto přihlašování navíc bývá řešeno víceúrovňově, každému uživateli je tedy možné zobrazit jiné informace. </a:t>
            </a:r>
            <a:r>
              <a:rPr lang="cs-CZ" sz="2100" dirty="0" smtClean="0">
                <a:solidFill>
                  <a:srgbClr val="000000"/>
                </a:solidFill>
              </a:rPr>
              <a:t>(například zákazníci </a:t>
            </a:r>
            <a:r>
              <a:rPr lang="cs-CZ" sz="2100" dirty="0">
                <a:solidFill>
                  <a:srgbClr val="000000"/>
                </a:solidFill>
              </a:rPr>
              <a:t>tak například mohou sledovat, jak postupuje vyřizování jejich </a:t>
            </a:r>
            <a:r>
              <a:rPr lang="cs-CZ" sz="2100" dirty="0" smtClean="0">
                <a:solidFill>
                  <a:srgbClr val="000000"/>
                </a:solidFill>
              </a:rPr>
              <a:t>objednávky).</a:t>
            </a:r>
            <a:r>
              <a:rPr lang="cs-CZ" sz="2100" baseline="30000" dirty="0" smtClean="0">
                <a:solidFill>
                  <a:srgbClr val="000000"/>
                </a:solidFill>
              </a:rPr>
              <a:t>*</a:t>
            </a:r>
            <a:endParaRPr lang="cs-CZ" sz="21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4815031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aseline="30000" dirty="0">
                <a:solidFill>
                  <a:srgbClr val="000000"/>
                </a:solidFill>
              </a:rPr>
              <a:t>* http://www.adaptic.cz/znalosti/slovnicek/extranet</a:t>
            </a:r>
            <a:r>
              <a:rPr lang="cs-CZ" baseline="30000" dirty="0" smtClean="0">
                <a:solidFill>
                  <a:srgbClr val="000000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9698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Služby Internetu</a:t>
            </a:r>
            <a:r>
              <a:rPr lang="cs-CZ" b="1" baseline="30000" dirty="0">
                <a:solidFill>
                  <a:srgbClr val="000000"/>
                </a:solidFill>
              </a:rPr>
              <a:t>*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915566"/>
            <a:ext cx="7992888" cy="252028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100" dirty="0">
                <a:solidFill>
                  <a:srgbClr val="000000"/>
                </a:solidFill>
              </a:rPr>
              <a:t>Internet nabízí několik standartních služeb, jejichž prostřednictvím fungují jednotlivé uživatelské </a:t>
            </a:r>
            <a:r>
              <a:rPr lang="cs-CZ" sz="2100" dirty="0" smtClean="0">
                <a:solidFill>
                  <a:srgbClr val="000000"/>
                </a:solidFill>
              </a:rPr>
              <a:t>aplikace.</a:t>
            </a:r>
          </a:p>
          <a:p>
            <a:pPr algn="just"/>
            <a:r>
              <a:rPr lang="cs-CZ" sz="2100" dirty="0" smtClean="0">
                <a:solidFill>
                  <a:srgbClr val="000000"/>
                </a:solidFill>
              </a:rPr>
              <a:t>K </a:t>
            </a:r>
            <a:r>
              <a:rPr lang="cs-CZ" sz="2100" dirty="0">
                <a:solidFill>
                  <a:srgbClr val="000000"/>
                </a:solidFill>
              </a:rPr>
              <a:t>používání jednotlivých služeb musí mít uživatel na svém počítači nainstalován program (klienta), který dokáže prostřednictvím připojení k internetu komunikovat se servery poskytující konkrétní typ </a:t>
            </a:r>
            <a:r>
              <a:rPr lang="cs-CZ" sz="2100" dirty="0" smtClean="0">
                <a:solidFill>
                  <a:srgbClr val="000000"/>
                </a:solidFill>
              </a:rPr>
              <a:t>služby.</a:t>
            </a:r>
          </a:p>
          <a:p>
            <a:pPr algn="just"/>
            <a:r>
              <a:rPr lang="cs-CZ" sz="2100" dirty="0">
                <a:solidFill>
                  <a:srgbClr val="000000"/>
                </a:solidFill>
              </a:rPr>
              <a:t>Laici někdy spojují pojmy WWW a Internet, i když WWW je jen jednou z mnoha služeb, které na Internetu nalezneme.</a:t>
            </a:r>
            <a:endParaRPr lang="cs-CZ" sz="2100" dirty="0" smtClean="0">
              <a:solidFill>
                <a:srgbClr val="0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4815031"/>
            <a:ext cx="7920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aseline="30000" dirty="0">
                <a:solidFill>
                  <a:srgbClr val="000000"/>
                </a:solidFill>
              </a:rPr>
              <a:t>* http://ihistory.webzdarma.cz/chap/sluzbyInternetu.php</a:t>
            </a:r>
            <a:endParaRPr lang="cs-CZ" baseline="30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1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smtClean="0">
                <a:solidFill>
                  <a:srgbClr val="000000"/>
                </a:solidFill>
              </a:rPr>
              <a:t>Služby Internetu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915566"/>
            <a:ext cx="7992888" cy="252028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100" dirty="0">
                <a:solidFill>
                  <a:srgbClr val="000000"/>
                </a:solidFill>
              </a:rPr>
              <a:t>WWW (</a:t>
            </a:r>
            <a:r>
              <a:rPr lang="cs-CZ" sz="2100" dirty="0" err="1">
                <a:solidFill>
                  <a:srgbClr val="000000"/>
                </a:solidFill>
              </a:rPr>
              <a:t>World</a:t>
            </a:r>
            <a:r>
              <a:rPr lang="cs-CZ" sz="2100" dirty="0">
                <a:solidFill>
                  <a:srgbClr val="000000"/>
                </a:solidFill>
              </a:rPr>
              <a:t> </a:t>
            </a:r>
            <a:r>
              <a:rPr lang="cs-CZ" sz="2100" dirty="0" err="1">
                <a:solidFill>
                  <a:srgbClr val="000000"/>
                </a:solidFill>
              </a:rPr>
              <a:t>Wide</a:t>
            </a:r>
            <a:r>
              <a:rPr lang="cs-CZ" sz="2100" dirty="0">
                <a:solidFill>
                  <a:srgbClr val="000000"/>
                </a:solidFill>
              </a:rPr>
              <a:t> Web</a:t>
            </a:r>
            <a:r>
              <a:rPr lang="cs-CZ" sz="2100" dirty="0" smtClean="0">
                <a:solidFill>
                  <a:srgbClr val="000000"/>
                </a:solidFill>
              </a:rPr>
              <a:t>)</a:t>
            </a:r>
          </a:p>
          <a:p>
            <a:pPr algn="just"/>
            <a:r>
              <a:rPr lang="cs-CZ" sz="2100" dirty="0">
                <a:solidFill>
                  <a:srgbClr val="000000"/>
                </a:solidFill>
              </a:rPr>
              <a:t>HTTP (</a:t>
            </a:r>
            <a:r>
              <a:rPr lang="cs-CZ" sz="2100" dirty="0" err="1">
                <a:solidFill>
                  <a:srgbClr val="000000"/>
                </a:solidFill>
              </a:rPr>
              <a:t>HyperText</a:t>
            </a:r>
            <a:r>
              <a:rPr lang="cs-CZ" sz="2100" dirty="0">
                <a:solidFill>
                  <a:srgbClr val="000000"/>
                </a:solidFill>
              </a:rPr>
              <a:t> Transfer </a:t>
            </a:r>
            <a:r>
              <a:rPr lang="cs-CZ" sz="2100" dirty="0" err="1" smtClean="0">
                <a:solidFill>
                  <a:srgbClr val="000000"/>
                </a:solidFill>
              </a:rPr>
              <a:t>Protocol</a:t>
            </a:r>
            <a:r>
              <a:rPr lang="cs-CZ" sz="2100" dirty="0" smtClean="0">
                <a:solidFill>
                  <a:srgbClr val="000000"/>
                </a:solidFill>
              </a:rPr>
              <a:t>)</a:t>
            </a:r>
          </a:p>
          <a:p>
            <a:pPr algn="just"/>
            <a:r>
              <a:rPr lang="cs-CZ" sz="2100" dirty="0" smtClean="0">
                <a:solidFill>
                  <a:srgbClr val="000000"/>
                </a:solidFill>
              </a:rPr>
              <a:t>E-mail</a:t>
            </a:r>
          </a:p>
          <a:p>
            <a:pPr algn="just"/>
            <a:r>
              <a:rPr lang="cs-CZ" sz="2100" dirty="0" smtClean="0">
                <a:solidFill>
                  <a:srgbClr val="000000"/>
                </a:solidFill>
              </a:rPr>
              <a:t>FTP (</a:t>
            </a:r>
            <a:r>
              <a:rPr lang="cs-CZ" sz="2100" dirty="0" err="1" smtClean="0">
                <a:solidFill>
                  <a:srgbClr val="000000"/>
                </a:solidFill>
              </a:rPr>
              <a:t>File</a:t>
            </a:r>
            <a:r>
              <a:rPr lang="cs-CZ" sz="2100" dirty="0" smtClean="0">
                <a:solidFill>
                  <a:srgbClr val="000000"/>
                </a:solidFill>
              </a:rPr>
              <a:t> Transfer </a:t>
            </a:r>
            <a:r>
              <a:rPr lang="cs-CZ" sz="2100" dirty="0" err="1" smtClean="0">
                <a:solidFill>
                  <a:srgbClr val="000000"/>
                </a:solidFill>
              </a:rPr>
              <a:t>Protocol</a:t>
            </a:r>
            <a:r>
              <a:rPr lang="cs-CZ" sz="2100" dirty="0" smtClean="0">
                <a:solidFill>
                  <a:srgbClr val="000000"/>
                </a:solidFill>
              </a:rPr>
              <a:t>)</a:t>
            </a:r>
          </a:p>
          <a:p>
            <a:pPr algn="just"/>
            <a:r>
              <a:rPr lang="cs-CZ" sz="2100" dirty="0" err="1" smtClean="0">
                <a:solidFill>
                  <a:srgbClr val="000000"/>
                </a:solidFill>
              </a:rPr>
              <a:t>UseNet</a:t>
            </a:r>
            <a:endParaRPr lang="cs-CZ" sz="2100" dirty="0" smtClean="0">
              <a:solidFill>
                <a:srgbClr val="000000"/>
              </a:solidFill>
            </a:endParaRPr>
          </a:p>
          <a:p>
            <a:pPr algn="just"/>
            <a:r>
              <a:rPr lang="cs-CZ" sz="2100" dirty="0" err="1" smtClean="0">
                <a:solidFill>
                  <a:srgbClr val="000000"/>
                </a:solidFill>
              </a:rPr>
              <a:t>News</a:t>
            </a:r>
            <a:r>
              <a:rPr lang="cs-CZ" sz="2100" dirty="0">
                <a:solidFill>
                  <a:srgbClr val="000000"/>
                </a:solidFill>
              </a:rPr>
              <a:t> (</a:t>
            </a:r>
            <a:r>
              <a:rPr lang="cs-CZ" sz="2100" dirty="0" err="1">
                <a:solidFill>
                  <a:srgbClr val="000000"/>
                </a:solidFill>
              </a:rPr>
              <a:t>NetNews</a:t>
            </a:r>
            <a:r>
              <a:rPr lang="cs-CZ" sz="2100" dirty="0">
                <a:solidFill>
                  <a:srgbClr val="000000"/>
                </a:solidFill>
              </a:rPr>
              <a:t>, </a:t>
            </a:r>
            <a:r>
              <a:rPr lang="cs-CZ" sz="2100" dirty="0" err="1">
                <a:solidFill>
                  <a:srgbClr val="000000"/>
                </a:solidFill>
              </a:rPr>
              <a:t>NewsGroup</a:t>
            </a:r>
            <a:r>
              <a:rPr lang="cs-CZ" sz="2100" dirty="0">
                <a:solidFill>
                  <a:srgbClr val="000000"/>
                </a:solidFill>
              </a:rPr>
              <a:t>, </a:t>
            </a:r>
            <a:r>
              <a:rPr lang="cs-CZ" sz="2100" dirty="0" err="1">
                <a:solidFill>
                  <a:srgbClr val="000000"/>
                </a:solidFill>
              </a:rPr>
              <a:t>UseNet</a:t>
            </a:r>
            <a:r>
              <a:rPr lang="cs-CZ" sz="2100" dirty="0" smtClean="0">
                <a:solidFill>
                  <a:srgbClr val="000000"/>
                </a:solidFill>
              </a:rPr>
              <a:t>)</a:t>
            </a:r>
          </a:p>
          <a:p>
            <a:pPr algn="just"/>
            <a:r>
              <a:rPr lang="cs-CZ" sz="2100" dirty="0" smtClean="0">
                <a:solidFill>
                  <a:srgbClr val="000000"/>
                </a:solidFill>
              </a:rPr>
              <a:t>Telnet</a:t>
            </a:r>
          </a:p>
          <a:p>
            <a:pPr algn="just"/>
            <a:r>
              <a:rPr lang="cs-CZ" sz="2100" dirty="0" smtClean="0">
                <a:solidFill>
                  <a:srgbClr val="000000"/>
                </a:solidFill>
              </a:rPr>
              <a:t>Net Meeting</a:t>
            </a:r>
          </a:p>
          <a:p>
            <a:pPr algn="just"/>
            <a:r>
              <a:rPr lang="cs-CZ" sz="2100" dirty="0" smtClean="0">
                <a:solidFill>
                  <a:srgbClr val="000000"/>
                </a:solidFill>
              </a:rPr>
              <a:t>Další</a:t>
            </a:r>
          </a:p>
        </p:txBody>
      </p:sp>
    </p:spTree>
    <p:extLst>
      <p:ext uri="{BB962C8B-B14F-4D97-AF65-F5344CB8AC3E}">
        <p14:creationId xmlns:p14="http://schemas.microsoft.com/office/powerpoint/2010/main" val="147933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společnost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Poprvé se pojem </a:t>
            </a:r>
            <a:r>
              <a:rPr lang="cs-CZ" sz="2200" dirty="0">
                <a:solidFill>
                  <a:srgbClr val="000000"/>
                </a:solidFill>
              </a:rPr>
              <a:t>Informační společnost objevil v Norově-Mincově zprávě francouzské vlády v roce </a:t>
            </a:r>
            <a:r>
              <a:rPr lang="cs-CZ" sz="2200" dirty="0" smtClean="0">
                <a:solidFill>
                  <a:srgbClr val="000000"/>
                </a:solidFill>
              </a:rPr>
              <a:t>1975.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Informační společnost je založená </a:t>
            </a:r>
            <a:r>
              <a:rPr lang="cs-CZ" sz="2200" dirty="0">
                <a:solidFill>
                  <a:srgbClr val="000000"/>
                </a:solidFill>
              </a:rPr>
              <a:t>na integraci informačních a komunikačních technologií do všech oblastí společenského života v takové míře, že zásadně mění společenské vztahy a </a:t>
            </a:r>
            <a:r>
              <a:rPr lang="cs-CZ" sz="2200" dirty="0" smtClean="0">
                <a:solidFill>
                  <a:srgbClr val="000000"/>
                </a:solidFill>
              </a:rPr>
              <a:t>procesy.</a:t>
            </a:r>
          </a:p>
          <a:p>
            <a:pPr marL="0" indent="0" algn="just"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cs-CZ" sz="2200" b="1" dirty="0" smtClean="0">
                <a:solidFill>
                  <a:srgbClr val="000000"/>
                </a:solidFill>
              </a:rPr>
              <a:t>Informační společností rozumíme společnost, kde kvalita života i perspektiva sociálních změn a ekonomického rozvoje v rostoucí míře závisí na informacích a jejich využití.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společnost – charakteristika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Výchozí zdroj rozvoje – informace + znalosti.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Dochází k informatizaci společnosti.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Zvyšuje se objem dat, informací, znalostí.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Dochází k rozvoji konkurenčního prostředí.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Důraz na rozvoj managementu informací.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Rozvoj informační ekonomiky.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Dominuje pořizování, zpracování a uchování dat a informací v elektronické podobě.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Změny v oblasti práce (prostředí, návyky, potřeby, činnosti).</a:t>
            </a: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57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společnost – kvalitativní charakteristiky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Využívání informačních a komunikačních technologií (ICT) pro podporu </a:t>
            </a:r>
            <a:r>
              <a:rPr lang="cs-CZ" sz="2200" dirty="0">
                <a:solidFill>
                  <a:srgbClr val="000000"/>
                </a:solidFill>
              </a:rPr>
              <a:t>ekonomického </a:t>
            </a:r>
            <a:r>
              <a:rPr lang="cs-CZ" sz="2200" dirty="0" smtClean="0">
                <a:solidFill>
                  <a:srgbClr val="000000"/>
                </a:solidFill>
              </a:rPr>
              <a:t>růstu.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Využívání ICT k usnadnění života obyvatel.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osobní počítač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informační centra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mobilní komunikační zařízení.</a:t>
            </a:r>
          </a:p>
          <a:p>
            <a:r>
              <a:rPr lang="cs-CZ" sz="2200" dirty="0" smtClean="0">
                <a:solidFill>
                  <a:srgbClr val="000000"/>
                </a:solidFill>
              </a:rPr>
              <a:t>Rozvoj informačního průmyslu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tvorba informací;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přenos informací;</a:t>
            </a:r>
          </a:p>
          <a:p>
            <a:pPr lvl="1"/>
            <a:r>
              <a:rPr lang="cs-CZ" sz="2000" smtClean="0">
                <a:solidFill>
                  <a:srgbClr val="000000"/>
                </a:solidFill>
              </a:rPr>
              <a:t>výroba HW/SW.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35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společnost – kvantitativní charakteristiky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Jedná se o kvantifikovatelná kritéria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datové objemy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počty uživatelů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rychlost strojového zpracování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propustnost komunikační linek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počty technologických prostředků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apod.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(počet uživatelů s přístupem k internetu, počet technologických alternativ k připojení k internetu, výše poplatků za telekomunikační služby, množství přenášených dat, apod.)</a:t>
            </a: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2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společnost – možnosti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7574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Zvýšení </a:t>
            </a:r>
            <a:r>
              <a:rPr lang="cs-CZ" sz="2200" dirty="0">
                <a:solidFill>
                  <a:srgbClr val="000000"/>
                </a:solidFill>
              </a:rPr>
              <a:t>kvality života </a:t>
            </a:r>
            <a:r>
              <a:rPr lang="cs-CZ" sz="2200" dirty="0" smtClean="0">
                <a:solidFill>
                  <a:srgbClr val="000000"/>
                </a:solidFill>
              </a:rPr>
              <a:t>(služby, zábava, pohodlí, apod.).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Podpora vzdělanosti a profesní flexibility.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Nové </a:t>
            </a:r>
            <a:r>
              <a:rPr lang="cs-CZ" sz="2200" dirty="0">
                <a:solidFill>
                  <a:srgbClr val="000000"/>
                </a:solidFill>
              </a:rPr>
              <a:t>možnosti pro uplatnění tvůrčích </a:t>
            </a:r>
            <a:r>
              <a:rPr lang="cs-CZ" sz="2200" dirty="0" smtClean="0">
                <a:solidFill>
                  <a:srgbClr val="000000"/>
                </a:solidFill>
              </a:rPr>
              <a:t>schopností.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Zvýšení </a:t>
            </a:r>
            <a:r>
              <a:rPr lang="cs-CZ" sz="2200" dirty="0">
                <a:solidFill>
                  <a:srgbClr val="000000"/>
                </a:solidFill>
              </a:rPr>
              <a:t>schopnosti společnosti reagovat na změny ve struktuře nabídky a poptávky profesní kvalifikace pracovní </a:t>
            </a:r>
            <a:r>
              <a:rPr lang="cs-CZ" sz="2200" dirty="0" smtClean="0">
                <a:solidFill>
                  <a:srgbClr val="000000"/>
                </a:solidFill>
              </a:rPr>
              <a:t>síly.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Širší možnosti </a:t>
            </a:r>
            <a:r>
              <a:rPr lang="cs-CZ" sz="2200" dirty="0">
                <a:solidFill>
                  <a:srgbClr val="000000"/>
                </a:solidFill>
              </a:rPr>
              <a:t>uplatnění kulturních tradic a identity regionů a odstranění odlehlosti periferních </a:t>
            </a:r>
            <a:r>
              <a:rPr lang="cs-CZ" sz="2200" dirty="0" smtClean="0">
                <a:solidFill>
                  <a:srgbClr val="000000"/>
                </a:solidFill>
              </a:rPr>
              <a:t>oblastí.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K</a:t>
            </a:r>
            <a:r>
              <a:rPr lang="cs-CZ" sz="2200" dirty="0" smtClean="0">
                <a:solidFill>
                  <a:srgbClr val="000000"/>
                </a:solidFill>
              </a:rPr>
              <a:t>valitativní </a:t>
            </a:r>
            <a:r>
              <a:rPr lang="cs-CZ" sz="2200" dirty="0">
                <a:solidFill>
                  <a:srgbClr val="000000"/>
                </a:solidFill>
              </a:rPr>
              <a:t>posun v respektování ekologických </a:t>
            </a:r>
            <a:r>
              <a:rPr lang="cs-CZ" sz="2200" dirty="0" smtClean="0">
                <a:solidFill>
                  <a:srgbClr val="000000"/>
                </a:solidFill>
              </a:rPr>
              <a:t>požadavků.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Účinnější </a:t>
            </a:r>
            <a:r>
              <a:rPr lang="cs-CZ" sz="2200" dirty="0">
                <a:solidFill>
                  <a:srgbClr val="000000"/>
                </a:solidFill>
              </a:rPr>
              <a:t>a transparentnější legislativa a </a:t>
            </a:r>
            <a:r>
              <a:rPr lang="cs-CZ" sz="2200" dirty="0" smtClean="0">
                <a:solidFill>
                  <a:srgbClr val="000000"/>
                </a:solidFill>
              </a:rPr>
              <a:t>administrativa</a:t>
            </a:r>
            <a:r>
              <a:rPr lang="cs-CZ" sz="2200" dirty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2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Informační společnost – možnosti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7574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Efektivnější </a:t>
            </a:r>
            <a:r>
              <a:rPr lang="cs-CZ" sz="2200" dirty="0">
                <a:solidFill>
                  <a:srgbClr val="000000"/>
                </a:solidFill>
              </a:rPr>
              <a:t>řízení podniků a usnadnění spojení výrobců a poskytovatelů služeb se zákazníky.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Nové služby poskytované v rámci telekomunikací.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Vyšší úroveň stability a bezpečnosti, racionální chování a řízení mimořádných a krizových </a:t>
            </a:r>
            <a:r>
              <a:rPr lang="cs-CZ" sz="2200">
                <a:solidFill>
                  <a:srgbClr val="000000"/>
                </a:solidFill>
              </a:rPr>
              <a:t>situací</a:t>
            </a:r>
            <a:r>
              <a:rPr lang="cs-CZ" sz="220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2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Globální informační společnost (GIS)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7574"/>
            <a:ext cx="8280920" cy="8640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Informační společnost v globálním měřítku.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Vývojový trend - globalizace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2" name="Šipka dolů 1"/>
          <p:cNvSpPr/>
          <p:nvPr/>
        </p:nvSpPr>
        <p:spPr>
          <a:xfrm>
            <a:off x="3347864" y="1851670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2499742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Dlouhodobý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ekonomický,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technologický, kulturní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a politický proces, který rozšiřuje, prohlubuje a urychluje pohyb zboží, lidí i myšlenek přes hranice států a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kontinentů.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01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1194</Words>
  <Application>Microsoft Office PowerPoint</Application>
  <PresentationFormat>Předvádění na obrazovce (16:9)</PresentationFormat>
  <Paragraphs>211</Paragraphs>
  <Slides>22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Název prezentace</vt:lpstr>
      <vt:lpstr>Podnikání na Internetu</vt:lpstr>
      <vt:lpstr>Informační společnost</vt:lpstr>
      <vt:lpstr>Informační společnost – charakteristika</vt:lpstr>
      <vt:lpstr>Informační společnost – kvalitativní charakteristiky</vt:lpstr>
      <vt:lpstr>Informační společnost – kvantitativní charakteristiky</vt:lpstr>
      <vt:lpstr>Informační společnost – možnosti</vt:lpstr>
      <vt:lpstr>Informační společnost – možnosti</vt:lpstr>
      <vt:lpstr>Globální informační společnost (GIS)</vt:lpstr>
      <vt:lpstr>Subjekty  informační společnosti GIS</vt:lpstr>
      <vt:lpstr>Informační technologie (IT)</vt:lpstr>
      <vt:lpstr>Informační a komunikační technologie (ICT)</vt:lpstr>
      <vt:lpstr>Informační systém</vt:lpstr>
      <vt:lpstr>Informační systém</vt:lpstr>
      <vt:lpstr>Informační systém</vt:lpstr>
      <vt:lpstr>Internet</vt:lpstr>
      <vt:lpstr>Internet</vt:lpstr>
      <vt:lpstr>Intranet</vt:lpstr>
      <vt:lpstr>Extranet</vt:lpstr>
      <vt:lpstr>Služby Internetu*</vt:lpstr>
      <vt:lpstr>Služby Internetu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168</cp:revision>
  <dcterms:created xsi:type="dcterms:W3CDTF">2016-07-06T15:42:34Z</dcterms:created>
  <dcterms:modified xsi:type="dcterms:W3CDTF">2019-04-29T19:32:56Z</dcterms:modified>
</cp:coreProperties>
</file>