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4" r:id="rId2"/>
    <p:sldId id="256" r:id="rId3"/>
    <p:sldId id="263" r:id="rId4"/>
    <p:sldId id="295" r:id="rId5"/>
    <p:sldId id="296" r:id="rId6"/>
    <p:sldId id="297" r:id="rId7"/>
    <p:sldId id="298" r:id="rId8"/>
    <p:sldId id="301" r:id="rId9"/>
    <p:sldId id="302" r:id="rId10"/>
    <p:sldId id="299" r:id="rId11"/>
    <p:sldId id="303" r:id="rId12"/>
    <p:sldId id="304" r:id="rId13"/>
    <p:sldId id="305" r:id="rId14"/>
    <p:sldId id="306" r:id="rId15"/>
    <p:sldId id="308" r:id="rId16"/>
    <p:sldId id="309" r:id="rId17"/>
    <p:sldId id="310" r:id="rId18"/>
    <p:sldId id="311" r:id="rId19"/>
    <p:sldId id="307" r:id="rId20"/>
    <p:sldId id="293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529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23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03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918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315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194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61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04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52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3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39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21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13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526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Systémy elektronického obchodu jsou systémy s velkým dosahem a vhodnou metodou jak zabezpečit v jejich rámci úspěšnost </a:t>
            </a:r>
            <a:r>
              <a:rPr lang="cs-CZ" sz="2200" dirty="0" smtClean="0">
                <a:solidFill>
                  <a:srgbClr val="000000"/>
                </a:solidFill>
              </a:rPr>
              <a:t>dodavatelského řetězce </a:t>
            </a:r>
            <a:r>
              <a:rPr lang="cs-CZ" sz="2200" dirty="0">
                <a:solidFill>
                  <a:srgbClr val="000000"/>
                </a:solidFill>
              </a:rPr>
              <a:t>je využití metod modelování a simulací založených na matematické reprezentaci reálné dodavatelské </a:t>
            </a:r>
            <a:r>
              <a:rPr lang="cs-CZ" sz="2200" dirty="0" smtClean="0">
                <a:solidFill>
                  <a:srgbClr val="000000"/>
                </a:solidFill>
              </a:rPr>
              <a:t>sítě.</a:t>
            </a:r>
            <a:endParaRPr lang="en-GB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Cílem </a:t>
            </a:r>
            <a:r>
              <a:rPr lang="cs-CZ" sz="2200" dirty="0">
                <a:solidFill>
                  <a:srgbClr val="000000"/>
                </a:solidFill>
              </a:rPr>
              <a:t>je, aby byl dodavatelský řetězec optimalizovaný z hlediska: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dosahu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finančních nákladů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způsobu </a:t>
            </a:r>
            <a:r>
              <a:rPr lang="cs-CZ" sz="2000" dirty="0">
                <a:solidFill>
                  <a:srgbClr val="000000"/>
                </a:solidFill>
              </a:rPr>
              <a:t>a kvality </a:t>
            </a:r>
            <a:r>
              <a:rPr lang="cs-CZ" sz="2000" dirty="0" smtClean="0">
                <a:solidFill>
                  <a:srgbClr val="000000"/>
                </a:solidFill>
              </a:rPr>
              <a:t>přepravy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5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průzkum </a:t>
            </a:r>
            <a:r>
              <a:rPr lang="cs-CZ" sz="2000" dirty="0">
                <a:solidFill>
                  <a:srgbClr val="000000"/>
                </a:solidFill>
              </a:rPr>
              <a:t>trhu (zájem zákazníků případně jiných dodavatelů o dané zboží nebo služby, cílové skupiny zákazníků, geografická lokalizace zákazníků, apod</a:t>
            </a:r>
            <a:r>
              <a:rPr lang="cs-CZ" sz="2000" dirty="0" smtClean="0">
                <a:solidFill>
                  <a:srgbClr val="000000"/>
                </a:solidFill>
              </a:rPr>
              <a:t>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definici </a:t>
            </a:r>
            <a:r>
              <a:rPr lang="cs-CZ" sz="2000" dirty="0">
                <a:solidFill>
                  <a:srgbClr val="000000"/>
                </a:solidFill>
              </a:rPr>
              <a:t>nabízeného zboží nebo služeb z hlediska možnosti dopravy (možno zasílat na dobírku poštou nebo nutnost doručovat zboží jiným způsobem, např. nutnost zajistit přepravu dodávkami, kamiony apod</a:t>
            </a:r>
            <a:r>
              <a:rPr lang="cs-CZ" sz="2000" dirty="0" smtClean="0">
                <a:solidFill>
                  <a:srgbClr val="000000"/>
                </a:solidFill>
              </a:rPr>
              <a:t>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podrobnou </a:t>
            </a:r>
            <a:r>
              <a:rPr lang="cs-CZ" sz="2000" dirty="0">
                <a:solidFill>
                  <a:srgbClr val="000000"/>
                </a:solidFill>
              </a:rPr>
              <a:t>analýzu výchozích dodavatelů včetně namapování jejich skladových </a:t>
            </a:r>
            <a:r>
              <a:rPr lang="cs-CZ" sz="2000" dirty="0" smtClean="0">
                <a:solidFill>
                  <a:srgbClr val="000000"/>
                </a:solidFill>
              </a:rPr>
              <a:t>lokalit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sepsat smlouv</a:t>
            </a:r>
            <a:r>
              <a:rPr lang="cs-CZ" sz="2000" dirty="0">
                <a:solidFill>
                  <a:srgbClr val="000000"/>
                </a:solidFill>
              </a:rPr>
              <a:t>y</a:t>
            </a:r>
            <a:r>
              <a:rPr lang="cs-CZ" sz="2000" dirty="0" smtClean="0">
                <a:solidFill>
                  <a:srgbClr val="000000"/>
                </a:solidFill>
              </a:rPr>
              <a:t> s dodavateli;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provést </a:t>
            </a:r>
            <a:r>
              <a:rPr lang="cs-CZ" sz="2000" dirty="0">
                <a:solidFill>
                  <a:srgbClr val="000000"/>
                </a:solidFill>
              </a:rPr>
              <a:t>analýzu a plán možných způsobů dopravy zboží (například v případě prodeje rozměrnějšího zboží – např. ledničky, pračky – je nutné provádět rozvoz například dodávkovými automobily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sepsat </a:t>
            </a:r>
            <a:r>
              <a:rPr lang="cs-CZ" sz="2000" dirty="0">
                <a:solidFill>
                  <a:srgbClr val="000000"/>
                </a:solidFill>
              </a:rPr>
              <a:t>smlouvy s </a:t>
            </a:r>
            <a:r>
              <a:rPr lang="cs-CZ" sz="2000" dirty="0" smtClean="0">
                <a:solidFill>
                  <a:srgbClr val="000000"/>
                </a:solidFill>
              </a:rPr>
              <a:t>dopravci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nastavit </a:t>
            </a:r>
            <a:r>
              <a:rPr lang="cs-CZ" sz="2000" dirty="0">
                <a:solidFill>
                  <a:srgbClr val="000000"/>
                </a:solidFill>
              </a:rPr>
              <a:t>propojení informačních systémů tak, aby komunikace mezi provozovatelem internetového obchodu, dodavateli a dopravci fungovala automatizovaně nebo aspoň v co nejvyšší možné míře </a:t>
            </a:r>
            <a:r>
              <a:rPr lang="cs-CZ" sz="2000" dirty="0" smtClean="0">
                <a:solidFill>
                  <a:srgbClr val="000000"/>
                </a:solidFill>
              </a:rPr>
              <a:t>automatizovaně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nadefinovat </a:t>
            </a:r>
            <a:r>
              <a:rPr lang="cs-CZ" sz="2000" dirty="0">
                <a:solidFill>
                  <a:srgbClr val="000000"/>
                </a:solidFill>
              </a:rPr>
              <a:t>a nastavit platební systémy (mezi dodavateli a mezi zákazníky a </a:t>
            </a:r>
            <a:r>
              <a:rPr lang="cs-CZ" sz="2000" dirty="0" smtClean="0">
                <a:solidFill>
                  <a:srgbClr val="000000"/>
                </a:solidFill>
              </a:rPr>
              <a:t>prodejci)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vyhledání </a:t>
            </a:r>
            <a:r>
              <a:rPr lang="cs-CZ" sz="2000" dirty="0">
                <a:solidFill>
                  <a:srgbClr val="000000"/>
                </a:solidFill>
              </a:rPr>
              <a:t>servisních firem na dané zboží (opět v souvislosti s geografickou lokalizací – je možné využít i zkušeností a vazeb dodavatelů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nadefinovat </a:t>
            </a:r>
            <a:r>
              <a:rPr lang="cs-CZ" sz="2000" dirty="0">
                <a:solidFill>
                  <a:srgbClr val="000000"/>
                </a:solidFill>
              </a:rPr>
              <a:t>a nastavit systém pro kontrolu kvality, jehož součástí by mělo probíhat neustálé monitorování jednotlivých dodavatelů, dopravců, servisních středisek apod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neustále </a:t>
            </a:r>
            <a:r>
              <a:rPr lang="cs-CZ" sz="2000" dirty="0">
                <a:solidFill>
                  <a:srgbClr val="000000"/>
                </a:solidFill>
              </a:rPr>
              <a:t>monitorovat trh, sledovat vývoj zájmů zákazníků, hledat nové příležitosti, nabízet aktuálně potřebné produkty a služby atd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zajišťovat </a:t>
            </a:r>
            <a:r>
              <a:rPr lang="cs-CZ" sz="2000" dirty="0">
                <a:solidFill>
                  <a:srgbClr val="000000"/>
                </a:solidFill>
              </a:rPr>
              <a:t>aktualizaci dat a uveřejňování pravdivých informací na www stránkách internetových obchodů.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8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neustále </a:t>
            </a:r>
            <a:r>
              <a:rPr lang="cs-CZ" sz="2000" dirty="0">
                <a:solidFill>
                  <a:srgbClr val="000000"/>
                </a:solidFill>
              </a:rPr>
              <a:t>monitorovat trh, sledovat vývoj zájmů zákazníků, hledat nové příležitosti, nabízet aktuálně potřebné produkty a služby atd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zajišťovat </a:t>
            </a:r>
            <a:r>
              <a:rPr lang="cs-CZ" sz="2000" dirty="0">
                <a:solidFill>
                  <a:srgbClr val="000000"/>
                </a:solidFill>
              </a:rPr>
              <a:t>aktualizaci dat a uveřejňování pravdivých informací na www stránkách internetových obchodů.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3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Přepravní řetězec </a:t>
            </a:r>
            <a:r>
              <a:rPr lang="cs-CZ" sz="2200" dirty="0">
                <a:solidFill>
                  <a:srgbClr val="000000"/>
                </a:solidFill>
              </a:rPr>
              <a:t>pro tradiční maloobchodní model: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Výrobek </a:t>
            </a:r>
            <a:r>
              <a:rPr lang="cs-CZ" sz="2000" dirty="0">
                <a:solidFill>
                  <a:srgbClr val="000000"/>
                </a:solidFill>
              </a:rPr>
              <a:t>začíná u výrobce.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Předpokládáme</a:t>
            </a:r>
            <a:r>
              <a:rPr lang="cs-CZ" sz="2000" dirty="0">
                <a:solidFill>
                  <a:srgbClr val="000000"/>
                </a:solidFill>
              </a:rPr>
              <a:t>, že bude převážen ve velkém objemu, velkými nákladními auty do velkoobchodního skladu.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Převoz </a:t>
            </a:r>
            <a:r>
              <a:rPr lang="cs-CZ" sz="2000" dirty="0">
                <a:solidFill>
                  <a:srgbClr val="000000"/>
                </a:solidFill>
              </a:rPr>
              <a:t>na klasickou retail prodejnu, opět v poměrně velkém množství. Po celou dobu pak jsou náklady na sekundární a terciální obaly nijak zásadní, jelikož balíme ve velkých celcích.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Jednotliví </a:t>
            </a:r>
            <a:r>
              <a:rPr lang="cs-CZ" sz="2000" dirty="0">
                <a:solidFill>
                  <a:srgbClr val="000000"/>
                </a:solidFill>
              </a:rPr>
              <a:t>zákazníci si přijíždějí vlastním vozem do nejbližšího prodejního místa a zboží si sami vyzvednou a ihned rovněž sami odvážejí, obvykle bez nutnosti sekundárního nebo terciálního balení.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Princip </a:t>
            </a:r>
            <a:r>
              <a:rPr lang="cs-CZ" sz="2200" dirty="0">
                <a:solidFill>
                  <a:srgbClr val="000000"/>
                </a:solidFill>
              </a:rPr>
              <a:t>přepravního řetězce pro e-commerce model: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Výrobek </a:t>
            </a:r>
            <a:r>
              <a:rPr lang="cs-CZ" sz="1900" dirty="0">
                <a:solidFill>
                  <a:srgbClr val="000000"/>
                </a:solidFill>
              </a:rPr>
              <a:t>začíná u výrobce.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Předpokládáme</a:t>
            </a:r>
            <a:r>
              <a:rPr lang="cs-CZ" sz="1900" dirty="0">
                <a:solidFill>
                  <a:srgbClr val="000000"/>
                </a:solidFill>
              </a:rPr>
              <a:t>, že bude převážen ve velkém objemu velkými nákladními auty do velkoobchodního skladu.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Převoz </a:t>
            </a:r>
            <a:r>
              <a:rPr lang="cs-CZ" sz="1900" dirty="0">
                <a:solidFill>
                  <a:srgbClr val="000000"/>
                </a:solidFill>
              </a:rPr>
              <a:t>do skladu on-line prodejce, opět ve větším množství, ale spíše velké množství položek po menším počtu kusů, tedy při přípravě již obvykle musí být využito většího množství sekundárních a terciálních obalů a většího množství dotyků při manipulaci se </a:t>
            </a:r>
            <a:r>
              <a:rPr lang="cs-CZ" sz="1900" dirty="0" err="1">
                <a:solidFill>
                  <a:srgbClr val="000000"/>
                </a:solidFill>
              </a:rPr>
              <a:t>subkartony</a:t>
            </a:r>
            <a:r>
              <a:rPr lang="cs-CZ" sz="1900" dirty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Zákazník </a:t>
            </a:r>
            <a:r>
              <a:rPr lang="cs-CZ" sz="1900" dirty="0">
                <a:solidFill>
                  <a:srgbClr val="000000"/>
                </a:solidFill>
              </a:rPr>
              <a:t>si objednává zboží kdekoliv jinde, mimo tento sklad, tedy musí vzniknout prodejní objednávka a vychystání zboží a příprava někým jiným, než je samotný zákazník. To dále obnáší výrazný nárůst sekundárního obalového materiálu pro každý samostatný kus, pro jeho bezvadnou distribuci.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7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Princip </a:t>
            </a:r>
            <a:r>
              <a:rPr lang="cs-CZ" sz="2200" dirty="0">
                <a:solidFill>
                  <a:srgbClr val="000000"/>
                </a:solidFill>
              </a:rPr>
              <a:t>přepravního řetězce pro e-commerce model: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Prodejce musí uvědomit třetí stranu, tedy dopravce o připravenosti zboží k vyzvednutí a druhou stranu, tedy zákazníka, že zboží je na cestě k němu.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strana, tedy dopravce zboží převeze od prodejce a převeze do svého centrálního skladu, kde dojde k přeskladnění a dodání na koncovou adresu druhé strany, tedy zákazníka (neuvažujme, že někdy se převáží ještě do druhého distribučního centra, blíže ke koncovému zákazníkovi).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 dováží k zákazníkovi na jeho místo určení.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Pokud je zákazník nespokojen, vrací zboží v pořadí od bodu sedm po bod tři. Opět jen upozorním na extrémně zvýšené množství tzv. dotyků se zbožím oproti retail.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06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Dobré fungování dodavatelského řetězce je </a:t>
            </a:r>
            <a:r>
              <a:rPr lang="cs-CZ" sz="2200" dirty="0" smtClean="0">
                <a:solidFill>
                  <a:srgbClr val="000000"/>
                </a:solidFill>
              </a:rPr>
              <a:t>pro </a:t>
            </a:r>
            <a:r>
              <a:rPr lang="cs-CZ" sz="2200" dirty="0">
                <a:solidFill>
                  <a:srgbClr val="000000"/>
                </a:solidFill>
              </a:rPr>
              <a:t>řadu odvětví, zejména pro firmy ve spotřebním průmyslu, naprosto klíčový prvek konkurenčního </a:t>
            </a:r>
            <a:r>
              <a:rPr lang="cs-CZ" sz="2200" dirty="0" smtClean="0">
                <a:solidFill>
                  <a:srgbClr val="000000"/>
                </a:solidFill>
              </a:rPr>
              <a:t>soupeření.</a:t>
            </a:r>
            <a:endParaRPr lang="en-GB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Jelikož zákazníci kladou čím dál tím větší důraz na rychlost dodání, zvyšují se také požadavky na reaktivitu dodavatelů v řetězci. 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Zároveň roste trend snižování skladových zásob, a proto řetězce využívají moderní informační systémy a metody řízení typu JIT (Just-in-</a:t>
            </a:r>
            <a:r>
              <a:rPr lang="cs-CZ" sz="2200" dirty="0" err="1">
                <a:solidFill>
                  <a:srgbClr val="000000"/>
                </a:solidFill>
              </a:rPr>
              <a:t>Time</a:t>
            </a:r>
            <a:r>
              <a:rPr lang="cs-CZ" sz="2200" dirty="0" smtClean="0">
                <a:solidFill>
                  <a:srgbClr val="000000"/>
                </a:solidFill>
              </a:rPr>
              <a:t>).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Kvalita dodavatelského řetězce se stává </a:t>
            </a:r>
            <a:r>
              <a:rPr lang="cs-CZ" sz="2200" dirty="0">
                <a:solidFill>
                  <a:srgbClr val="000000"/>
                </a:solidFill>
              </a:rPr>
              <a:t>se klíčovou konkurenční výhodou, protože umožňuje dodat zákazníkům, co chtějí, a to v požadovaném čase a za cenu, kterou akceptují.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5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b="1" dirty="0" smtClean="0">
                <a:solidFill>
                  <a:srgbClr val="000000"/>
                </a:solidFill>
              </a:rPr>
              <a:t>Dodavatelský </a:t>
            </a:r>
            <a:r>
              <a:rPr lang="cs-CZ" sz="2200" b="1" dirty="0">
                <a:solidFill>
                  <a:srgbClr val="000000"/>
                </a:solidFill>
              </a:rPr>
              <a:t>řetězec </a:t>
            </a:r>
            <a:r>
              <a:rPr lang="cs-CZ" sz="2200" b="1" dirty="0" smtClean="0">
                <a:solidFill>
                  <a:srgbClr val="000000"/>
                </a:solidFill>
              </a:rPr>
              <a:t>(Supply Chain</a:t>
            </a:r>
            <a:r>
              <a:rPr lang="cs-CZ" sz="2200" b="1" dirty="0">
                <a:solidFill>
                  <a:srgbClr val="000000"/>
                </a:solidFill>
              </a:rPr>
              <a:t>)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 smtClean="0">
                <a:solidFill>
                  <a:srgbClr val="000000"/>
                </a:solidFill>
              </a:rPr>
              <a:t>- systém </a:t>
            </a:r>
            <a:r>
              <a:rPr lang="cs-CZ" sz="2200" dirty="0">
                <a:solidFill>
                  <a:srgbClr val="000000"/>
                </a:solidFill>
              </a:rPr>
              <a:t>tvořený řadou procesů mezi všemi firmami, které stojí mezi základní surovinou a konečným </a:t>
            </a:r>
            <a:r>
              <a:rPr lang="cs-CZ" sz="2200" dirty="0" smtClean="0">
                <a:solidFill>
                  <a:srgbClr val="000000"/>
                </a:solidFill>
              </a:rPr>
              <a:t>zákazníkem.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Tyto </a:t>
            </a:r>
            <a:r>
              <a:rPr lang="cs-CZ" sz="2200" dirty="0">
                <a:solidFill>
                  <a:srgbClr val="000000"/>
                </a:solidFill>
              </a:rPr>
              <a:t>procesy jsou zpravidla rozděleny do jednotlivých firem a zahrnují i logistické procesy, kterými suroviny, zboží nebo výrobky putují mezi </a:t>
            </a:r>
            <a:r>
              <a:rPr lang="cs-CZ" sz="2200" dirty="0" smtClean="0">
                <a:solidFill>
                  <a:srgbClr val="000000"/>
                </a:solidFill>
              </a:rPr>
              <a:t>firmami.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Čím </a:t>
            </a:r>
            <a:r>
              <a:rPr lang="cs-CZ" sz="2200" dirty="0">
                <a:solidFill>
                  <a:srgbClr val="000000"/>
                </a:solidFill>
              </a:rPr>
              <a:t>více firem je v dodavatelském řetězci zapojeno, tím je delší a složitější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Vzhledem k výše uvedenému zahrnuje dodavatelský řetězec všechny zpracovatele surovin, výrobce, distributory, dopravce, sklady, velkoobchody, maloobchody, prodejní místa nebo </a:t>
            </a:r>
            <a:r>
              <a:rPr lang="cs-CZ" sz="2200" dirty="0" smtClean="0">
                <a:solidFill>
                  <a:srgbClr val="000000"/>
                </a:solidFill>
              </a:rPr>
              <a:t>e-</a:t>
            </a:r>
            <a:r>
              <a:rPr lang="cs-CZ" sz="2200" dirty="0" err="1" smtClean="0">
                <a:solidFill>
                  <a:srgbClr val="000000"/>
                </a:solidFill>
              </a:rPr>
              <a:t>shopy</a:t>
            </a:r>
            <a:r>
              <a:rPr lang="cs-CZ" sz="2200" dirty="0" smtClean="0">
                <a:solidFill>
                  <a:srgbClr val="000000"/>
                </a:solidFill>
              </a:rPr>
              <a:t>. 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Dodavatelský řetězec začíná a končí zákazníkem.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Zákazník provede objednávku.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Obchodník </a:t>
            </a:r>
            <a:r>
              <a:rPr lang="cs-CZ" sz="2200" dirty="0">
                <a:solidFill>
                  <a:srgbClr val="000000"/>
                </a:solidFill>
              </a:rPr>
              <a:t>(prodejna či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) pak musí být schopen tuto objednávku přijmout, zpracovat a zákazníkovi zboží </a:t>
            </a:r>
            <a:r>
              <a:rPr lang="cs-CZ" sz="2200" dirty="0" smtClean="0">
                <a:solidFill>
                  <a:srgbClr val="000000"/>
                </a:solidFill>
              </a:rPr>
              <a:t>doručit.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Většina </a:t>
            </a:r>
            <a:r>
              <a:rPr lang="cs-CZ" sz="2200" dirty="0">
                <a:solidFill>
                  <a:srgbClr val="000000"/>
                </a:solidFill>
              </a:rPr>
              <a:t>spotřebního zboží je pro zákazníky k dispozici skladem, čili si jej zákazník na prodejně hned </a:t>
            </a:r>
            <a:r>
              <a:rPr lang="cs-CZ" sz="2200" dirty="0" smtClean="0">
                <a:solidFill>
                  <a:srgbClr val="000000"/>
                </a:solidFill>
              </a:rPr>
              <a:t>vyzvedne.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Pokud </a:t>
            </a:r>
            <a:r>
              <a:rPr lang="cs-CZ" sz="2200" dirty="0">
                <a:solidFill>
                  <a:srgbClr val="000000"/>
                </a:solidFill>
              </a:rPr>
              <a:t>zákazník objedná/zakoupí zboží vzdáleně, například v e-</a:t>
            </a:r>
            <a:r>
              <a:rPr lang="cs-CZ" sz="2200" dirty="0" err="1">
                <a:solidFill>
                  <a:srgbClr val="000000"/>
                </a:solidFill>
              </a:rPr>
              <a:t>shopu</a:t>
            </a:r>
            <a:r>
              <a:rPr lang="cs-CZ" sz="2200" dirty="0">
                <a:solidFill>
                  <a:srgbClr val="000000"/>
                </a:solidFill>
              </a:rPr>
              <a:t>, nebo se jedná o něco, co na prodejně není, po zpracování objednávky se rozbíhá logistický řetězec směřující k dodání zboží zákazníkovi.</a:t>
            </a:r>
            <a:r>
              <a:rPr lang="cs-CZ" sz="2200" b="1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0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Dodavatelský řetězec obsahuje hmotnou a nehmotnou </a:t>
            </a:r>
            <a:r>
              <a:rPr lang="cs-CZ" sz="2200" dirty="0" smtClean="0">
                <a:solidFill>
                  <a:srgbClr val="000000"/>
                </a:solidFill>
              </a:rPr>
              <a:t>stránku.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Hmotná </a:t>
            </a:r>
            <a:r>
              <a:rPr lang="cs-CZ" sz="2200" dirty="0">
                <a:solidFill>
                  <a:srgbClr val="000000"/>
                </a:solidFill>
              </a:rPr>
              <a:t>stránka logistického </a:t>
            </a:r>
            <a:r>
              <a:rPr lang="cs-CZ" sz="2200" dirty="0" smtClean="0">
                <a:solidFill>
                  <a:srgbClr val="000000"/>
                </a:solidFill>
              </a:rPr>
              <a:t>řetězce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tkví </a:t>
            </a:r>
            <a:r>
              <a:rPr lang="cs-CZ" sz="2000" dirty="0">
                <a:solidFill>
                  <a:srgbClr val="000000"/>
                </a:solidFill>
              </a:rPr>
              <a:t>v uchovávání a přemisťování věcí schopných uspokojit danou potřebu </a:t>
            </a:r>
            <a:r>
              <a:rPr lang="cs-CZ" sz="2000" dirty="0" smtClean="0">
                <a:solidFill>
                  <a:srgbClr val="000000"/>
                </a:solidFill>
              </a:rPr>
              <a:t>zákazníka.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Nehmotná stránka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spočívá </a:t>
            </a:r>
            <a:r>
              <a:rPr lang="cs-CZ" sz="2000" dirty="0">
                <a:solidFill>
                  <a:srgbClr val="000000"/>
                </a:solidFill>
              </a:rPr>
              <a:t>v přemisťování (a uchovávání) informací potřebných k tomu, aby se uchovávání a přemisťování všech věcí či přemístění osob mohlo </a:t>
            </a:r>
            <a:r>
              <a:rPr lang="cs-CZ" sz="2000" dirty="0" smtClean="0">
                <a:solidFill>
                  <a:srgbClr val="000000"/>
                </a:solidFill>
              </a:rPr>
              <a:t>uskutečnit</a:t>
            </a:r>
            <a:r>
              <a:rPr lang="cs-CZ" sz="1800" dirty="0" smtClean="0">
                <a:solidFill>
                  <a:srgbClr val="000000"/>
                </a:solidFill>
              </a:rPr>
              <a:t>. </a:t>
            </a:r>
            <a:r>
              <a:rPr lang="cs-CZ" sz="1800" b="1" dirty="0" smtClean="0">
                <a:solidFill>
                  <a:srgbClr val="000000"/>
                </a:solidFill>
              </a:rPr>
              <a:t> </a:t>
            </a:r>
            <a:endParaRPr lang="cs-CZ" sz="16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 této souvislosti tedy uvažujeme materiálové toky a toky </a:t>
            </a:r>
            <a:r>
              <a:rPr lang="cs-CZ" sz="2200" dirty="0" smtClean="0">
                <a:solidFill>
                  <a:srgbClr val="000000"/>
                </a:solidFill>
              </a:rPr>
              <a:t>dat.</a:t>
            </a: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7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Všechny </a:t>
            </a:r>
            <a:r>
              <a:rPr lang="cs-CZ" sz="2200" dirty="0" smtClean="0">
                <a:solidFill>
                  <a:srgbClr val="000000"/>
                </a:solidFill>
              </a:rPr>
              <a:t>přenosy v rámci dodavatelského řetězce jsou </a:t>
            </a:r>
            <a:r>
              <a:rPr lang="cs-CZ" sz="2200" dirty="0">
                <a:solidFill>
                  <a:srgbClr val="000000"/>
                </a:solidFill>
              </a:rPr>
              <a:t>realizovány mezi jednotlivými subjekty dodavatelského řetězce, kterými </a:t>
            </a:r>
            <a:r>
              <a:rPr lang="cs-CZ" sz="2200" dirty="0" smtClean="0">
                <a:solidFill>
                  <a:srgbClr val="000000"/>
                </a:solidFill>
              </a:rPr>
              <a:t>jsou: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výrobci</a:t>
            </a:r>
            <a:r>
              <a:rPr lang="en-GB" sz="2000" dirty="0" smtClean="0">
                <a:solidFill>
                  <a:srgbClr val="000000"/>
                </a:solidFill>
              </a:rPr>
              <a:t>;		</a:t>
            </a:r>
            <a:r>
              <a:rPr lang="cs-CZ" sz="2000" dirty="0" smtClean="0">
                <a:solidFill>
                  <a:srgbClr val="000000"/>
                </a:solidFill>
              </a:rPr>
              <a:t>- finanční instituce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prodejci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		- další kooperující subjekty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dodavatelé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distributoři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dealeři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subdodavatelé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zákazníci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dopravci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8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038" y="729632"/>
            <a:ext cx="4044090" cy="393035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11560" y="4731990"/>
            <a:ext cx="676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http://m.systemonline.cz/it-pro-logistiku/procesy-v-dodavatelskem-retezci.htm</a:t>
            </a:r>
          </a:p>
        </p:txBody>
      </p:sp>
    </p:spTree>
    <p:extLst>
      <p:ext uri="{BB962C8B-B14F-4D97-AF65-F5344CB8AC3E}">
        <p14:creationId xmlns:p14="http://schemas.microsoft.com/office/powerpoint/2010/main" val="399958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843557"/>
            <a:ext cx="124544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598884"/>
              </p:ext>
            </p:extLst>
          </p:nvPr>
        </p:nvGraphicFramePr>
        <p:xfrm>
          <a:off x="251520" y="843558"/>
          <a:ext cx="8640960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4" imgW="6100682" imgH="2438400" progId="Visio.Drawing.11">
                  <p:embed/>
                </p:oleObj>
              </mc:Choice>
              <mc:Fallback>
                <p:oleObj name="Visio" r:id="rId4" imgW="6100682" imgH="243840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843558"/>
                        <a:ext cx="8640960" cy="3456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26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Ne všechno zboží a výrobky jsou </a:t>
            </a:r>
            <a:r>
              <a:rPr lang="en-GB" sz="2200" dirty="0" smtClean="0">
                <a:solidFill>
                  <a:srgbClr val="000000"/>
                </a:solidFill>
              </a:rPr>
              <a:t>v</a:t>
            </a:r>
            <a:r>
              <a:rPr lang="cs-CZ" sz="2200" dirty="0" err="1" smtClean="0">
                <a:solidFill>
                  <a:srgbClr val="000000"/>
                </a:solidFill>
              </a:rPr>
              <a:t>ždy</a:t>
            </a:r>
            <a:r>
              <a:rPr lang="cs-CZ" sz="2200" dirty="0" smtClean="0">
                <a:solidFill>
                  <a:srgbClr val="000000"/>
                </a:solidFill>
              </a:rPr>
              <a:t> skladem.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Výroba může probíhat dle přání zákazníka.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Například </a:t>
            </a:r>
            <a:r>
              <a:rPr lang="cs-CZ" sz="2000" dirty="0">
                <a:solidFill>
                  <a:srgbClr val="000000"/>
                </a:solidFill>
              </a:rPr>
              <a:t>řada osobních aut je vyráběna v konfiguraci přesně podle přání </a:t>
            </a:r>
            <a:r>
              <a:rPr lang="cs-CZ" sz="2000" dirty="0" smtClean="0">
                <a:solidFill>
                  <a:srgbClr val="000000"/>
                </a:solidFill>
              </a:rPr>
              <a:t>zákazníka.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Logistický </a:t>
            </a:r>
            <a:r>
              <a:rPr lang="cs-CZ" sz="2000" dirty="0">
                <a:solidFill>
                  <a:srgbClr val="000000"/>
                </a:solidFill>
              </a:rPr>
              <a:t>řetězec se pak rozbíhá až k automobilce, která zadá vůz v požadované konfiguraci do </a:t>
            </a:r>
            <a:r>
              <a:rPr lang="cs-CZ" sz="2000" dirty="0" smtClean="0">
                <a:solidFill>
                  <a:srgbClr val="000000"/>
                </a:solidFill>
              </a:rPr>
              <a:t>výroby.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Rozbíhá </a:t>
            </a:r>
            <a:r>
              <a:rPr lang="cs-CZ" sz="2000" dirty="0">
                <a:solidFill>
                  <a:srgbClr val="000000"/>
                </a:solidFill>
              </a:rPr>
              <a:t>se tak řetězec směřující až k dodavatelům jednotlivých dílů, dále k jejich dodavatelům a k dodavatelům jejich dodavatelů. Zkrátka tak hluboko, jak je v dané situace dodavatelský řetězec nastaven.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3113</TotalTime>
  <Words>1314</Words>
  <Application>Microsoft Office PowerPoint</Application>
  <PresentationFormat>Předvádění na obrazovce (16:9)</PresentationFormat>
  <Paragraphs>161</Paragraphs>
  <Slides>20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211</cp:revision>
  <dcterms:created xsi:type="dcterms:W3CDTF">2016-07-06T15:42:34Z</dcterms:created>
  <dcterms:modified xsi:type="dcterms:W3CDTF">2019-04-29T19:39:20Z</dcterms:modified>
</cp:coreProperties>
</file>