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94" r:id="rId2"/>
    <p:sldId id="256" r:id="rId3"/>
    <p:sldId id="263" r:id="rId4"/>
    <p:sldId id="296" r:id="rId5"/>
    <p:sldId id="295" r:id="rId6"/>
    <p:sldId id="307" r:id="rId7"/>
    <p:sldId id="297" r:id="rId8"/>
    <p:sldId id="302" r:id="rId9"/>
    <p:sldId id="299" r:id="rId10"/>
    <p:sldId id="300" r:id="rId11"/>
    <p:sldId id="298" r:id="rId12"/>
    <p:sldId id="308" r:id="rId13"/>
    <p:sldId id="303" r:id="rId14"/>
    <p:sldId id="304" r:id="rId15"/>
    <p:sldId id="306" r:id="rId16"/>
    <p:sldId id="305" r:id="rId17"/>
    <p:sldId id="309" r:id="rId18"/>
    <p:sldId id="310" r:id="rId19"/>
    <p:sldId id="293" r:id="rId2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726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29.04.2019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3567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0908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25489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4102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39475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1625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253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89409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300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872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5019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941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86744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92127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498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1615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7107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Podnikání </a:t>
            </a:r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 Internetu</a:t>
            </a:r>
            <a:endParaRPr lang="cs-CZ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Mgr. Petr Suchánek,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71726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70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CRM (Customer Relationship Management)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548" y="721852"/>
            <a:ext cx="3933651" cy="4010138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323528" y="4803998"/>
            <a:ext cx="7560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00000"/>
                </a:solidFill>
              </a:rPr>
              <a:t>https://cs.wikipedia.org/wiki/Soubor:Technologicke_aspekty.jpg</a:t>
            </a:r>
          </a:p>
        </p:txBody>
      </p:sp>
    </p:spTree>
    <p:extLst>
      <p:ext uri="{BB962C8B-B14F-4D97-AF65-F5344CB8AC3E}">
        <p14:creationId xmlns:p14="http://schemas.microsoft.com/office/powerpoint/2010/main" val="296327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Kooperační (kolaborativní) CRM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627534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Všechny </a:t>
            </a:r>
            <a:r>
              <a:rPr lang="cs-CZ" sz="2400" dirty="0">
                <a:solidFill>
                  <a:srgbClr val="000000"/>
                </a:solidFill>
              </a:rPr>
              <a:t>druhy kontaktů se zákazníkem, jako jsou např. </a:t>
            </a:r>
            <a:endParaRPr lang="cs-CZ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nejrůznější </a:t>
            </a:r>
            <a:r>
              <a:rPr lang="cs-CZ" sz="1900" dirty="0">
                <a:solidFill>
                  <a:srgbClr val="000000"/>
                </a:solidFill>
              </a:rPr>
              <a:t>publikace zasílané na adresu zákazníků a potenciálních </a:t>
            </a:r>
            <a:r>
              <a:rPr lang="cs-CZ" sz="1900" dirty="0" smtClean="0">
                <a:solidFill>
                  <a:srgbClr val="000000"/>
                </a:solidFill>
              </a:rPr>
              <a:t>zákazníků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elektronická pošta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diskuse </a:t>
            </a:r>
            <a:r>
              <a:rPr lang="cs-CZ" sz="1900" dirty="0">
                <a:solidFill>
                  <a:srgbClr val="000000"/>
                </a:solidFill>
              </a:rPr>
              <a:t>a konference na </a:t>
            </a:r>
            <a:r>
              <a:rPr lang="cs-CZ" sz="1900" dirty="0" smtClean="0">
                <a:solidFill>
                  <a:srgbClr val="000000"/>
                </a:solidFill>
              </a:rPr>
              <a:t>webu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všechny </a:t>
            </a:r>
            <a:r>
              <a:rPr lang="cs-CZ" sz="1900" dirty="0">
                <a:solidFill>
                  <a:srgbClr val="000000"/>
                </a:solidFill>
              </a:rPr>
              <a:t>kombinace kontaktů, jako např. zákazník-obchodník, obchodník-pracovník marketingu</a:t>
            </a:r>
            <a:r>
              <a:rPr lang="cs-CZ" sz="1900" dirty="0" smtClean="0">
                <a:solidFill>
                  <a:srgbClr val="000000"/>
                </a:solidFill>
              </a:rPr>
              <a:t>.</a:t>
            </a:r>
            <a:endParaRPr lang="en-GB" sz="1900" dirty="0" smtClean="0">
              <a:solidFill>
                <a:srgbClr val="000000"/>
              </a:solidFill>
            </a:endParaRPr>
          </a:p>
          <a:p>
            <a:pPr algn="just"/>
            <a:r>
              <a:rPr lang="en-GB" sz="2400" dirty="0" smtClean="0">
                <a:solidFill>
                  <a:srgbClr val="000000"/>
                </a:solidFill>
              </a:rPr>
              <a:t>Do </a:t>
            </a:r>
            <a:r>
              <a:rPr lang="en-GB" sz="2400" dirty="0" err="1" smtClean="0">
                <a:solidFill>
                  <a:srgbClr val="000000"/>
                </a:solidFill>
              </a:rPr>
              <a:t>kolaborat</a:t>
            </a:r>
            <a:r>
              <a:rPr lang="cs-CZ" sz="2400" dirty="0" err="1" smtClean="0">
                <a:solidFill>
                  <a:srgbClr val="000000"/>
                </a:solidFill>
              </a:rPr>
              <a:t>ivních</a:t>
            </a:r>
            <a:r>
              <a:rPr lang="cs-CZ" sz="2400" dirty="0" smtClean="0">
                <a:solidFill>
                  <a:srgbClr val="000000"/>
                </a:solidFill>
              </a:rPr>
              <a:t> CRM se řadí:</a:t>
            </a:r>
            <a:endParaRPr lang="cs-CZ" sz="24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aplikace </a:t>
            </a:r>
            <a:r>
              <a:rPr lang="cs-CZ" sz="1900" dirty="0">
                <a:solidFill>
                  <a:srgbClr val="000000"/>
                </a:solidFill>
              </a:rPr>
              <a:t>mobile </a:t>
            </a:r>
            <a:r>
              <a:rPr lang="cs-CZ" sz="1900" dirty="0" err="1">
                <a:solidFill>
                  <a:srgbClr val="000000"/>
                </a:solidFill>
              </a:rPr>
              <a:t>office</a:t>
            </a:r>
            <a:r>
              <a:rPr lang="cs-CZ" sz="1900" dirty="0">
                <a:solidFill>
                  <a:srgbClr val="000000"/>
                </a:solidFill>
              </a:rPr>
              <a:t> podporující práci obchodníků na místě u zákazníka (</a:t>
            </a:r>
            <a:r>
              <a:rPr lang="cs-CZ" sz="1900" dirty="0" smtClean="0">
                <a:solidFill>
                  <a:srgbClr val="000000"/>
                </a:solidFill>
              </a:rPr>
              <a:t>mobil)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podpora </a:t>
            </a:r>
            <a:r>
              <a:rPr lang="cs-CZ" sz="1900" dirty="0">
                <a:solidFill>
                  <a:srgbClr val="000000"/>
                </a:solidFill>
              </a:rPr>
              <a:t>komunikace přes web a </a:t>
            </a:r>
            <a:r>
              <a:rPr lang="cs-CZ" sz="1900" dirty="0" smtClean="0">
                <a:solidFill>
                  <a:srgbClr val="000000"/>
                </a:solidFill>
              </a:rPr>
              <a:t>e-mail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nástroje </a:t>
            </a:r>
            <a:r>
              <a:rPr lang="cs-CZ" sz="1900" dirty="0">
                <a:solidFill>
                  <a:srgbClr val="000000"/>
                </a:solidFill>
              </a:rPr>
              <a:t>určené k řízení kontaktních </a:t>
            </a:r>
            <a:r>
              <a:rPr lang="cs-CZ" sz="1900" dirty="0" smtClean="0">
                <a:solidFill>
                  <a:srgbClr val="000000"/>
                </a:solidFill>
              </a:rPr>
              <a:t>center</a:t>
            </a:r>
            <a:r>
              <a:rPr lang="en-GB" sz="1900" dirty="0" smtClean="0">
                <a:solidFill>
                  <a:srgbClr val="000000"/>
                </a:solidFill>
              </a:rPr>
              <a:t>.</a:t>
            </a:r>
            <a:r>
              <a:rPr lang="cs-CZ" sz="1900" dirty="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981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Kooperační (kolaborativní) CRM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899592" y="857769"/>
            <a:ext cx="118166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0131127"/>
              </p:ext>
            </p:extLst>
          </p:nvPr>
        </p:nvGraphicFramePr>
        <p:xfrm>
          <a:off x="899592" y="857770"/>
          <a:ext cx="6042713" cy="3744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Visio" r:id="rId4" imgW="5254626" imgH="3256740" progId="Visio.Drawing.11">
                  <p:embed/>
                </p:oleObj>
              </mc:Choice>
              <mc:Fallback>
                <p:oleObj name="Visio" r:id="rId4" imgW="5254626" imgH="3256740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857770"/>
                        <a:ext cx="6042713" cy="37444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452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Operativní CRM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>
                <a:solidFill>
                  <a:srgbClr val="000000"/>
                </a:solidFill>
              </a:rPr>
              <a:t>Operativní CRM se někdy nazývá tzv. „front </a:t>
            </a:r>
            <a:r>
              <a:rPr lang="cs-CZ" sz="2400" dirty="0" err="1">
                <a:solidFill>
                  <a:srgbClr val="000000"/>
                </a:solidFill>
              </a:rPr>
              <a:t>office</a:t>
            </a:r>
            <a:r>
              <a:rPr lang="cs-CZ" sz="2400" dirty="0">
                <a:solidFill>
                  <a:srgbClr val="000000"/>
                </a:solidFill>
              </a:rPr>
              <a:t>“ a slouží k </a:t>
            </a:r>
            <a:r>
              <a:rPr lang="cs-CZ" sz="2400" dirty="0" smtClean="0">
                <a:solidFill>
                  <a:srgbClr val="000000"/>
                </a:solidFill>
              </a:rPr>
              <a:t>podpoře: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prodeje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marketing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zákaznických </a:t>
            </a:r>
            <a:r>
              <a:rPr lang="cs-CZ" sz="2000" dirty="0">
                <a:solidFill>
                  <a:srgbClr val="000000"/>
                </a:solidFill>
              </a:rPr>
              <a:t>služeb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  <a:endParaRPr lang="en-GB" sz="2000" dirty="0" smtClean="0">
              <a:solidFill>
                <a:srgbClr val="000000"/>
              </a:solidFill>
            </a:endParaRPr>
          </a:p>
          <a:p>
            <a:pPr algn="just"/>
            <a:r>
              <a:rPr lang="en-GB" sz="2400" dirty="0" smtClean="0">
                <a:solidFill>
                  <a:srgbClr val="000000"/>
                </a:solidFill>
              </a:rPr>
              <a:t>P</a:t>
            </a:r>
            <a:r>
              <a:rPr lang="cs-CZ" sz="2400" dirty="0" smtClean="0">
                <a:solidFill>
                  <a:srgbClr val="000000"/>
                </a:solidFill>
              </a:rPr>
              <a:t>odporuje </a:t>
            </a:r>
            <a:r>
              <a:rPr lang="cs-CZ" sz="2400" dirty="0">
                <a:solidFill>
                  <a:srgbClr val="000000"/>
                </a:solidFill>
              </a:rPr>
              <a:t>rutinní činnosti ve společnosti </a:t>
            </a:r>
            <a:r>
              <a:rPr lang="cs-CZ" sz="2400" dirty="0" smtClean="0">
                <a:solidFill>
                  <a:srgbClr val="000000"/>
                </a:solidFill>
              </a:rPr>
              <a:t>typu</a:t>
            </a:r>
            <a:r>
              <a:rPr lang="en-GB" sz="2400" dirty="0" smtClean="0">
                <a:solidFill>
                  <a:srgbClr val="000000"/>
                </a:solidFill>
              </a:rPr>
              <a:t>: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zpracování korespondence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identifikace </a:t>
            </a:r>
            <a:r>
              <a:rPr lang="cs-CZ" sz="2000" dirty="0">
                <a:solidFill>
                  <a:srgbClr val="000000"/>
                </a:solidFill>
              </a:rPr>
              <a:t>partnera či evidence </a:t>
            </a:r>
            <a:r>
              <a:rPr lang="cs-CZ" sz="2000" dirty="0" smtClean="0">
                <a:solidFill>
                  <a:srgbClr val="000000"/>
                </a:solidFill>
              </a:rPr>
              <a:t>kontaktů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osoby partnera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významn</a:t>
            </a:r>
            <a:r>
              <a:rPr lang="cs-CZ" sz="2000" dirty="0">
                <a:solidFill>
                  <a:srgbClr val="000000"/>
                </a:solidFill>
              </a:rPr>
              <a:t>é</a:t>
            </a:r>
            <a:r>
              <a:rPr lang="cs-CZ" sz="2000" dirty="0" smtClean="0">
                <a:solidFill>
                  <a:srgbClr val="000000"/>
                </a:solidFill>
              </a:rPr>
              <a:t> události týkající </a:t>
            </a:r>
            <a:r>
              <a:rPr lang="cs-CZ" sz="2000" dirty="0">
                <a:solidFill>
                  <a:srgbClr val="000000"/>
                </a:solidFill>
              </a:rPr>
              <a:t>se partnera.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195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Analytické CRM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Umožňují </a:t>
            </a:r>
            <a:r>
              <a:rPr lang="cs-CZ" sz="2400" dirty="0">
                <a:solidFill>
                  <a:srgbClr val="000000"/>
                </a:solidFill>
              </a:rPr>
              <a:t>(na základě informací z operativního CRM a dalších modulů</a:t>
            </a:r>
            <a:r>
              <a:rPr lang="cs-CZ" sz="2400" dirty="0" smtClean="0">
                <a:solidFill>
                  <a:srgbClr val="000000"/>
                </a:solidFill>
              </a:rPr>
              <a:t>):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analyzovat vztahy </a:t>
            </a:r>
            <a:r>
              <a:rPr lang="cs-CZ" sz="2000" dirty="0">
                <a:solidFill>
                  <a:srgbClr val="000000"/>
                </a:solidFill>
              </a:rPr>
              <a:t>s jednotlivými </a:t>
            </a:r>
            <a:r>
              <a:rPr lang="cs-CZ" sz="2000" dirty="0" smtClean="0">
                <a:solidFill>
                  <a:srgbClr val="000000"/>
                </a:solidFill>
              </a:rPr>
              <a:t>zákazníky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zpracovávat </a:t>
            </a:r>
            <a:r>
              <a:rPr lang="cs-CZ" sz="2000" dirty="0">
                <a:solidFill>
                  <a:srgbClr val="000000"/>
                </a:solidFill>
              </a:rPr>
              <a:t>příležitosti nových </a:t>
            </a:r>
            <a:r>
              <a:rPr lang="cs-CZ" sz="2000" dirty="0" smtClean="0">
                <a:solidFill>
                  <a:srgbClr val="000000"/>
                </a:solidFill>
              </a:rPr>
              <a:t>vztahů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evidovat </a:t>
            </a:r>
            <a:r>
              <a:rPr lang="cs-CZ" sz="2000" dirty="0">
                <a:solidFill>
                  <a:srgbClr val="000000"/>
                </a:solidFill>
              </a:rPr>
              <a:t>marketingové </a:t>
            </a:r>
            <a:r>
              <a:rPr lang="cs-CZ" sz="2000" dirty="0" smtClean="0">
                <a:solidFill>
                  <a:srgbClr val="000000"/>
                </a:solidFill>
              </a:rPr>
              <a:t>akce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hodnotit </a:t>
            </a:r>
            <a:r>
              <a:rPr lang="cs-CZ" sz="2000" dirty="0">
                <a:solidFill>
                  <a:srgbClr val="000000"/>
                </a:solidFill>
              </a:rPr>
              <a:t>výsledky obchodníků a </a:t>
            </a:r>
            <a:r>
              <a:rPr lang="cs-CZ" sz="2000" dirty="0" smtClean="0">
                <a:solidFill>
                  <a:srgbClr val="000000"/>
                </a:solidFill>
              </a:rPr>
              <a:t>dealer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en-GB" sz="2000" dirty="0" smtClean="0">
                <a:solidFill>
                  <a:srgbClr val="000000"/>
                </a:solidFill>
              </a:rPr>
              <a:t>hledat </a:t>
            </a:r>
            <a:r>
              <a:rPr lang="cs-CZ" sz="2000" dirty="0" smtClean="0">
                <a:solidFill>
                  <a:srgbClr val="000000"/>
                </a:solidFill>
              </a:rPr>
              <a:t>nové, dosud neznámé souvislosti.</a:t>
            </a:r>
          </a:p>
          <a:p>
            <a:pPr algn="just"/>
            <a:r>
              <a:rPr lang="cs-CZ" sz="2400" dirty="0">
                <a:solidFill>
                  <a:srgbClr val="000000"/>
                </a:solidFill>
              </a:rPr>
              <a:t>Analytické CRM se soustředí na analýzu dat o chování zákazníků, na predikci jejich chování, dále analyzuje a hledá nové prodejní příležitosti.</a:t>
            </a:r>
            <a:endParaRPr lang="cs-CZ" sz="2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81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err="1" smtClean="0">
                <a:solidFill>
                  <a:srgbClr val="000000"/>
                </a:solidFill>
              </a:rPr>
              <a:t>Social</a:t>
            </a:r>
            <a:r>
              <a:rPr lang="cs-CZ" b="1" dirty="0" smtClean="0">
                <a:solidFill>
                  <a:srgbClr val="000000"/>
                </a:solidFill>
              </a:rPr>
              <a:t> CRM (</a:t>
            </a:r>
            <a:r>
              <a:rPr lang="cs-CZ" b="1" dirty="0" err="1" smtClean="0">
                <a:solidFill>
                  <a:srgbClr val="000000"/>
                </a:solidFill>
              </a:rPr>
              <a:t>sCRM</a:t>
            </a:r>
            <a:r>
              <a:rPr lang="cs-CZ" b="1" dirty="0" smtClean="0">
                <a:solidFill>
                  <a:srgbClr val="000000"/>
                </a:solidFill>
              </a:rPr>
              <a:t>)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51520" y="915566"/>
            <a:ext cx="878497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Označení </a:t>
            </a:r>
            <a:r>
              <a:rPr lang="cs-CZ" sz="2200" dirty="0">
                <a:solidFill>
                  <a:srgbClr val="000000"/>
                </a:solidFill>
              </a:rPr>
              <a:t>pro strategii CRM, která využívá technologií webu 2.0 a služeb sociálních </a:t>
            </a:r>
            <a:r>
              <a:rPr lang="cs-CZ" sz="2200" dirty="0" smtClean="0">
                <a:solidFill>
                  <a:srgbClr val="000000"/>
                </a:solidFill>
              </a:rPr>
              <a:t>sítí.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Je </a:t>
            </a:r>
            <a:r>
              <a:rPr lang="cs-CZ" sz="2200" dirty="0">
                <a:solidFill>
                  <a:srgbClr val="000000"/>
                </a:solidFill>
              </a:rPr>
              <a:t>silně orientovaná na zákazníka a na vybudování silných zákaznických </a:t>
            </a:r>
            <a:r>
              <a:rPr lang="cs-CZ" sz="2200" dirty="0" smtClean="0">
                <a:solidFill>
                  <a:srgbClr val="000000"/>
                </a:solidFill>
              </a:rPr>
              <a:t>vztahů.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Podstatná </a:t>
            </a:r>
            <a:r>
              <a:rPr lang="cs-CZ" sz="2200" dirty="0">
                <a:solidFill>
                  <a:srgbClr val="000000"/>
                </a:solidFill>
              </a:rPr>
              <a:t>změna je v získávání informací o zákaznících. V klasickém CRM je získávání spíše předmětem otázek iniciovaných podnikem, ale u </a:t>
            </a:r>
            <a:r>
              <a:rPr lang="cs-CZ" sz="2200" dirty="0" err="1">
                <a:solidFill>
                  <a:srgbClr val="000000"/>
                </a:solidFill>
              </a:rPr>
              <a:t>sCRM</a:t>
            </a:r>
            <a:r>
              <a:rPr lang="cs-CZ" sz="2200" dirty="0">
                <a:solidFill>
                  <a:srgbClr val="000000"/>
                </a:solidFill>
              </a:rPr>
              <a:t> přináší informace a potřeby zákazníci sami o sobě v </a:t>
            </a:r>
            <a:r>
              <a:rPr lang="cs-CZ" sz="2200" dirty="0" smtClean="0">
                <a:solidFill>
                  <a:srgbClr val="000000"/>
                </a:solidFill>
              </a:rPr>
              <a:t>konverzacích.</a:t>
            </a:r>
          </a:p>
          <a:p>
            <a:pPr algn="just"/>
            <a:r>
              <a:rPr lang="cs-CZ" sz="2200" dirty="0" err="1" smtClean="0">
                <a:solidFill>
                  <a:srgbClr val="000000"/>
                </a:solidFill>
              </a:rPr>
              <a:t>Social</a:t>
            </a:r>
            <a:r>
              <a:rPr lang="cs-CZ" sz="2200" dirty="0" smtClean="0">
                <a:solidFill>
                  <a:srgbClr val="000000"/>
                </a:solidFill>
              </a:rPr>
              <a:t> </a:t>
            </a:r>
            <a:r>
              <a:rPr lang="cs-CZ" sz="2200" dirty="0">
                <a:solidFill>
                  <a:srgbClr val="000000"/>
                </a:solidFill>
              </a:rPr>
              <a:t>CRM nemá nahrazovat klasický koncept, spíše rozvíjet koncept stávající o další dimenzi. Přesná definice není ustálena a výklady pojmu se mohou lišit. Nejvíce citovaná definice je od Paula </a:t>
            </a:r>
            <a:r>
              <a:rPr lang="cs-CZ" sz="2200" dirty="0" err="1">
                <a:solidFill>
                  <a:srgbClr val="000000"/>
                </a:solidFill>
              </a:rPr>
              <a:t>Greenberga</a:t>
            </a:r>
            <a:endParaRPr lang="cs-CZ" sz="22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99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Výběr CRM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>
                <a:solidFill>
                  <a:srgbClr val="000000"/>
                </a:solidFill>
              </a:rPr>
              <a:t>Jaké má subjekt zkušenosti s problematikou CRM a příslušnými CRM </a:t>
            </a:r>
            <a:r>
              <a:rPr lang="cs-CZ" sz="1800" dirty="0" smtClean="0">
                <a:solidFill>
                  <a:srgbClr val="000000"/>
                </a:solidFill>
              </a:rPr>
              <a:t>IS?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</a:rPr>
              <a:t>Jak velká je daná organizace</a:t>
            </a:r>
            <a:r>
              <a:rPr lang="pl-PL" sz="1800" dirty="0" smtClean="0">
                <a:solidFill>
                  <a:srgbClr val="000000"/>
                </a:solidFill>
              </a:rPr>
              <a:t>?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</a:rPr>
              <a:t>Jaký je k dispozici rozpočet</a:t>
            </a:r>
            <a:r>
              <a:rPr lang="pl-PL" sz="1800" dirty="0" smtClean="0">
                <a:solidFill>
                  <a:srgbClr val="000000"/>
                </a:solidFill>
              </a:rPr>
              <a:t>?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</a:rPr>
              <a:t>Jak velká je cílová skupina</a:t>
            </a:r>
            <a:r>
              <a:rPr lang="pl-PL" sz="1800" dirty="0" smtClean="0">
                <a:solidFill>
                  <a:srgbClr val="000000"/>
                </a:solidFill>
              </a:rPr>
              <a:t>?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Jaké jsou požadavky návratnosti investic</a:t>
            </a:r>
            <a:r>
              <a:rPr lang="cs-CZ" sz="1800" dirty="0" smtClean="0">
                <a:solidFill>
                  <a:srgbClr val="000000"/>
                </a:solidFill>
              </a:rPr>
              <a:t>?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Existuje na trhu CRM informační systém pro konkrétní firemní odvětví? </a:t>
            </a:r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S jakým úspěchem a jaký typ systému využívají firmy obdobné ekonomické činnosti</a:t>
            </a:r>
            <a:r>
              <a:rPr lang="cs-CZ" sz="1800" dirty="0" smtClean="0">
                <a:solidFill>
                  <a:srgbClr val="000000"/>
                </a:solidFill>
              </a:rPr>
              <a:t>?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Které podnikové činnosti vzhledem k řízení vztahů se zákazníky by měly být automatizovány</a:t>
            </a:r>
            <a:r>
              <a:rPr lang="cs-CZ" sz="1800" dirty="0" smtClean="0">
                <a:solidFill>
                  <a:srgbClr val="000000"/>
                </a:solidFill>
              </a:rPr>
              <a:t>?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Automatizační činnosti by měly probíhat na úrovni operativní či analytické? </a:t>
            </a:r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Jaká bude vazba CRM IS na další firemní informační systémy? 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61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Výběr CRM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Obsahuje </a:t>
            </a:r>
            <a:r>
              <a:rPr lang="cs-CZ" sz="2000" dirty="0">
                <a:solidFill>
                  <a:srgbClr val="000000"/>
                </a:solidFill>
              </a:rPr>
              <a:t>CRM řešení funkcionality podporující automatizaci prodeje?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Jakým </a:t>
            </a:r>
            <a:r>
              <a:rPr lang="cs-CZ" sz="2000" dirty="0">
                <a:solidFill>
                  <a:srgbClr val="000000"/>
                </a:solidFill>
              </a:rPr>
              <a:t>způsobem zvyšuje produktivitu prodeje?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Umožňuje </a:t>
            </a:r>
            <a:r>
              <a:rPr lang="cs-CZ" sz="2000" dirty="0">
                <a:solidFill>
                  <a:srgbClr val="000000"/>
                </a:solidFill>
              </a:rPr>
              <a:t>automatické vyplňování formulářů / zaznamenávání hovorů?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Jak </a:t>
            </a:r>
            <a:r>
              <a:rPr lang="cs-CZ" sz="2000" dirty="0">
                <a:solidFill>
                  <a:srgbClr val="000000"/>
                </a:solidFill>
              </a:rPr>
              <a:t>probíhá integrace řešení s existujícími aplikacemi?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Obsahuje </a:t>
            </a:r>
            <a:r>
              <a:rPr lang="cs-CZ" sz="2000" dirty="0">
                <a:solidFill>
                  <a:srgbClr val="000000"/>
                </a:solidFill>
              </a:rPr>
              <a:t>i mobilní rozhraní?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Je </a:t>
            </a:r>
            <a:r>
              <a:rPr lang="cs-CZ" sz="2000" dirty="0">
                <a:solidFill>
                  <a:srgbClr val="000000"/>
                </a:solidFill>
              </a:rPr>
              <a:t>možné dostat se k důležitým datům v systému kdekoliv a kdykoliv?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Jaké </a:t>
            </a:r>
            <a:r>
              <a:rPr lang="cs-CZ" sz="2000" dirty="0">
                <a:solidFill>
                  <a:srgbClr val="000000"/>
                </a:solidFill>
              </a:rPr>
              <a:t>odborné znalosti a nástroje jsou nezbytné pro přizpůsobení řešení?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Je </a:t>
            </a:r>
            <a:r>
              <a:rPr lang="cs-CZ" sz="2000" dirty="0">
                <a:solidFill>
                  <a:srgbClr val="000000"/>
                </a:solidFill>
              </a:rPr>
              <a:t>možné nasadit řešení do </a:t>
            </a:r>
            <a:r>
              <a:rPr lang="cs-CZ" sz="2000" dirty="0" err="1">
                <a:solidFill>
                  <a:srgbClr val="000000"/>
                </a:solidFill>
              </a:rPr>
              <a:t>cloudu</a:t>
            </a:r>
            <a:r>
              <a:rPr lang="cs-CZ" sz="2000" dirty="0">
                <a:solidFill>
                  <a:srgbClr val="000000"/>
                </a:solidFill>
              </a:rPr>
              <a:t>?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Jaký </a:t>
            </a:r>
            <a:r>
              <a:rPr lang="cs-CZ" sz="2000" dirty="0">
                <a:solidFill>
                  <a:srgbClr val="000000"/>
                </a:solidFill>
              </a:rPr>
              <a:t>typ zákaznické podpory je součástí CRM systému?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Jakým </a:t>
            </a:r>
            <a:r>
              <a:rPr lang="cs-CZ" sz="2000" dirty="0">
                <a:solidFill>
                  <a:srgbClr val="000000"/>
                </a:solidFill>
              </a:rPr>
              <a:t>způsobem budou data chráněna?</a:t>
            </a:r>
          </a:p>
        </p:txBody>
      </p:sp>
    </p:spTree>
    <p:extLst>
      <p:ext uri="{BB962C8B-B14F-4D97-AF65-F5344CB8AC3E}">
        <p14:creationId xmlns:p14="http://schemas.microsoft.com/office/powerpoint/2010/main" val="354274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Výběr CRM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Plánujete </a:t>
            </a:r>
            <a:r>
              <a:rPr lang="cs-CZ" sz="2000" dirty="0">
                <a:solidFill>
                  <a:srgbClr val="000000"/>
                </a:solidFill>
              </a:rPr>
              <a:t>obnovu již existujícího CRM systému nebo jde o první implementaci?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Jaké </a:t>
            </a:r>
            <a:r>
              <a:rPr lang="cs-CZ" sz="2000" dirty="0">
                <a:solidFill>
                  <a:srgbClr val="000000"/>
                </a:solidFill>
              </a:rPr>
              <a:t>softwarové řešení momentálně využíváte?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Na </a:t>
            </a:r>
            <a:r>
              <a:rPr lang="cs-CZ" sz="2000" dirty="0">
                <a:solidFill>
                  <a:srgbClr val="000000"/>
                </a:solidFill>
              </a:rPr>
              <a:t>co chcete CRM prioritně využívat?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Jaké </a:t>
            </a:r>
            <a:r>
              <a:rPr lang="cs-CZ" sz="2000" dirty="0">
                <a:solidFill>
                  <a:srgbClr val="000000"/>
                </a:solidFill>
              </a:rPr>
              <a:t>jsou potřeby vaší společnosti?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Jakým </a:t>
            </a:r>
            <a:r>
              <a:rPr lang="cs-CZ" sz="2000" dirty="0">
                <a:solidFill>
                  <a:srgbClr val="000000"/>
                </a:solidFill>
              </a:rPr>
              <a:t>směrem chcete posunout váš byznys?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Které </a:t>
            </a:r>
            <a:r>
              <a:rPr lang="cs-CZ" sz="2000" dirty="0">
                <a:solidFill>
                  <a:srgbClr val="000000"/>
                </a:solidFill>
              </a:rPr>
              <a:t>procesy potřebujete zautomatizovat?</a:t>
            </a:r>
          </a:p>
          <a:p>
            <a:pPr algn="just"/>
            <a:r>
              <a:rPr lang="cs-CZ" sz="2000" smtClean="0">
                <a:solidFill>
                  <a:srgbClr val="000000"/>
                </a:solidFill>
              </a:rPr>
              <a:t>Jsou </a:t>
            </a:r>
            <a:r>
              <a:rPr lang="cs-CZ" sz="2000" dirty="0">
                <a:solidFill>
                  <a:srgbClr val="000000"/>
                </a:solidFill>
              </a:rPr>
              <a:t>data, která se budou integrovat do nového CRM systému, aktuální?</a:t>
            </a:r>
          </a:p>
          <a:p>
            <a:pPr algn="just"/>
            <a:r>
              <a:rPr lang="cs-CZ" sz="2000" smtClean="0">
                <a:solidFill>
                  <a:srgbClr val="000000"/>
                </a:solidFill>
              </a:rPr>
              <a:t>Jaký </a:t>
            </a:r>
            <a:r>
              <a:rPr lang="cs-CZ" sz="2000" dirty="0">
                <a:solidFill>
                  <a:srgbClr val="000000"/>
                </a:solidFill>
              </a:rPr>
              <a:t>je celkový rozpočet na projekt a harmonogram z vaší strany</a:t>
            </a:r>
            <a:r>
              <a:rPr lang="cs-CZ" sz="2000" dirty="0" smtClean="0">
                <a:solidFill>
                  <a:srgbClr val="000000"/>
                </a:solidFill>
              </a:rPr>
              <a:t>?</a:t>
            </a:r>
            <a:endParaRPr lang="cs-CZ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41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8" name="TextovéPole 1"/>
          <p:cNvSpPr txBox="1"/>
          <p:nvPr/>
        </p:nvSpPr>
        <p:spPr>
          <a:xfrm>
            <a:off x="2915816" y="1879253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83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 na 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nternetu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6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Architektura systému e-commerce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  <p:graphicFrame>
        <p:nvGraphicFramePr>
          <p:cNvPr id="8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5532956"/>
              </p:ext>
            </p:extLst>
          </p:nvPr>
        </p:nvGraphicFramePr>
        <p:xfrm>
          <a:off x="179512" y="1275606"/>
          <a:ext cx="8526463" cy="335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Visio" r:id="rId4" imgW="7798564" imgH="3076031" progId="Visio.Drawing.11">
                  <p:embed/>
                </p:oleObj>
              </mc:Choice>
              <mc:Fallback>
                <p:oleObj name="Visio" r:id="rId4" imgW="7798564" imgH="3076031" progId="Visio.Drawing.11">
                  <p:embed/>
                  <p:pic>
                    <p:nvPicPr>
                      <p:cNvPr id="5124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1275606"/>
                        <a:ext cx="8526463" cy="3357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875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Architektura systému e-commerce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1980692"/>
              </p:ext>
            </p:extLst>
          </p:nvPr>
        </p:nvGraphicFramePr>
        <p:xfrm>
          <a:off x="1475656" y="703189"/>
          <a:ext cx="4726578" cy="4235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Visio" r:id="rId4" imgW="6534319" imgH="5862697" progId="Visio.Drawing.11">
                  <p:embed/>
                </p:oleObj>
              </mc:Choice>
              <mc:Fallback>
                <p:oleObj name="Visio" r:id="rId4" imgW="6534319" imgH="5862697" progId="Visio.Drawing.11">
                  <p:embed/>
                  <p:pic>
                    <p:nvPicPr>
                      <p:cNvPr id="614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703189"/>
                        <a:ext cx="4726578" cy="42357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942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CRM (Customer Relationship Management)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843558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>
                <a:solidFill>
                  <a:srgbClr val="000000"/>
                </a:solidFill>
              </a:rPr>
              <a:t>Každá společnost se zabývá těmito problémy: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Udržení </a:t>
            </a:r>
            <a:r>
              <a:rPr lang="cs-CZ" sz="2000" dirty="0">
                <a:solidFill>
                  <a:srgbClr val="000000"/>
                </a:solidFill>
              </a:rPr>
              <a:t>stávajících </a:t>
            </a:r>
            <a:r>
              <a:rPr lang="cs-CZ" sz="2000" dirty="0" smtClean="0">
                <a:solidFill>
                  <a:srgbClr val="000000"/>
                </a:solidFill>
              </a:rPr>
              <a:t>zákazníků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Porozumění zákazníkům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Schopnost </a:t>
            </a:r>
            <a:r>
              <a:rPr lang="cs-CZ" sz="2000" dirty="0">
                <a:solidFill>
                  <a:srgbClr val="000000"/>
                </a:solidFill>
              </a:rPr>
              <a:t>jim </a:t>
            </a:r>
            <a:r>
              <a:rPr lang="cs-CZ" sz="2000" dirty="0" smtClean="0">
                <a:solidFill>
                  <a:srgbClr val="000000"/>
                </a:solidFill>
              </a:rPr>
              <a:t>naslouchat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Identifikace </a:t>
            </a:r>
            <a:r>
              <a:rPr lang="cs-CZ" sz="2000" dirty="0">
                <a:solidFill>
                  <a:srgbClr val="000000"/>
                </a:solidFill>
              </a:rPr>
              <a:t>klíčových </a:t>
            </a:r>
            <a:r>
              <a:rPr lang="cs-CZ" sz="2000" dirty="0" smtClean="0">
                <a:solidFill>
                  <a:srgbClr val="000000"/>
                </a:solidFill>
              </a:rPr>
              <a:t>procesů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Zvyšování </a:t>
            </a:r>
            <a:r>
              <a:rPr lang="cs-CZ" sz="2000" dirty="0">
                <a:solidFill>
                  <a:srgbClr val="000000"/>
                </a:solidFill>
              </a:rPr>
              <a:t>spokojenosti zákazníků při zlepšování klíčových </a:t>
            </a:r>
            <a:r>
              <a:rPr lang="cs-CZ" sz="2000" dirty="0" smtClean="0">
                <a:solidFill>
                  <a:srgbClr val="000000"/>
                </a:solidFill>
              </a:rPr>
              <a:t>procesů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Tvorba </a:t>
            </a:r>
            <a:r>
              <a:rPr lang="cs-CZ" sz="2000" dirty="0">
                <a:solidFill>
                  <a:srgbClr val="000000"/>
                </a:solidFill>
              </a:rPr>
              <a:t>marketingové strategie k udržení stávajících zákazníků a získání zákazníků </a:t>
            </a:r>
            <a:r>
              <a:rPr lang="cs-CZ" sz="2000" dirty="0" smtClean="0">
                <a:solidFill>
                  <a:srgbClr val="000000"/>
                </a:solidFill>
              </a:rPr>
              <a:t>nových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Schopnost </a:t>
            </a:r>
            <a:r>
              <a:rPr lang="cs-CZ" sz="2000" dirty="0">
                <a:solidFill>
                  <a:srgbClr val="000000"/>
                </a:solidFill>
              </a:rPr>
              <a:t>oslovit nové </a:t>
            </a:r>
            <a:r>
              <a:rPr lang="cs-CZ" sz="2000" dirty="0" smtClean="0">
                <a:solidFill>
                  <a:srgbClr val="000000"/>
                </a:solidFill>
              </a:rPr>
              <a:t>zákazníky</a:t>
            </a:r>
            <a:r>
              <a:rPr lang="en-GB" sz="2000" dirty="0" smtClean="0">
                <a:solidFill>
                  <a:srgbClr val="000000"/>
                </a:solidFill>
              </a:rPr>
              <a:t>.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680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CRM (Customer Relationship Management)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843558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CRM - programy</a:t>
            </a:r>
            <a:r>
              <a:rPr lang="cs-CZ" sz="2400" dirty="0">
                <a:solidFill>
                  <a:srgbClr val="000000"/>
                </a:solidFill>
              </a:rPr>
              <a:t>, které </a:t>
            </a:r>
            <a:r>
              <a:rPr lang="cs-CZ" sz="2400" dirty="0" smtClean="0">
                <a:solidFill>
                  <a:srgbClr val="000000"/>
                </a:solidFill>
              </a:rPr>
              <a:t>umožňují: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shromažďovat údaje o zákaznících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třídit údaje o zákaznících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zpracovávat </a:t>
            </a:r>
            <a:r>
              <a:rPr lang="cs-CZ" sz="2000" dirty="0">
                <a:solidFill>
                  <a:srgbClr val="000000"/>
                </a:solidFill>
              </a:rPr>
              <a:t>údaje o </a:t>
            </a:r>
            <a:r>
              <a:rPr lang="cs-CZ" sz="2000" dirty="0" smtClean="0">
                <a:solidFill>
                  <a:srgbClr val="000000"/>
                </a:solidFill>
              </a:rPr>
              <a:t>zákaznících.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400" dirty="0">
                <a:solidFill>
                  <a:srgbClr val="000000"/>
                </a:solidFill>
              </a:rPr>
              <a:t>CRM systémy </a:t>
            </a:r>
            <a:r>
              <a:rPr lang="cs-CZ" sz="2400" dirty="0" smtClean="0">
                <a:solidFill>
                  <a:srgbClr val="000000"/>
                </a:solidFill>
              </a:rPr>
              <a:t>pomáhají </a:t>
            </a:r>
            <a:r>
              <a:rPr lang="cs-CZ" sz="2400" dirty="0">
                <a:solidFill>
                  <a:srgbClr val="000000"/>
                </a:solidFill>
              </a:rPr>
              <a:t>sledovat a vyhodnocovat veškeré obchodní aktivity v rámci celé </a:t>
            </a:r>
            <a:r>
              <a:rPr lang="cs-CZ" sz="2400" dirty="0" smtClean="0">
                <a:solidFill>
                  <a:srgbClr val="000000"/>
                </a:solidFill>
              </a:rPr>
              <a:t>společnosti.</a:t>
            </a:r>
          </a:p>
          <a:p>
            <a:pPr algn="just"/>
            <a:r>
              <a:rPr lang="cs-CZ" sz="2400" dirty="0">
                <a:solidFill>
                  <a:srgbClr val="000000"/>
                </a:solidFill>
              </a:rPr>
              <a:t>CRM systémy se ve firmách objevují od počátku devadesátých let, kdy k jejich rozvoji přispěly nové možnosti v oblasti e-business, růst nákladů na získávání nových zákazníků a snižování průměrného zisků u většiny běžných produktů.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81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CRM (Customer Relationship Management)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843558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Cíle CRM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zlepšit cílení </a:t>
            </a:r>
            <a:r>
              <a:rPr lang="cs-CZ" sz="2000" dirty="0" smtClean="0">
                <a:solidFill>
                  <a:srgbClr val="000000"/>
                </a:solidFill>
              </a:rPr>
              <a:t>služeb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lépe </a:t>
            </a:r>
            <a:r>
              <a:rPr lang="cs-CZ" sz="2000" dirty="0">
                <a:solidFill>
                  <a:srgbClr val="000000"/>
                </a:solidFill>
              </a:rPr>
              <a:t>porozumět </a:t>
            </a:r>
            <a:r>
              <a:rPr lang="cs-CZ" sz="2000" dirty="0" smtClean="0">
                <a:solidFill>
                  <a:srgbClr val="000000"/>
                </a:solidFill>
              </a:rPr>
              <a:t>zákazníkům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identifikovat konkrétní potřeby zákazníků.</a:t>
            </a:r>
          </a:p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CRM je </a:t>
            </a:r>
            <a:r>
              <a:rPr lang="pl-PL" sz="2400" dirty="0" smtClean="0">
                <a:solidFill>
                  <a:srgbClr val="000000"/>
                </a:solidFill>
              </a:rPr>
              <a:t>podpora dlouhodobé strategie na poli</a:t>
            </a:r>
            <a:r>
              <a:rPr lang="cs-CZ" sz="2400" dirty="0">
                <a:solidFill>
                  <a:srgbClr val="000000"/>
                </a:solidFill>
              </a:rPr>
              <a:t>:</a:t>
            </a:r>
            <a:endParaRPr lang="cs-CZ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pl-PL" sz="2000" dirty="0" smtClean="0">
                <a:solidFill>
                  <a:srgbClr val="000000"/>
                </a:solidFill>
              </a:rPr>
              <a:t>komunikace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pl-PL" sz="2000" dirty="0" smtClean="0">
                <a:solidFill>
                  <a:srgbClr val="000000"/>
                </a:solidFill>
              </a:rPr>
              <a:t>marketing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pl-PL" sz="2000" dirty="0" smtClean="0">
                <a:solidFill>
                  <a:srgbClr val="000000"/>
                </a:solidFill>
              </a:rPr>
              <a:t>obchodu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pl-PL" sz="2000" dirty="0" smtClean="0">
                <a:solidFill>
                  <a:srgbClr val="000000"/>
                </a:solidFill>
              </a:rPr>
              <a:t>servisu</a:t>
            </a:r>
            <a:r>
              <a:rPr lang="en-GB" sz="2000" dirty="0" smtClean="0">
                <a:solidFill>
                  <a:srgbClr val="000000"/>
                </a:solidFill>
              </a:rPr>
              <a:t>.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628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CRM (Customer Relationship Management)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843558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>
                <a:solidFill>
                  <a:srgbClr val="000000"/>
                </a:solidFill>
              </a:rPr>
              <a:t>CRM nám pomáhá získat detailní informace o: 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Aktuálních </a:t>
            </a:r>
            <a:r>
              <a:rPr lang="cs-CZ" sz="2000" dirty="0">
                <a:solidFill>
                  <a:srgbClr val="000000"/>
                </a:solidFill>
              </a:rPr>
              <a:t>zákaznících a jejich potřebách a využívaných službách či produktech, které </a:t>
            </a:r>
            <a:r>
              <a:rPr lang="cs-CZ" sz="2000" dirty="0" smtClean="0">
                <a:solidFill>
                  <a:srgbClr val="000000"/>
                </a:solidFill>
              </a:rPr>
              <a:t>kupují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Veškerých </a:t>
            </a:r>
            <a:r>
              <a:rPr lang="cs-CZ" sz="2000" dirty="0">
                <a:solidFill>
                  <a:srgbClr val="000000"/>
                </a:solidFill>
              </a:rPr>
              <a:t>obchodních transakcích (</a:t>
            </a:r>
            <a:r>
              <a:rPr lang="cs-CZ" sz="2000" dirty="0" smtClean="0">
                <a:solidFill>
                  <a:srgbClr val="000000"/>
                </a:solidFill>
              </a:rPr>
              <a:t>fakturace</a:t>
            </a:r>
            <a:r>
              <a:rPr lang="cs-CZ" sz="2000" dirty="0">
                <a:solidFill>
                  <a:srgbClr val="000000"/>
                </a:solidFill>
              </a:rPr>
              <a:t>, objednávky, </a:t>
            </a:r>
            <a:r>
              <a:rPr lang="cs-CZ" sz="2000" dirty="0" smtClean="0">
                <a:solidFill>
                  <a:srgbClr val="000000"/>
                </a:solidFill>
              </a:rPr>
              <a:t>poptávky)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Zákaznických </a:t>
            </a:r>
            <a:r>
              <a:rPr lang="cs-CZ" sz="2000" dirty="0">
                <a:solidFill>
                  <a:srgbClr val="000000"/>
                </a:solidFill>
              </a:rPr>
              <a:t>službách </a:t>
            </a:r>
            <a:r>
              <a:rPr lang="cs-CZ" sz="2000" dirty="0" smtClean="0">
                <a:solidFill>
                  <a:srgbClr val="000000"/>
                </a:solidFill>
              </a:rPr>
              <a:t>(jaké </a:t>
            </a:r>
            <a:r>
              <a:rPr lang="cs-CZ" sz="2000" dirty="0">
                <a:solidFill>
                  <a:srgbClr val="000000"/>
                </a:solidFill>
              </a:rPr>
              <a:t>nejvíce využívají, </a:t>
            </a:r>
            <a:r>
              <a:rPr lang="cs-CZ" sz="2000" dirty="0" err="1">
                <a:solidFill>
                  <a:srgbClr val="000000"/>
                </a:solidFill>
              </a:rPr>
              <a:t>helpdesk</a:t>
            </a:r>
            <a:r>
              <a:rPr lang="cs-CZ" sz="2000" dirty="0">
                <a:solidFill>
                  <a:srgbClr val="000000"/>
                </a:solidFill>
              </a:rPr>
              <a:t>, podnikové </a:t>
            </a:r>
            <a:r>
              <a:rPr lang="cs-CZ" sz="2000" dirty="0" smtClean="0">
                <a:solidFill>
                  <a:srgbClr val="000000"/>
                </a:solidFill>
              </a:rPr>
              <a:t>služby)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Analýze </a:t>
            </a:r>
            <a:r>
              <a:rPr lang="cs-CZ" sz="2000" dirty="0">
                <a:solidFill>
                  <a:srgbClr val="000000"/>
                </a:solidFill>
              </a:rPr>
              <a:t>a strategii </a:t>
            </a:r>
            <a:r>
              <a:rPr lang="cs-CZ" sz="2000" dirty="0" smtClean="0">
                <a:solidFill>
                  <a:srgbClr val="000000"/>
                </a:solidFill>
              </a:rPr>
              <a:t>(plánování </a:t>
            </a:r>
            <a:r>
              <a:rPr lang="cs-CZ" sz="2000" dirty="0">
                <a:solidFill>
                  <a:srgbClr val="000000"/>
                </a:solidFill>
              </a:rPr>
              <a:t>marketingových kanálů, kontaktní střediska, rozvoj marketingových služeb apod</a:t>
            </a:r>
            <a:r>
              <a:rPr lang="cs-CZ" sz="2000" dirty="0" smtClean="0">
                <a:solidFill>
                  <a:srgbClr val="000000"/>
                </a:solidFill>
              </a:rPr>
              <a:t>.).</a:t>
            </a:r>
            <a:endParaRPr lang="cs-CZ" sz="2000" dirty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539552" y="4731990"/>
            <a:ext cx="7560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00000"/>
                </a:solidFill>
              </a:rPr>
              <a:t>https://cs.wikipedia.org/wiki/%C5%98%C3%ADzen%C3%AD_vztah%C5%AF_se_z%C3%A1kazn%C3%ADky</a:t>
            </a:r>
          </a:p>
        </p:txBody>
      </p:sp>
    </p:spTree>
    <p:extLst>
      <p:ext uri="{BB962C8B-B14F-4D97-AF65-F5344CB8AC3E}">
        <p14:creationId xmlns:p14="http://schemas.microsoft.com/office/powerpoint/2010/main" val="402284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CRM (Customer Relationship Management)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965169"/>
            <a:ext cx="5320369" cy="3443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80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3179</TotalTime>
  <Words>920</Words>
  <Application>Microsoft Office PowerPoint</Application>
  <PresentationFormat>Předvádění na obrazovce (16:9)</PresentationFormat>
  <Paragraphs>170</Paragraphs>
  <Slides>19</Slides>
  <Notes>17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Enriqueta</vt:lpstr>
      <vt:lpstr>Times New Roman</vt:lpstr>
      <vt:lpstr>SLU</vt:lpstr>
      <vt:lpstr>Visio</vt:lpstr>
      <vt:lpstr>Název prezentace</vt:lpstr>
      <vt:lpstr>Podnikání na Internetu</vt:lpstr>
      <vt:lpstr>Architektura systému e-commerce</vt:lpstr>
      <vt:lpstr>Architektura systému e-commerce</vt:lpstr>
      <vt:lpstr>CRM (Customer Relationship Management)</vt:lpstr>
      <vt:lpstr>CRM (Customer Relationship Management)</vt:lpstr>
      <vt:lpstr>CRM (Customer Relationship Management)</vt:lpstr>
      <vt:lpstr>CRM (Customer Relationship Management)</vt:lpstr>
      <vt:lpstr>CRM (Customer Relationship Management)</vt:lpstr>
      <vt:lpstr>CRM (Customer Relationship Management)</vt:lpstr>
      <vt:lpstr>Kooperační (kolaborativní) CRM</vt:lpstr>
      <vt:lpstr>Kooperační (kolaborativní) CRM</vt:lpstr>
      <vt:lpstr>Operativní CRM</vt:lpstr>
      <vt:lpstr>Analytické CRM</vt:lpstr>
      <vt:lpstr>Social CRM (sCRM)</vt:lpstr>
      <vt:lpstr>Výběr CRM</vt:lpstr>
      <vt:lpstr>Výběr CRM</vt:lpstr>
      <vt:lpstr>Výběr CRM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suchanek</cp:lastModifiedBy>
  <cp:revision>229</cp:revision>
  <dcterms:created xsi:type="dcterms:W3CDTF">2016-07-06T15:42:34Z</dcterms:created>
  <dcterms:modified xsi:type="dcterms:W3CDTF">2019-04-29T19:42:11Z</dcterms:modified>
</cp:coreProperties>
</file>