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256" r:id="rId3"/>
    <p:sldId id="263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09" r:id="rId18"/>
    <p:sldId id="29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>
      <p:cViewPr varScale="1">
        <p:scale>
          <a:sx n="147" d="100"/>
          <a:sy n="147" d="100"/>
        </p:scale>
        <p:origin x="46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427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903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154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29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470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918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232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34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919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873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43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591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040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13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563638"/>
            <a:ext cx="8136904" cy="27363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Jestliže označíme C jako šifru, P otevřený původní text, E (D) šifrovací (dešifrovací) algoritmus a K klíč, pak můžeme šifru obecně vyjádřit jako funkci ve tvaru:</a:t>
            </a:r>
          </a:p>
          <a:p>
            <a:pPr marL="0" indent="0" algn="ctr"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C </a:t>
            </a:r>
            <a:r>
              <a:rPr lang="cs-CZ" sz="2200" dirty="0">
                <a:solidFill>
                  <a:srgbClr val="000000"/>
                </a:solidFill>
              </a:rPr>
              <a:t>= E(P) resp. C = E(K, P) - šifrování</a:t>
            </a:r>
          </a:p>
          <a:p>
            <a:pPr marL="0" indent="0" algn="ctr"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P </a:t>
            </a:r>
            <a:r>
              <a:rPr lang="cs-CZ" sz="2200" dirty="0">
                <a:solidFill>
                  <a:srgbClr val="000000"/>
                </a:solidFill>
              </a:rPr>
              <a:t>= D(C) resp. P = D(K, C) - dešifrování</a:t>
            </a:r>
          </a:p>
          <a:p>
            <a:pPr marL="0" indent="0" algn="ctr"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přičemž </a:t>
            </a:r>
            <a:r>
              <a:rPr lang="cs-CZ" sz="2200" dirty="0">
                <a:solidFill>
                  <a:srgbClr val="000000"/>
                </a:solidFill>
              </a:rPr>
              <a:t>musí platit, že P = D(E(P))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4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8136904" cy="27363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Zprávy </a:t>
            </a:r>
            <a:r>
              <a:rPr lang="cs-CZ" sz="2200" dirty="0">
                <a:solidFill>
                  <a:srgbClr val="000000"/>
                </a:solidFill>
              </a:rPr>
              <a:t>by se zašifrováním neměly zvětšovat.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Algoritmus </a:t>
            </a:r>
            <a:r>
              <a:rPr lang="cs-CZ" sz="2200" dirty="0">
                <a:solidFill>
                  <a:srgbClr val="000000"/>
                </a:solidFill>
              </a:rPr>
              <a:t>šifrování musí čím jak nejvíce zamezit možnosti prolomení šifry, nicméně jeho implementace by měla být co nejjednodušší.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Algoritmus </a:t>
            </a:r>
            <a:r>
              <a:rPr lang="cs-CZ" sz="2200" dirty="0">
                <a:solidFill>
                  <a:srgbClr val="000000"/>
                </a:solidFill>
              </a:rPr>
              <a:t>by v žádném případě neměl být omezující (např. počet znaků a typy </a:t>
            </a:r>
            <a:r>
              <a:rPr lang="cs-CZ" sz="2200" dirty="0" smtClean="0">
                <a:solidFill>
                  <a:srgbClr val="000000"/>
                </a:solidFill>
              </a:rPr>
              <a:t>znaků</a:t>
            </a:r>
            <a:r>
              <a:rPr lang="cs-CZ" sz="2200" dirty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Množství </a:t>
            </a:r>
            <a:r>
              <a:rPr lang="cs-CZ" sz="2200" dirty="0">
                <a:solidFill>
                  <a:srgbClr val="000000"/>
                </a:solidFill>
              </a:rPr>
              <a:t>práce vynaložené na šifrování a dešifrování by mělo být úměrné </a:t>
            </a:r>
            <a:r>
              <a:rPr lang="cs-CZ" sz="2200" dirty="0" smtClean="0">
                <a:solidFill>
                  <a:srgbClr val="000000"/>
                </a:solidFill>
              </a:rPr>
              <a:t>požadovanému </a:t>
            </a:r>
            <a:r>
              <a:rPr lang="cs-CZ" sz="2200" dirty="0">
                <a:solidFill>
                  <a:srgbClr val="000000"/>
                </a:solidFill>
              </a:rPr>
              <a:t>stupni utajení.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Chyby </a:t>
            </a:r>
            <a:r>
              <a:rPr lang="cs-CZ" sz="2200" dirty="0">
                <a:solidFill>
                  <a:srgbClr val="000000"/>
                </a:solidFill>
              </a:rPr>
              <a:t>při šifrování by se neměly příliš šířit a ovlivňovat následující komunikaci.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99542"/>
            <a:ext cx="8136904" cy="22322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Šifrovací klíč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jeden </a:t>
            </a:r>
            <a:r>
              <a:rPr lang="cs-CZ" sz="1800" dirty="0">
                <a:solidFill>
                  <a:srgbClr val="000000"/>
                </a:solidFill>
              </a:rPr>
              <a:t>z nejdůležitějších prvků, od kterého se odvíjí bezpečnost šifrovacího systému z hlediska přenosu zašifrovaných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prakticky </a:t>
            </a:r>
            <a:r>
              <a:rPr lang="cs-CZ" sz="1800" dirty="0">
                <a:solidFill>
                  <a:srgbClr val="000000"/>
                </a:solidFill>
              </a:rPr>
              <a:t>všechny jeho parametry a stadia od generace přes distribuci až po délku </a:t>
            </a:r>
            <a:r>
              <a:rPr lang="cs-CZ" sz="1800" dirty="0" smtClean="0">
                <a:solidFill>
                  <a:srgbClr val="000000"/>
                </a:solidFill>
              </a:rPr>
              <a:t>platnosti </a:t>
            </a:r>
            <a:r>
              <a:rPr lang="cs-CZ" sz="1800" dirty="0">
                <a:solidFill>
                  <a:srgbClr val="000000"/>
                </a:solidFill>
              </a:rPr>
              <a:t>jsou velice </a:t>
            </a:r>
            <a:r>
              <a:rPr lang="cs-CZ" sz="1800" dirty="0" smtClean="0">
                <a:solidFill>
                  <a:srgbClr val="000000"/>
                </a:solidFill>
              </a:rPr>
              <a:t>důležité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800" dirty="0" smtClean="0">
                <a:solidFill>
                  <a:srgbClr val="000000"/>
                </a:solidFill>
              </a:rPr>
              <a:t>k</a:t>
            </a:r>
            <a:r>
              <a:rPr lang="cs-CZ" sz="1800" dirty="0" err="1" smtClean="0">
                <a:solidFill>
                  <a:srgbClr val="000000"/>
                </a:solidFill>
              </a:rPr>
              <a:t>líč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můžeme do jisté míry považovat za jakési "vstupní heslo" šifrovacího (dešifrovacího) </a:t>
            </a:r>
            <a:r>
              <a:rPr lang="cs-CZ" sz="1800" dirty="0" smtClean="0">
                <a:solidFill>
                  <a:srgbClr val="000000"/>
                </a:solidFill>
              </a:rPr>
              <a:t>algoritmu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5" y="2643758"/>
            <a:ext cx="2376264" cy="202965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39552" y="4731990"/>
            <a:ext cx="72728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https://cs.wikipedia.org/wiki/Symetrick%C3%A1_%C5%A1ifra</a:t>
            </a:r>
          </a:p>
        </p:txBody>
      </p:sp>
    </p:spTree>
    <p:extLst>
      <p:ext uri="{BB962C8B-B14F-4D97-AF65-F5344CB8AC3E}">
        <p14:creationId xmlns:p14="http://schemas.microsoft.com/office/powerpoint/2010/main" val="25600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99542"/>
            <a:ext cx="8136904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Šifrování s tajným klíčem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7" y="1419621"/>
            <a:ext cx="17674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378777"/>
              </p:ext>
            </p:extLst>
          </p:nvPr>
        </p:nvGraphicFramePr>
        <p:xfrm>
          <a:off x="683567" y="1518230"/>
          <a:ext cx="7104789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Visio" r:id="rId4" imgW="3342679" imgH="1262944" progId="Visio.Drawing.15">
                  <p:embed/>
                </p:oleObj>
              </mc:Choice>
              <mc:Fallback>
                <p:oleObj name="Visio" r:id="rId4" imgW="3342679" imgH="126294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1518230"/>
                        <a:ext cx="7104789" cy="26642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07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99542"/>
            <a:ext cx="8136904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Šifrování s veřejným klíčem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7" y="1419621"/>
            <a:ext cx="17674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6" y="1347613"/>
            <a:ext cx="1806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152904"/>
              </p:ext>
            </p:extLst>
          </p:nvPr>
        </p:nvGraphicFramePr>
        <p:xfrm>
          <a:off x="683567" y="1347614"/>
          <a:ext cx="6634356" cy="303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Visio" r:id="rId4" imgW="3342679" imgH="1532819" progId="Visio.Drawing.15">
                  <p:embed/>
                </p:oleObj>
              </mc:Choice>
              <mc:Fallback>
                <p:oleObj name="Visio" r:id="rId4" imgW="3342679" imgH="153281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1347614"/>
                        <a:ext cx="6634356" cy="30344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8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99542"/>
            <a:ext cx="8136904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7" y="1419621"/>
            <a:ext cx="17674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6" y="1347613"/>
            <a:ext cx="1806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75296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302374"/>
              </p:ext>
            </p:extLst>
          </p:nvPr>
        </p:nvGraphicFramePr>
        <p:xfrm>
          <a:off x="1022862" y="752967"/>
          <a:ext cx="5238086" cy="3979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Visio" r:id="rId4" imgW="5191956" imgH="3941233" progId="Visio.Drawing.15">
                  <p:embed/>
                </p:oleObj>
              </mc:Choice>
              <mc:Fallback>
                <p:oleObj name="Visio" r:id="rId4" imgW="5191956" imgH="394123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862" y="752967"/>
                        <a:ext cx="5238086" cy="3979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1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99542"/>
            <a:ext cx="8136904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7" y="1419621"/>
            <a:ext cx="17674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6" y="1347613"/>
            <a:ext cx="1806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43608" y="75296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834" y="787522"/>
            <a:ext cx="5573552" cy="3909653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67544" y="4731990"/>
            <a:ext cx="799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https://cs.wikipedia.org/wiki/Elektronick%C3%BD_podpis#/media/File:Digital_Signature_diagram_cs.svg</a:t>
            </a:r>
          </a:p>
        </p:txBody>
      </p:sp>
    </p:spTree>
    <p:extLst>
      <p:ext uri="{BB962C8B-B14F-4D97-AF65-F5344CB8AC3E}">
        <p14:creationId xmlns:p14="http://schemas.microsoft.com/office/powerpoint/2010/main" val="36272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99542"/>
            <a:ext cx="8136904" cy="22322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Autentičnost </a:t>
            </a:r>
            <a:r>
              <a:rPr lang="cs-CZ" sz="2200" dirty="0">
                <a:solidFill>
                  <a:srgbClr val="000000"/>
                </a:solidFill>
              </a:rPr>
              <a:t>podepisující </a:t>
            </a:r>
            <a:r>
              <a:rPr lang="cs-CZ" sz="2200" dirty="0" smtClean="0">
                <a:solidFill>
                  <a:srgbClr val="000000"/>
                </a:solidFill>
              </a:rPr>
              <a:t>osoby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zprávu </a:t>
            </a:r>
            <a:r>
              <a:rPr lang="cs-CZ" sz="1800" dirty="0">
                <a:solidFill>
                  <a:srgbClr val="000000"/>
                </a:solidFill>
              </a:rPr>
              <a:t>mohl podepsat pouze ten, kdo má k </a:t>
            </a:r>
            <a:r>
              <a:rPr lang="cs-CZ" sz="1800" dirty="0" smtClean="0">
                <a:solidFill>
                  <a:srgbClr val="000000"/>
                </a:solidFill>
              </a:rPr>
              <a:t>deklarovanému </a:t>
            </a:r>
            <a:r>
              <a:rPr lang="cs-CZ" sz="1800" dirty="0">
                <a:solidFill>
                  <a:srgbClr val="000000"/>
                </a:solidFill>
              </a:rPr>
              <a:t>veřejnému klíči odpovídající privátní klíč.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Integritu zprávy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době, která uplynula mezi podepsáním zprávy a ověřováním podpisu, nebyla tato zpráva modifikována.</a:t>
            </a:r>
          </a:p>
          <a:p>
            <a:pPr algn="just"/>
            <a:r>
              <a:rPr lang="cs-CZ" sz="2200" dirty="0" err="1" smtClean="0">
                <a:solidFill>
                  <a:srgbClr val="000000"/>
                </a:solidFill>
              </a:rPr>
              <a:t>Neodmítnutelnost</a:t>
            </a:r>
            <a:r>
              <a:rPr lang="cs-CZ" sz="2200" dirty="0" smtClean="0">
                <a:solidFill>
                  <a:srgbClr val="000000"/>
                </a:solidFill>
              </a:rPr>
              <a:t> odpovědnosti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osoba</a:t>
            </a:r>
            <a:r>
              <a:rPr lang="cs-CZ" sz="1800" dirty="0">
                <a:solidFill>
                  <a:srgbClr val="000000"/>
                </a:solidFill>
              </a:rPr>
              <a:t>, která tuto zprávu podepsala, nemůže svou činnost popřít, neboť její znalost privátního klíče je unikátní.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Časové ukotvení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Elektronický </a:t>
            </a:r>
            <a:r>
              <a:rPr lang="cs-CZ" sz="1800" dirty="0">
                <a:solidFill>
                  <a:srgbClr val="000000"/>
                </a:solidFill>
              </a:rPr>
              <a:t>podpis může obsahovat časové razítko, které </a:t>
            </a:r>
            <a:r>
              <a:rPr lang="cs-CZ" sz="1800" dirty="0" smtClean="0">
                <a:solidFill>
                  <a:srgbClr val="000000"/>
                </a:solidFill>
              </a:rPr>
              <a:t>prokazuje </a:t>
            </a:r>
            <a:r>
              <a:rPr lang="cs-CZ" sz="1800" dirty="0">
                <a:solidFill>
                  <a:srgbClr val="000000"/>
                </a:solidFill>
              </a:rPr>
              <a:t>datum a čas podepsání dokumentu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98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9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Bezpečnost – jedna z klíčových podmínek úspěšnosti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Původně byla bezpečnost jedna ze základních bariér rozvoje e-business ze strany zákazníků.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Bezpečnost lze kategorizovat na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vnitřní – možné útoky ve vnějším prostředí podniku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vnější – možné útoky z vnějšího prostředí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GB" sz="2300" dirty="0" smtClean="0">
                <a:solidFill>
                  <a:srgbClr val="000000"/>
                </a:solidFill>
              </a:rPr>
              <a:t>Be</a:t>
            </a:r>
            <a:r>
              <a:rPr lang="cs-CZ" sz="2300" dirty="0" smtClean="0">
                <a:solidFill>
                  <a:srgbClr val="000000"/>
                </a:solidFill>
              </a:rPr>
              <a:t>z</a:t>
            </a:r>
            <a:r>
              <a:rPr lang="en-GB" sz="2300" dirty="0" err="1" smtClean="0">
                <a:solidFill>
                  <a:srgbClr val="000000"/>
                </a:solidFill>
              </a:rPr>
              <a:t>pe</a:t>
            </a:r>
            <a:r>
              <a:rPr lang="cs-CZ" sz="2300" dirty="0" err="1" smtClean="0">
                <a:solidFill>
                  <a:srgbClr val="000000"/>
                </a:solidFill>
              </a:rPr>
              <a:t>čnost</a:t>
            </a:r>
            <a:r>
              <a:rPr lang="cs-CZ" sz="2300" dirty="0" smtClean="0">
                <a:solidFill>
                  <a:srgbClr val="000000"/>
                </a:solidFill>
              </a:rPr>
              <a:t> e-business je úzce vázána na zásady bezpečného chování uživatelů na Internetu: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http://www.bezpecnyinternet.cz/</a:t>
            </a:r>
          </a:p>
          <a:p>
            <a:pPr marL="0" indent="0" algn="just">
              <a:buNone/>
            </a:pPr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Dle </a:t>
            </a:r>
            <a:r>
              <a:rPr lang="cs-CZ" sz="2200" dirty="0">
                <a:solidFill>
                  <a:srgbClr val="000000"/>
                </a:solidFill>
              </a:rPr>
              <a:t>zákona č. 227/2000 o elektronickém podpisu je elektronický podpis definován </a:t>
            </a:r>
            <a:r>
              <a:rPr lang="cs-CZ" sz="2200" dirty="0" smtClean="0">
                <a:solidFill>
                  <a:srgbClr val="000000"/>
                </a:solidFill>
              </a:rPr>
              <a:t>jako</a:t>
            </a:r>
            <a:r>
              <a:rPr lang="cs-CZ" sz="2200" dirty="0">
                <a:solidFill>
                  <a:srgbClr val="000000"/>
                </a:solidFill>
              </a:rPr>
              <a:t>: Elektronickým podpisem se rozumí údaje v elektronické podobě, které jsou připojené k datové zprávě nebo jsou s ní logicky spojené, a které umožňují ověření totožnosti </a:t>
            </a:r>
            <a:r>
              <a:rPr lang="cs-CZ" sz="2200" dirty="0" smtClean="0">
                <a:solidFill>
                  <a:srgbClr val="000000"/>
                </a:solidFill>
              </a:rPr>
              <a:t>podepsané </a:t>
            </a:r>
            <a:r>
              <a:rPr lang="cs-CZ" sz="2200" dirty="0">
                <a:solidFill>
                  <a:srgbClr val="000000"/>
                </a:solidFill>
              </a:rPr>
              <a:t>osoby ve vztahu k datové zprávě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Digitální podpis je spojením klasického elektronického podpisu s certifikátem </a:t>
            </a:r>
            <a:r>
              <a:rPr lang="cs-CZ" sz="2200" dirty="0" smtClean="0">
                <a:solidFill>
                  <a:srgbClr val="000000"/>
                </a:solidFill>
              </a:rPr>
              <a:t>zajišťujícím </a:t>
            </a:r>
            <a:r>
              <a:rPr lang="cs-CZ" sz="2200" dirty="0">
                <a:solidFill>
                  <a:srgbClr val="000000"/>
                </a:solidFill>
              </a:rPr>
              <a:t>identitu člověka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Je nutné uvést, že digitální podpis sám o sobě nepotvrzuje identitu uživatele nebo </a:t>
            </a:r>
            <a:r>
              <a:rPr lang="cs-CZ" sz="2200" dirty="0" smtClean="0">
                <a:solidFill>
                  <a:srgbClr val="000000"/>
                </a:solidFill>
              </a:rPr>
              <a:t>systému</a:t>
            </a:r>
            <a:r>
              <a:rPr lang="cs-CZ" sz="2200" dirty="0">
                <a:solidFill>
                  <a:srgbClr val="000000"/>
                </a:solidFill>
              </a:rPr>
              <a:t>. Ta je garantována důvěryhodnou třetí stranou - certifikační autoritou. Vydává </a:t>
            </a:r>
            <a:r>
              <a:rPr lang="cs-CZ" sz="2200" dirty="0" smtClean="0">
                <a:solidFill>
                  <a:srgbClr val="000000"/>
                </a:solidFill>
              </a:rPr>
              <a:t>důvěryhodný </a:t>
            </a:r>
            <a:r>
              <a:rPr lang="cs-CZ" sz="2200" dirty="0">
                <a:solidFill>
                  <a:srgbClr val="000000"/>
                </a:solidFill>
              </a:rPr>
              <a:t>certifikát uživateli na základě znalosti jeho identity.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Certifikační autorita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subjekt</a:t>
            </a:r>
            <a:r>
              <a:rPr lang="cs-CZ" sz="1900" dirty="0">
                <a:solidFill>
                  <a:srgbClr val="000000"/>
                </a:solidFill>
              </a:rPr>
              <a:t>, který vydává digitální certifikáty (elektronicky podepsané veřejné šifrovací klíče), čímž usnadňuje využívání PKI (Public </a:t>
            </a:r>
            <a:r>
              <a:rPr lang="cs-CZ" sz="1900" dirty="0" err="1">
                <a:solidFill>
                  <a:srgbClr val="000000"/>
                </a:solidFill>
              </a:rPr>
              <a:t>Key</a:t>
            </a:r>
            <a:r>
              <a:rPr lang="cs-CZ" sz="1900" dirty="0">
                <a:solidFill>
                  <a:srgbClr val="000000"/>
                </a:solidFill>
              </a:rPr>
              <a:t> </a:t>
            </a:r>
            <a:r>
              <a:rPr lang="cs-CZ" sz="1900" dirty="0" err="1">
                <a:solidFill>
                  <a:srgbClr val="000000"/>
                </a:solidFill>
              </a:rPr>
              <a:t>Infrastructure</a:t>
            </a:r>
            <a:r>
              <a:rPr lang="cs-CZ" sz="1900" dirty="0">
                <a:solidFill>
                  <a:srgbClr val="000000"/>
                </a:solidFill>
              </a:rPr>
              <a:t>) tak, že svojí autoritou potvrzuje pravdivost údajů, které jsou ve volně dostupném veřejném klíči uvedeny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0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Majitel veřejného klíče musí </a:t>
            </a:r>
            <a:r>
              <a:rPr lang="cs-CZ" sz="2200" dirty="0" smtClean="0">
                <a:solidFill>
                  <a:srgbClr val="000000"/>
                </a:solidFill>
              </a:rPr>
              <a:t>při </a:t>
            </a:r>
            <a:r>
              <a:rPr lang="cs-CZ" sz="2200" dirty="0">
                <a:solidFill>
                  <a:srgbClr val="000000"/>
                </a:solidFill>
              </a:rPr>
              <a:t>žádosti o vydání digitálního certifikátu důvěryhodným způsobem certifikační autoritu přesvědčit, že jím poskytnuté údaje odpovídají skutečnosti a tomu, co uvedl ve svém veřejném klíči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CA se skládá za tří základních </a:t>
            </a:r>
            <a:r>
              <a:rPr lang="cs-CZ" sz="2200" dirty="0" smtClean="0">
                <a:solidFill>
                  <a:srgbClr val="000000"/>
                </a:solidFill>
              </a:rPr>
              <a:t>částí: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registrační </a:t>
            </a:r>
            <a:r>
              <a:rPr lang="cs-CZ" sz="1800" dirty="0" err="1" smtClean="0">
                <a:solidFill>
                  <a:srgbClr val="000000"/>
                </a:solidFill>
              </a:rPr>
              <a:t>authority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certifikační </a:t>
            </a:r>
            <a:r>
              <a:rPr lang="cs-CZ" sz="1800" dirty="0" err="1" smtClean="0">
                <a:solidFill>
                  <a:srgbClr val="000000"/>
                </a:solidFill>
              </a:rPr>
              <a:t>authority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správní </a:t>
            </a:r>
            <a:r>
              <a:rPr lang="cs-CZ" sz="1800" dirty="0">
                <a:solidFill>
                  <a:srgbClr val="000000"/>
                </a:solidFill>
              </a:rPr>
              <a:t>autority.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0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71550"/>
            <a:ext cx="6994572" cy="396044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6470" y="4731990"/>
            <a:ext cx="7920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http://www.uiam.mtf.stuba.sk/predmety/ps/Cd-II/CD-ca/ca5.htm</a:t>
            </a:r>
          </a:p>
        </p:txBody>
      </p:sp>
    </p:spTree>
    <p:extLst>
      <p:ext uri="{BB962C8B-B14F-4D97-AF65-F5344CB8AC3E}">
        <p14:creationId xmlns:p14="http://schemas.microsoft.com/office/powerpoint/2010/main" val="127279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České republice jsou akreditovány 3 certifikační autority. Jedná se o: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První </a:t>
            </a:r>
            <a:r>
              <a:rPr lang="cs-CZ" sz="1800" dirty="0">
                <a:solidFill>
                  <a:srgbClr val="000000"/>
                </a:solidFill>
              </a:rPr>
              <a:t>certifikační autorita, a.s., akreditace udělena </a:t>
            </a:r>
            <a:r>
              <a:rPr lang="cs-CZ" sz="1800" dirty="0" smtClean="0">
                <a:solidFill>
                  <a:srgbClr val="000000"/>
                </a:solidFill>
              </a:rPr>
              <a:t>15.03.2002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Česká </a:t>
            </a:r>
            <a:r>
              <a:rPr lang="cs-CZ" sz="1800" dirty="0">
                <a:solidFill>
                  <a:srgbClr val="000000"/>
                </a:solidFill>
              </a:rPr>
              <a:t>pošta, </a:t>
            </a:r>
            <a:r>
              <a:rPr lang="cs-CZ" sz="1800" dirty="0" err="1">
                <a:solidFill>
                  <a:srgbClr val="000000"/>
                </a:solidFill>
              </a:rPr>
              <a:t>s.p</a:t>
            </a:r>
            <a:r>
              <a:rPr lang="cs-CZ" sz="1800" dirty="0">
                <a:solidFill>
                  <a:srgbClr val="000000"/>
                </a:solidFill>
              </a:rPr>
              <a:t>., akreditace udělena </a:t>
            </a:r>
            <a:r>
              <a:rPr lang="cs-CZ" sz="1800" dirty="0" smtClean="0">
                <a:solidFill>
                  <a:srgbClr val="000000"/>
                </a:solidFill>
              </a:rPr>
              <a:t>15.07.2005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eIdentity</a:t>
            </a:r>
            <a:r>
              <a:rPr lang="cs-CZ" sz="1800" dirty="0">
                <a:solidFill>
                  <a:srgbClr val="000000"/>
                </a:solidFill>
              </a:rPr>
              <a:t>, a.s., akreditace udělena </a:t>
            </a:r>
            <a:r>
              <a:rPr lang="cs-CZ" sz="1800" dirty="0" smtClean="0">
                <a:solidFill>
                  <a:srgbClr val="000000"/>
                </a:solidFill>
              </a:rPr>
              <a:t>12.09.2005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Akreditaci pro vydávání kvalifikovaných certifikátů uděluje Ministerstvo vnitra </a:t>
            </a:r>
            <a:r>
              <a:rPr lang="cs-CZ" sz="2200" dirty="0" smtClean="0">
                <a:solidFill>
                  <a:srgbClr val="000000"/>
                </a:solidFill>
              </a:rPr>
              <a:t>ČR.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Akreditované certifikační autority mají právo vydávat tyto typy certifikátů: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Kvalifikovaný digitální certifikát</a:t>
            </a:r>
            <a:r>
              <a:rPr lang="en-GB" sz="1800" dirty="0" smtClean="0">
                <a:solidFill>
                  <a:srgbClr val="000000"/>
                </a:solidFill>
              </a:rPr>
              <a:t>;	</a:t>
            </a:r>
            <a:r>
              <a:rPr lang="cs-CZ" sz="1800" dirty="0" smtClean="0">
                <a:solidFill>
                  <a:srgbClr val="000000"/>
                </a:solidFill>
              </a:rPr>
              <a:t>- </a:t>
            </a:r>
            <a:r>
              <a:rPr lang="cs-CZ" sz="1800" dirty="0">
                <a:solidFill>
                  <a:srgbClr val="000000"/>
                </a:solidFill>
              </a:rPr>
              <a:t>Kvalifikované časové </a:t>
            </a:r>
            <a:r>
              <a:rPr lang="cs-CZ" sz="1800" dirty="0" smtClean="0">
                <a:solidFill>
                  <a:srgbClr val="000000"/>
                </a:solidFill>
              </a:rPr>
              <a:t>razítko.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Kvalifikovaný </a:t>
            </a:r>
            <a:r>
              <a:rPr lang="cs-CZ" sz="1800" dirty="0">
                <a:solidFill>
                  <a:srgbClr val="000000"/>
                </a:solidFill>
              </a:rPr>
              <a:t>systémový </a:t>
            </a:r>
            <a:r>
              <a:rPr lang="cs-CZ" sz="1800" dirty="0" smtClean="0">
                <a:solidFill>
                  <a:srgbClr val="000000"/>
                </a:solidFill>
              </a:rPr>
              <a:t>certifikát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Bezpečnost e-business – digitální podpis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500854"/>
              </p:ext>
            </p:extLst>
          </p:nvPr>
        </p:nvGraphicFramePr>
        <p:xfrm>
          <a:off x="395536" y="771550"/>
          <a:ext cx="7488832" cy="4035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859">
                  <a:extLst>
                    <a:ext uri="{9D8B030D-6E8A-4147-A177-3AD203B41FA5}">
                      <a16:colId xmlns:a16="http://schemas.microsoft.com/office/drawing/2014/main" val="1659358865"/>
                    </a:ext>
                  </a:extLst>
                </a:gridCol>
                <a:gridCol w="5530973">
                  <a:extLst>
                    <a:ext uri="{9D8B030D-6E8A-4147-A177-3AD203B41FA5}">
                      <a16:colId xmlns:a16="http://schemas.microsoft.com/office/drawing/2014/main" val="2086067246"/>
                    </a:ext>
                  </a:extLst>
                </a:gridCol>
              </a:tblGrid>
              <a:tr h="21819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Pojem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702253903"/>
                  </a:ext>
                </a:extLst>
              </a:tr>
              <a:tr h="21819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Kryptologie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Věda o šifrování (je v ní obsažena kryptografie a kryptoanalýza).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1548371174"/>
                  </a:ext>
                </a:extLst>
              </a:tr>
              <a:tr h="21819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Kryptografie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Zabývá se metodami šifrování dat.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2382045211"/>
                  </a:ext>
                </a:extLst>
              </a:tr>
              <a:tr h="43638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Kryptoanalýza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Zabývá se metodami umožňujícími šifrované zprávy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neautorizovaně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 dešifrovat.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3489348014"/>
                  </a:ext>
                </a:extLst>
              </a:tr>
              <a:tr h="43638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Šifrování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Proces, při kterém dochází k převedení obecně srozumitelného textu na zašifrovaný text (jeho obsah nelze přímo určit).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2060766389"/>
                  </a:ext>
                </a:extLst>
              </a:tr>
              <a:tr h="21819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Dešifrování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Proces opačný k šifrování.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2560134661"/>
                  </a:ext>
                </a:extLst>
              </a:tr>
              <a:tr h="21819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Otevřený text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Původní nezašifrovaný text.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2660250570"/>
                  </a:ext>
                </a:extLst>
              </a:tr>
              <a:tr h="43638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Šifrovaný text (šifra)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Zašifrovaný text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1413878655"/>
                  </a:ext>
                </a:extLst>
              </a:tr>
              <a:tr h="65457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Šifrovací (dešifrovací) algoritmus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Funkce, obecně sestavená na matematickém základě, podle které se provádí vlastní šifrování a dešifrování zpráv.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2045420596"/>
                  </a:ext>
                </a:extLst>
              </a:tr>
              <a:tr h="65457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Šifrovací klíč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Binární informace, která slouží jako jednoznačný podmíněný vstupní parametr při šifrování a dešifrování zpráv. Obecně má předem určený počet bitů.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5" marR="68265" marT="0" marB="0"/>
                </a:tc>
                <a:extLst>
                  <a:ext uri="{0D108BD9-81ED-4DB2-BD59-A6C34878D82A}">
                    <a16:rowId xmlns:a16="http://schemas.microsoft.com/office/drawing/2014/main" val="662694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2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867</Words>
  <Application>Microsoft Office PowerPoint</Application>
  <PresentationFormat>Předvádění na obrazovce (16:9)</PresentationFormat>
  <Paragraphs>150</Paragraphs>
  <Slides>18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Bezpečnost e-business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Bezpečnost e-business – digitální podpis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261</cp:revision>
  <dcterms:created xsi:type="dcterms:W3CDTF">2016-07-06T15:42:34Z</dcterms:created>
  <dcterms:modified xsi:type="dcterms:W3CDTF">2019-04-29T19:51:17Z</dcterms:modified>
</cp:coreProperties>
</file>