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61" r:id="rId15"/>
    <p:sldId id="275" r:id="rId16"/>
    <p:sldId id="273" r:id="rId1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8B4CD-6D26-489E-9933-03206DE9A0EE}" type="datetimeFigureOut">
              <a:rPr lang="cs-CZ"/>
              <a:pPr>
                <a:defRPr/>
              </a:pPr>
              <a:t>25.03.2018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D33497-6DA0-4B45-9FED-889BE1FE23D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35706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514B9-AA83-49E2-B676-E3CE01CCD712}" type="datetimeFigureOut">
              <a:rPr lang="cs-CZ"/>
              <a:pPr>
                <a:defRPr/>
              </a:pPr>
              <a:t>25.03.2018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33D0FD-01B8-470C-9C11-AF639F6EDF5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74395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CF36E-B30A-44CB-ACFE-354FA8E2524F}" type="datetimeFigureOut">
              <a:rPr lang="cs-CZ"/>
              <a:pPr>
                <a:defRPr/>
              </a:pPr>
              <a:t>25.03.2018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FDE080-6B41-400C-9BA1-E7048CA3BD9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86519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5F9A1-DA03-4B58-A87F-D9C5ECA2BFF7}" type="datetimeFigureOut">
              <a:rPr lang="cs-CZ"/>
              <a:pPr>
                <a:defRPr/>
              </a:pPr>
              <a:t>25.03.2018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C81B50-A1B8-4EED-98BA-DD9DFDF05DE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66021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AF201-A91F-4443-9563-E318A376615D}" type="datetimeFigureOut">
              <a:rPr lang="cs-CZ"/>
              <a:pPr>
                <a:defRPr/>
              </a:pPr>
              <a:t>25.03.2018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1724BB-1C6C-44DC-8F9C-A180B1D3C10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39537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A9CAD-B8E8-4C23-856C-00F5E51C5A60}" type="datetimeFigureOut">
              <a:rPr lang="cs-CZ"/>
              <a:pPr>
                <a:defRPr/>
              </a:pPr>
              <a:t>25.03.2018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79E8C2-D1FB-4AEE-8F4E-D6190718BE3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45437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7A426-1C59-4E14-AE91-F5FEAFCE1298}" type="datetimeFigureOut">
              <a:rPr lang="cs-CZ"/>
              <a:pPr>
                <a:defRPr/>
              </a:pPr>
              <a:t>25.03.2018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43E486-C71D-4906-A109-CCC72B77C9E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5288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1C298-25B4-4336-B9AE-FFC1D8BBC6BA}" type="datetimeFigureOut">
              <a:rPr lang="cs-CZ"/>
              <a:pPr>
                <a:defRPr/>
              </a:pPr>
              <a:t>25.03.2018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A44B4C-2E2D-4737-B962-D35AB2DFDC1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18195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AAB64-C3C9-4E92-9D7E-1E1315991236}" type="datetimeFigureOut">
              <a:rPr lang="cs-CZ"/>
              <a:pPr>
                <a:defRPr/>
              </a:pPr>
              <a:t>25.03.2018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3F8808-274A-4B16-84D5-077607D2B9C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00808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48B1D-0972-4368-AC94-657B7AE77B2D}" type="datetimeFigureOut">
              <a:rPr lang="cs-CZ"/>
              <a:pPr>
                <a:defRPr/>
              </a:pPr>
              <a:t>25.03.2018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91FA0C-5616-409F-AD6F-3D87AAA2355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0908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1283D-4E04-4D1C-9C56-8FFB63F6B513}" type="datetimeFigureOut">
              <a:rPr lang="cs-CZ"/>
              <a:pPr>
                <a:defRPr/>
              </a:pPr>
              <a:t>25.03.2018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65CA39-D324-4590-855E-6611F5F3483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49282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EE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E289D8-3964-4227-9FC8-D8ECF1C58756}" type="datetimeFigureOut">
              <a:rPr lang="cs-CZ"/>
              <a:pPr>
                <a:defRPr/>
              </a:pPr>
              <a:t>25.03.2018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710D88F-6498-4449-A741-ABAC3488A55A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ystemonline.cz/crm/" TargetMode="External"/><Relationship Id="rId2" Type="http://schemas.openxmlformats.org/officeDocument/2006/relationships/hyperlink" Target="https://www.systemonline.cz/erp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685800" y="1571625"/>
            <a:ext cx="7772400" cy="1470025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Podnikání na internetu</a:t>
            </a:r>
          </a:p>
        </p:txBody>
      </p:sp>
      <p:sp>
        <p:nvSpPr>
          <p:cNvPr id="2051" name="Podnadpis 2"/>
          <p:cNvSpPr>
            <a:spLocks noGrp="1"/>
          </p:cNvSpPr>
          <p:nvPr>
            <p:ph type="subTitle" idx="1"/>
          </p:nvPr>
        </p:nvSpPr>
        <p:spPr>
          <a:xfrm>
            <a:off x="1371600" y="3286125"/>
            <a:ext cx="6400800" cy="685800"/>
          </a:xfrm>
        </p:spPr>
        <p:txBody>
          <a:bodyPr/>
          <a:lstStyle/>
          <a:p>
            <a:pPr eaLnBrk="1" hangingPunct="1"/>
            <a:r>
              <a:rPr lang="cs-CZ" altLang="cs-CZ" b="1" dirty="0" smtClean="0">
                <a:solidFill>
                  <a:schemeClr val="tx1"/>
                </a:solidFill>
              </a:rPr>
              <a:t>Přednáška č. 6</a:t>
            </a: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1357313" y="4714875"/>
            <a:ext cx="6400800" cy="6858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200" dirty="0" smtClean="0">
                <a:latin typeface="+mn-lt"/>
                <a:cs typeface="+mn-cs"/>
              </a:rPr>
              <a:t>doc</a:t>
            </a:r>
            <a:r>
              <a:rPr lang="cs-CZ" sz="3200" dirty="0">
                <a:latin typeface="+mn-lt"/>
                <a:cs typeface="+mn-cs"/>
              </a:rPr>
              <a:t>. Mgr. Petr Suchánek, </a:t>
            </a:r>
            <a:r>
              <a:rPr lang="cs-CZ" sz="3200" dirty="0" err="1">
                <a:latin typeface="+mn-lt"/>
                <a:cs typeface="+mn-cs"/>
              </a:rPr>
              <a:t>Ph.D</a:t>
            </a:r>
            <a:r>
              <a:rPr lang="cs-CZ" sz="3200" dirty="0">
                <a:latin typeface="+mn-lt"/>
                <a:cs typeface="+mn-cs"/>
              </a:rPr>
              <a:t>.</a:t>
            </a:r>
          </a:p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200" dirty="0" err="1">
                <a:latin typeface="+mn-lt"/>
                <a:cs typeface="+mn-cs"/>
              </a:rPr>
              <a:t>suchanek</a:t>
            </a:r>
            <a:r>
              <a:rPr lang="en-US" sz="3200" dirty="0">
                <a:latin typeface="+mn-lt"/>
                <a:cs typeface="+mn-cs"/>
              </a:rPr>
              <a:t>@</a:t>
            </a:r>
            <a:r>
              <a:rPr lang="cs-CZ" sz="3200" dirty="0" err="1">
                <a:latin typeface="+mn-lt"/>
                <a:cs typeface="+mn-cs"/>
              </a:rPr>
              <a:t>opf.slu.cz</a:t>
            </a:r>
            <a:endParaRPr lang="cs-CZ" sz="32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CRM </a:t>
            </a:r>
            <a:r>
              <a:rPr lang="en-US" altLang="cs-CZ" dirty="0" smtClean="0"/>
              <a:t>&amp;</a:t>
            </a:r>
            <a:r>
              <a:rPr lang="cs-CZ" altLang="cs-CZ" dirty="0" smtClean="0"/>
              <a:t> ERP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472488" cy="5043488"/>
          </a:xfrm>
        </p:spPr>
        <p:txBody>
          <a:bodyPr/>
          <a:lstStyle/>
          <a:p>
            <a:pPr eaLnBrk="1" hangingPunct="1"/>
            <a:r>
              <a:rPr lang="cs-CZ" altLang="cs-CZ" dirty="0" smtClean="0"/>
              <a:t>CRM – Operativní</a:t>
            </a:r>
          </a:p>
          <a:p>
            <a:pPr lvl="1" eaLnBrk="1" hangingPunct="1"/>
            <a:r>
              <a:rPr lang="cs-CZ" altLang="cs-CZ" dirty="0" smtClean="0"/>
              <a:t>Automatizace a řízení podnikových procesů</a:t>
            </a:r>
          </a:p>
          <a:p>
            <a:pPr lvl="1" eaLnBrk="1" hangingPunct="1"/>
            <a:r>
              <a:rPr lang="cs-CZ" altLang="cs-CZ" dirty="0" smtClean="0"/>
              <a:t>podpora </a:t>
            </a:r>
            <a:r>
              <a:rPr lang="cs-CZ" altLang="cs-CZ" dirty="0"/>
              <a:t>prodejních aktivit SFA (sales </a:t>
            </a:r>
            <a:r>
              <a:rPr lang="cs-CZ" altLang="cs-CZ" dirty="0" err="1"/>
              <a:t>force</a:t>
            </a:r>
            <a:r>
              <a:rPr lang="cs-CZ" altLang="cs-CZ" dirty="0"/>
              <a:t> </a:t>
            </a:r>
            <a:r>
              <a:rPr lang="cs-CZ" altLang="cs-CZ" dirty="0" err="1"/>
              <a:t>automation</a:t>
            </a:r>
            <a:r>
              <a:rPr lang="cs-CZ" altLang="cs-CZ" dirty="0"/>
              <a:t>) – nástroje řízení kontaktů, podpora prodejní činnosti, jako například řízení obchodních případů, předpovědi </a:t>
            </a:r>
            <a:r>
              <a:rPr lang="cs-CZ" altLang="cs-CZ" dirty="0" smtClean="0"/>
              <a:t>obratu</a:t>
            </a:r>
            <a:r>
              <a:rPr lang="en-GB" altLang="cs-CZ" dirty="0" smtClean="0"/>
              <a:t>;</a:t>
            </a:r>
            <a:endParaRPr lang="cs-CZ" altLang="cs-CZ" dirty="0"/>
          </a:p>
          <a:p>
            <a:pPr lvl="1" eaLnBrk="1" hangingPunct="1"/>
            <a:r>
              <a:rPr lang="cs-CZ" altLang="cs-CZ" dirty="0" smtClean="0"/>
              <a:t>podpora </a:t>
            </a:r>
            <a:r>
              <a:rPr lang="cs-CZ" altLang="cs-CZ" dirty="0"/>
              <a:t>marketingových aktivit EMA (</a:t>
            </a:r>
            <a:r>
              <a:rPr lang="cs-CZ" altLang="cs-CZ" dirty="0" err="1"/>
              <a:t>enterprice</a:t>
            </a:r>
            <a:r>
              <a:rPr lang="cs-CZ" altLang="cs-CZ" dirty="0"/>
              <a:t> marketing </a:t>
            </a:r>
            <a:r>
              <a:rPr lang="cs-CZ" altLang="cs-CZ" dirty="0" err="1"/>
              <a:t>automation</a:t>
            </a:r>
            <a:r>
              <a:rPr lang="cs-CZ" altLang="cs-CZ" dirty="0"/>
              <a:t>) – segmentace, vytváření marketingového plánu, sledování významných obchodních případů, analýza trendů a další funkcionalita využívající analytickou část </a:t>
            </a:r>
            <a:r>
              <a:rPr lang="cs-CZ" altLang="cs-CZ" dirty="0" smtClean="0"/>
              <a:t>CRM</a:t>
            </a:r>
            <a:r>
              <a:rPr lang="en-GB" altLang="cs-CZ" dirty="0" smtClean="0"/>
              <a:t>;</a:t>
            </a:r>
            <a:endParaRPr lang="cs-CZ" altLang="cs-CZ" dirty="0"/>
          </a:p>
          <a:p>
            <a:pPr marL="457200" lvl="1" indent="0" eaLnBrk="1" hangingPunct="1">
              <a:buNone/>
            </a:pPr>
            <a:endParaRPr lang="cs-CZ" altLang="cs-CZ" dirty="0" smtClean="0"/>
          </a:p>
          <a:p>
            <a:pPr eaLnBrk="1" hangingPunct="1"/>
            <a:endParaRPr lang="cs-CZ" altLang="cs-CZ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194194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CRM </a:t>
            </a:r>
            <a:r>
              <a:rPr lang="en-US" altLang="cs-CZ" dirty="0" smtClean="0"/>
              <a:t>&amp;</a:t>
            </a:r>
            <a:r>
              <a:rPr lang="cs-CZ" altLang="cs-CZ" dirty="0" smtClean="0"/>
              <a:t> ERP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472488" cy="5043488"/>
          </a:xfrm>
        </p:spPr>
        <p:txBody>
          <a:bodyPr/>
          <a:lstStyle/>
          <a:p>
            <a:pPr eaLnBrk="1" hangingPunct="1"/>
            <a:r>
              <a:rPr lang="cs-CZ" altLang="cs-CZ" dirty="0" smtClean="0"/>
              <a:t>CRM – Operativní</a:t>
            </a:r>
          </a:p>
          <a:p>
            <a:pPr lvl="1" eaLnBrk="1" hangingPunct="1"/>
            <a:r>
              <a:rPr lang="cs-CZ" altLang="cs-CZ" dirty="0"/>
              <a:t>podpora servisních aktivit CSS (</a:t>
            </a:r>
            <a:r>
              <a:rPr lang="cs-CZ" altLang="cs-CZ" dirty="0" err="1"/>
              <a:t>customer</a:t>
            </a:r>
            <a:r>
              <a:rPr lang="cs-CZ" altLang="cs-CZ" dirty="0"/>
              <a:t> </a:t>
            </a:r>
            <a:r>
              <a:rPr lang="cs-CZ" altLang="cs-CZ" dirty="0" err="1"/>
              <a:t>service</a:t>
            </a:r>
            <a:r>
              <a:rPr lang="cs-CZ" altLang="cs-CZ" dirty="0"/>
              <a:t> and support) – organizace servisu, podpora servisních zásahů u zákazníka, informace o produktech a jejich opravách, integrace s obchodními a marketingovými aplikacemi</a:t>
            </a:r>
            <a:r>
              <a:rPr lang="cs-CZ" altLang="cs-CZ" dirty="0" smtClean="0"/>
              <a:t>.</a:t>
            </a:r>
            <a:endParaRPr lang="cs-CZ" altLang="cs-CZ" dirty="0"/>
          </a:p>
          <a:p>
            <a:pPr marL="457200" lvl="1" indent="0" eaLnBrk="1" hangingPunct="1">
              <a:buNone/>
            </a:pPr>
            <a:endParaRPr lang="cs-CZ" altLang="cs-CZ" dirty="0" smtClean="0"/>
          </a:p>
          <a:p>
            <a:pPr eaLnBrk="1" hangingPunct="1"/>
            <a:endParaRPr lang="cs-CZ" altLang="cs-CZ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363373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CRM </a:t>
            </a:r>
            <a:r>
              <a:rPr lang="en-US" altLang="cs-CZ" dirty="0" smtClean="0"/>
              <a:t>&amp;</a:t>
            </a:r>
            <a:r>
              <a:rPr lang="cs-CZ" altLang="cs-CZ" dirty="0" smtClean="0"/>
              <a:t> ERP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472488" cy="5043488"/>
          </a:xfrm>
        </p:spPr>
        <p:txBody>
          <a:bodyPr/>
          <a:lstStyle/>
          <a:p>
            <a:pPr eaLnBrk="1" hangingPunct="1"/>
            <a:r>
              <a:rPr lang="cs-CZ" altLang="cs-CZ" dirty="0" smtClean="0"/>
              <a:t>CRM – Analytické</a:t>
            </a:r>
          </a:p>
          <a:p>
            <a:pPr lvl="1" eaLnBrk="1" hangingPunct="1"/>
            <a:r>
              <a:rPr lang="cs-CZ" altLang="cs-CZ" dirty="0" smtClean="0"/>
              <a:t>Analýza dat v databázích</a:t>
            </a:r>
          </a:p>
          <a:p>
            <a:pPr lvl="1" eaLnBrk="1" hangingPunct="1"/>
            <a:r>
              <a:rPr lang="cs-CZ" altLang="cs-CZ" dirty="0" smtClean="0"/>
              <a:t>Hledání vztahů a souvislostí</a:t>
            </a:r>
          </a:p>
          <a:p>
            <a:pPr lvl="1" eaLnBrk="1" hangingPunct="1"/>
            <a:r>
              <a:rPr lang="cs-CZ" dirty="0" smtClean="0"/>
              <a:t>Rozšiřující </a:t>
            </a:r>
            <a:r>
              <a:rPr lang="cs-CZ" dirty="0"/>
              <a:t>informace o zákaznících, jejich historii, vývoji obchodních podmínek, údaje o zákaznické spokojenosti, o zpracovaných objednávkách, o instalovaných produktech, konkurenci atd</a:t>
            </a:r>
            <a:r>
              <a:rPr lang="cs-CZ" dirty="0" smtClean="0"/>
              <a:t>.</a:t>
            </a:r>
          </a:p>
          <a:p>
            <a:pPr lvl="1" eaLnBrk="1" hangingPunct="1"/>
            <a:r>
              <a:rPr lang="cs-CZ" altLang="cs-CZ" dirty="0" smtClean="0"/>
              <a:t>Využití Business intelligence</a:t>
            </a:r>
            <a:endParaRPr lang="cs-CZ" altLang="cs-CZ" dirty="0"/>
          </a:p>
          <a:p>
            <a:pPr marL="457200" lvl="1" indent="0" eaLnBrk="1" hangingPunct="1">
              <a:buNone/>
            </a:pPr>
            <a:endParaRPr lang="cs-CZ" altLang="cs-CZ" dirty="0" smtClean="0"/>
          </a:p>
          <a:p>
            <a:pPr eaLnBrk="1" hangingPunct="1"/>
            <a:endParaRPr lang="cs-CZ" altLang="cs-CZ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82975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CRM </a:t>
            </a:r>
            <a:r>
              <a:rPr lang="en-US" altLang="cs-CZ" dirty="0" smtClean="0"/>
              <a:t>&amp;</a:t>
            </a:r>
            <a:r>
              <a:rPr lang="cs-CZ" altLang="cs-CZ" dirty="0" smtClean="0"/>
              <a:t> ERP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472488" cy="5043488"/>
          </a:xfrm>
        </p:spPr>
        <p:txBody>
          <a:bodyPr/>
          <a:lstStyle/>
          <a:p>
            <a:pPr eaLnBrk="1" hangingPunct="1"/>
            <a:r>
              <a:rPr lang="cs-CZ" altLang="cs-CZ" dirty="0" smtClean="0"/>
              <a:t>SCRM</a:t>
            </a:r>
          </a:p>
          <a:p>
            <a:pPr lvl="1" eaLnBrk="1" hangingPunct="1"/>
            <a:r>
              <a:rPr lang="cs-CZ" altLang="cs-CZ" dirty="0" smtClean="0"/>
              <a:t>CRM s využíváním sociálních sítí</a:t>
            </a:r>
          </a:p>
          <a:p>
            <a:pPr lvl="1" eaLnBrk="1" hangingPunct="1"/>
            <a:r>
              <a:rPr lang="cs-CZ" dirty="0"/>
              <a:t>V klasickém CRM je získávání spíše předmětem otázek iniciovaných podnikem, ale u </a:t>
            </a:r>
            <a:r>
              <a:rPr lang="cs-CZ" dirty="0" err="1"/>
              <a:t>sCRM</a:t>
            </a:r>
            <a:r>
              <a:rPr lang="cs-CZ" dirty="0"/>
              <a:t> přináší informace a potřeby zákazníci sami o sobě v </a:t>
            </a:r>
            <a:r>
              <a:rPr lang="cs-CZ" dirty="0" smtClean="0"/>
              <a:t>konverzacích</a:t>
            </a:r>
            <a:endParaRPr lang="cs-CZ" altLang="cs-CZ" dirty="0" smtClean="0"/>
          </a:p>
          <a:p>
            <a:pPr eaLnBrk="1" hangingPunct="1"/>
            <a:endParaRPr lang="cs-CZ" altLang="cs-CZ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247593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CRM </a:t>
            </a:r>
            <a:r>
              <a:rPr lang="en-US" altLang="cs-CZ" dirty="0" smtClean="0"/>
              <a:t>&amp;</a:t>
            </a:r>
            <a:r>
              <a:rPr lang="cs-CZ" altLang="cs-CZ" dirty="0" smtClean="0"/>
              <a:t> ERP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472488" cy="5043488"/>
          </a:xfrm>
        </p:spPr>
        <p:txBody>
          <a:bodyPr/>
          <a:lstStyle/>
          <a:p>
            <a:pPr algn="just" eaLnBrk="1" hangingPunct="1"/>
            <a:r>
              <a:rPr lang="cs-CZ" altLang="cs-CZ" dirty="0" smtClean="0"/>
              <a:t>ERP</a:t>
            </a:r>
          </a:p>
          <a:p>
            <a:pPr lvl="1" algn="just" eaLnBrk="1" hangingPunct="1"/>
            <a:r>
              <a:rPr lang="cs-CZ" dirty="0" smtClean="0"/>
              <a:t>Systém, </a:t>
            </a:r>
            <a:r>
              <a:rPr lang="cs-CZ" dirty="0"/>
              <a:t>jímž podnik (nebo jiná organizace) za pomoci počítače řídí a integruje všechny nebo většinu oblastí své činnosti, jako jsou plánování, zásoby, nákup, prodej, </a:t>
            </a:r>
            <a:r>
              <a:rPr lang="cs-CZ" dirty="0" smtClean="0"/>
              <a:t>marketing, finance, personalistika, atd.</a:t>
            </a:r>
          </a:p>
          <a:p>
            <a:pPr lvl="1" algn="just" eaLnBrk="1" hangingPunct="1"/>
            <a:r>
              <a:rPr lang="cs-CZ" altLang="cs-CZ" dirty="0" smtClean="0"/>
              <a:t>Modulární systém</a:t>
            </a:r>
          </a:p>
          <a:p>
            <a:pPr lvl="1" algn="just" eaLnBrk="1" hangingPunct="1"/>
            <a:r>
              <a:rPr lang="cs-CZ" altLang="cs-CZ" dirty="0" smtClean="0"/>
              <a:t>Podporuje všechny úrovně řízení</a:t>
            </a:r>
          </a:p>
          <a:p>
            <a:pPr eaLnBrk="1" hangingPunct="1"/>
            <a:endParaRPr lang="cs-CZ" altLang="cs-CZ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91912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CRM </a:t>
            </a:r>
            <a:r>
              <a:rPr lang="en-US" altLang="cs-CZ" dirty="0" smtClean="0"/>
              <a:t>&amp;</a:t>
            </a:r>
            <a:r>
              <a:rPr lang="cs-CZ" altLang="cs-CZ" dirty="0" smtClean="0"/>
              <a:t> ERP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472488" cy="5043488"/>
          </a:xfrm>
        </p:spPr>
        <p:txBody>
          <a:bodyPr/>
          <a:lstStyle/>
          <a:p>
            <a:pPr algn="just" eaLnBrk="1" hangingPunct="1"/>
            <a:r>
              <a:rPr lang="cs-CZ" altLang="cs-CZ" dirty="0" smtClean="0">
                <a:hlinkClick r:id="rId2"/>
              </a:rPr>
              <a:t>https</a:t>
            </a:r>
            <a:r>
              <a:rPr lang="cs-CZ" altLang="cs-CZ" dirty="0">
                <a:hlinkClick r:id="rId2"/>
              </a:rPr>
              <a:t>://www.systemonline.cz/erp</a:t>
            </a:r>
            <a:r>
              <a:rPr lang="cs-CZ" altLang="cs-CZ" dirty="0" smtClean="0">
                <a:hlinkClick r:id="rId2"/>
              </a:rPr>
              <a:t>/</a:t>
            </a:r>
            <a:endParaRPr lang="cs-CZ" altLang="cs-CZ" dirty="0" smtClean="0"/>
          </a:p>
          <a:p>
            <a:pPr algn="just" eaLnBrk="1" hangingPunct="1"/>
            <a:r>
              <a:rPr lang="cs-CZ" altLang="cs-CZ" dirty="0">
                <a:hlinkClick r:id="rId3"/>
              </a:rPr>
              <a:t>https://www.systemonline.cz/crm</a:t>
            </a:r>
            <a:r>
              <a:rPr lang="cs-CZ" altLang="cs-CZ" dirty="0" smtClean="0">
                <a:hlinkClick r:id="rId3"/>
              </a:rPr>
              <a:t>/</a:t>
            </a:r>
            <a:endParaRPr lang="cs-CZ" altLang="cs-CZ" dirty="0" smtClean="0"/>
          </a:p>
          <a:p>
            <a:pPr marL="0" indent="0" algn="just" eaLnBrk="1" hangingPunct="1">
              <a:buNone/>
            </a:pPr>
            <a:endParaRPr lang="cs-CZ" altLang="cs-CZ" dirty="0" smtClean="0"/>
          </a:p>
          <a:p>
            <a:pPr algn="just" eaLnBrk="1" hangingPunct="1"/>
            <a:endParaRPr lang="cs-CZ" altLang="cs-CZ" dirty="0" smtClean="0"/>
          </a:p>
          <a:p>
            <a:pPr eaLnBrk="1" hangingPunct="1"/>
            <a:endParaRPr lang="cs-CZ" altLang="cs-CZ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134217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CRM </a:t>
            </a:r>
            <a:r>
              <a:rPr lang="en-US" altLang="cs-CZ" dirty="0" smtClean="0"/>
              <a:t>&amp;</a:t>
            </a:r>
            <a:r>
              <a:rPr lang="cs-CZ" altLang="cs-CZ" dirty="0" smtClean="0"/>
              <a:t> ERP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335756" y="3140968"/>
            <a:ext cx="8472488" cy="72008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cs-CZ" altLang="cs-CZ" dirty="0" smtClean="0"/>
              <a:t>Otázky?????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194606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CRM </a:t>
            </a:r>
            <a:r>
              <a:rPr lang="en-US" altLang="cs-CZ" dirty="0" smtClean="0"/>
              <a:t>&amp;</a:t>
            </a:r>
            <a:r>
              <a:rPr lang="cs-CZ" altLang="cs-CZ" dirty="0" smtClean="0"/>
              <a:t> ERP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472488" cy="5043488"/>
          </a:xfrm>
        </p:spPr>
        <p:txBody>
          <a:bodyPr/>
          <a:lstStyle/>
          <a:p>
            <a:pPr eaLnBrk="1" hangingPunct="1"/>
            <a:r>
              <a:rPr lang="cs-CZ" altLang="cs-CZ" dirty="0" smtClean="0"/>
              <a:t>Zákazník </a:t>
            </a:r>
            <a:r>
              <a:rPr lang="en-US" altLang="cs-CZ" dirty="0" smtClean="0"/>
              <a:t>&amp;</a:t>
            </a:r>
            <a:r>
              <a:rPr lang="cs-CZ" altLang="cs-CZ" dirty="0" smtClean="0"/>
              <a:t> Prodejce – komunikační rozhraní</a:t>
            </a:r>
          </a:p>
          <a:p>
            <a:pPr lvl="1" eaLnBrk="1" hangingPunct="1"/>
            <a:r>
              <a:rPr lang="cs-CZ" altLang="cs-CZ" dirty="0" smtClean="0"/>
              <a:t>WWW</a:t>
            </a:r>
          </a:p>
          <a:p>
            <a:pPr lvl="1" eaLnBrk="1" hangingPunct="1"/>
            <a:r>
              <a:rPr lang="cs-CZ" altLang="cs-CZ" dirty="0" smtClean="0"/>
              <a:t>Telefon</a:t>
            </a:r>
          </a:p>
          <a:p>
            <a:pPr lvl="1" eaLnBrk="1" hangingPunct="1"/>
            <a:r>
              <a:rPr lang="cs-CZ" altLang="cs-CZ" dirty="0" smtClean="0"/>
              <a:t>E-mail</a:t>
            </a:r>
          </a:p>
          <a:p>
            <a:pPr lvl="1" eaLnBrk="1" hangingPunct="1"/>
            <a:r>
              <a:rPr lang="cs-CZ" altLang="cs-CZ" dirty="0" smtClean="0"/>
              <a:t>Sociální sítě</a:t>
            </a:r>
          </a:p>
          <a:p>
            <a:pPr lvl="1" eaLnBrk="1" hangingPunct="1"/>
            <a:r>
              <a:rPr lang="cs-CZ" altLang="cs-CZ" dirty="0" smtClean="0"/>
              <a:t>Tištěné dokumenty</a:t>
            </a:r>
          </a:p>
          <a:p>
            <a:pPr lvl="1" eaLnBrk="1" hangingPunct="1"/>
            <a:endParaRPr lang="cs-CZ" altLang="cs-CZ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CRM </a:t>
            </a:r>
            <a:r>
              <a:rPr lang="en-US" altLang="cs-CZ" dirty="0" smtClean="0"/>
              <a:t>&amp;</a:t>
            </a:r>
            <a:r>
              <a:rPr lang="cs-CZ" altLang="cs-CZ" dirty="0" smtClean="0"/>
              <a:t> ERP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472488" cy="5043488"/>
          </a:xfrm>
        </p:spPr>
        <p:txBody>
          <a:bodyPr/>
          <a:lstStyle/>
          <a:p>
            <a:pPr eaLnBrk="1" hangingPunct="1"/>
            <a:r>
              <a:rPr lang="cs-CZ" altLang="cs-CZ" dirty="0" smtClean="0"/>
              <a:t>Webový server</a:t>
            </a:r>
          </a:p>
          <a:p>
            <a:pPr lvl="1" eaLnBrk="1" hangingPunct="1"/>
            <a:r>
              <a:rPr lang="cs-CZ" altLang="cs-CZ" dirty="0" smtClean="0"/>
              <a:t>Struktura internetového obchodu</a:t>
            </a:r>
          </a:p>
          <a:p>
            <a:pPr lvl="1" eaLnBrk="1" hangingPunct="1"/>
            <a:r>
              <a:rPr lang="cs-CZ" altLang="cs-CZ" dirty="0" smtClean="0"/>
              <a:t>Držení se osvědčených postupů</a:t>
            </a:r>
          </a:p>
          <a:p>
            <a:pPr lvl="1" eaLnBrk="1" hangingPunct="1"/>
            <a:r>
              <a:rPr lang="cs-CZ" altLang="cs-CZ" dirty="0" smtClean="0"/>
              <a:t>Rozšiřovat možnosti (typy zobrazení, efektivní odkazy, intuitivnost, 3D, </a:t>
            </a:r>
            <a:r>
              <a:rPr lang="cs-CZ" altLang="cs-CZ" dirty="0" err="1" smtClean="0"/>
              <a:t>apod</a:t>
            </a:r>
            <a:r>
              <a:rPr lang="cs-CZ" altLang="cs-CZ" dirty="0" smtClean="0"/>
              <a:t>)</a:t>
            </a:r>
          </a:p>
          <a:p>
            <a:pPr lvl="1" eaLnBrk="1" hangingPunct="1"/>
            <a:r>
              <a:rPr lang="cs-CZ" altLang="cs-CZ" dirty="0" smtClean="0"/>
              <a:t>Dodržovat zásady </a:t>
            </a:r>
            <a:r>
              <a:rPr lang="en-US" altLang="cs-CZ" dirty="0"/>
              <a:t>World Wide Web Consortium (W3C</a:t>
            </a:r>
            <a:r>
              <a:rPr lang="en-US" altLang="cs-CZ" dirty="0" smtClean="0"/>
              <a:t>)</a:t>
            </a:r>
            <a:r>
              <a:rPr lang="cs-CZ" altLang="cs-CZ" dirty="0" smtClean="0"/>
              <a:t> – tvorba webových standardů</a:t>
            </a:r>
          </a:p>
          <a:p>
            <a:pPr lvl="1" eaLnBrk="1" hangingPunct="1"/>
            <a:endParaRPr lang="cs-CZ" altLang="cs-CZ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301795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CRM </a:t>
            </a:r>
            <a:r>
              <a:rPr lang="en-US" altLang="cs-CZ" dirty="0" smtClean="0"/>
              <a:t>&amp;</a:t>
            </a:r>
            <a:r>
              <a:rPr lang="cs-CZ" altLang="cs-CZ" dirty="0" smtClean="0"/>
              <a:t> ERP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472488" cy="576064"/>
          </a:xfrm>
        </p:spPr>
        <p:txBody>
          <a:bodyPr/>
          <a:lstStyle/>
          <a:p>
            <a:pPr eaLnBrk="1" hangingPunct="1"/>
            <a:r>
              <a:rPr lang="cs-CZ" altLang="cs-CZ" dirty="0" smtClean="0"/>
              <a:t>Registrace – při průvodci objednávkou</a:t>
            </a:r>
          </a:p>
          <a:p>
            <a:pPr lvl="1" eaLnBrk="1" hangingPunct="1"/>
            <a:endParaRPr lang="cs-CZ" altLang="cs-CZ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cs-CZ" altLang="cs-CZ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372998"/>
              </p:ext>
            </p:extLst>
          </p:nvPr>
        </p:nvGraphicFramePr>
        <p:xfrm>
          <a:off x="827584" y="1844824"/>
          <a:ext cx="6552728" cy="4833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Visio" r:id="rId3" imgW="7368338" imgH="5345837" progId="Visio.Drawing.11">
                  <p:embed/>
                </p:oleObj>
              </mc:Choice>
              <mc:Fallback>
                <p:oleObj name="Visio" r:id="rId3" imgW="7368338" imgH="5345837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844824"/>
                        <a:ext cx="6552728" cy="48337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100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CRM </a:t>
            </a:r>
            <a:r>
              <a:rPr lang="en-US" altLang="cs-CZ" dirty="0" smtClean="0"/>
              <a:t>&amp;</a:t>
            </a:r>
            <a:r>
              <a:rPr lang="cs-CZ" altLang="cs-CZ" dirty="0" smtClean="0"/>
              <a:t> ERP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07504" y="1052736"/>
            <a:ext cx="9145016" cy="576064"/>
          </a:xfrm>
        </p:spPr>
        <p:txBody>
          <a:bodyPr/>
          <a:lstStyle/>
          <a:p>
            <a:pPr eaLnBrk="1" hangingPunct="1"/>
            <a:r>
              <a:rPr lang="cs-CZ" altLang="cs-CZ" dirty="0" smtClean="0"/>
              <a:t>Registrace – před spuštěním průvodce objednávkou</a:t>
            </a:r>
          </a:p>
          <a:p>
            <a:pPr lvl="1" eaLnBrk="1" hangingPunct="1"/>
            <a:endParaRPr lang="cs-CZ" altLang="cs-CZ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cs-CZ" altLang="cs-CZ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115615" y="1916831"/>
            <a:ext cx="1029835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036193"/>
              </p:ext>
            </p:extLst>
          </p:nvPr>
        </p:nvGraphicFramePr>
        <p:xfrm>
          <a:off x="1403648" y="1556792"/>
          <a:ext cx="5976664" cy="5219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Visio" r:id="rId3" imgW="7278516" imgH="6335517" progId="Visio.Drawing.11">
                  <p:embed/>
                </p:oleObj>
              </mc:Choice>
              <mc:Fallback>
                <p:oleObj name="Visio" r:id="rId3" imgW="7278516" imgH="6335517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1556792"/>
                        <a:ext cx="5976664" cy="5219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629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CRM </a:t>
            </a:r>
            <a:r>
              <a:rPr lang="en-US" altLang="cs-CZ" dirty="0" smtClean="0"/>
              <a:t>&amp;</a:t>
            </a:r>
            <a:r>
              <a:rPr lang="cs-CZ" altLang="cs-CZ" dirty="0" smtClean="0"/>
              <a:t> ERP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07504" y="1052736"/>
            <a:ext cx="9145016" cy="576064"/>
          </a:xfrm>
        </p:spPr>
        <p:txBody>
          <a:bodyPr/>
          <a:lstStyle/>
          <a:p>
            <a:pPr eaLnBrk="1" hangingPunct="1"/>
            <a:r>
              <a:rPr lang="cs-CZ" altLang="cs-CZ" dirty="0" smtClean="0"/>
              <a:t>Registrace – před vkládáním zboží do koše</a:t>
            </a:r>
          </a:p>
          <a:p>
            <a:pPr lvl="1" eaLnBrk="1" hangingPunct="1"/>
            <a:endParaRPr lang="cs-CZ" altLang="cs-CZ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cs-CZ" altLang="cs-CZ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115615" y="1916831"/>
            <a:ext cx="1029835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99592" y="1607906"/>
            <a:ext cx="1202821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945951"/>
              </p:ext>
            </p:extLst>
          </p:nvPr>
        </p:nvGraphicFramePr>
        <p:xfrm>
          <a:off x="899592" y="1607907"/>
          <a:ext cx="6264696" cy="52372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Visio" r:id="rId3" imgW="7305490" imgH="6110455" progId="Visio.Drawing.11">
                  <p:embed/>
                </p:oleObj>
              </mc:Choice>
              <mc:Fallback>
                <p:oleObj name="Visio" r:id="rId3" imgW="7305490" imgH="6110455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607907"/>
                        <a:ext cx="6264696" cy="52372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404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CRM </a:t>
            </a:r>
            <a:r>
              <a:rPr lang="en-US" altLang="cs-CZ" dirty="0" smtClean="0"/>
              <a:t>&amp;</a:t>
            </a:r>
            <a:r>
              <a:rPr lang="cs-CZ" altLang="cs-CZ" dirty="0" smtClean="0"/>
              <a:t> ERP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07504" y="1052736"/>
            <a:ext cx="9145016" cy="576064"/>
          </a:xfrm>
        </p:spPr>
        <p:txBody>
          <a:bodyPr/>
          <a:lstStyle/>
          <a:p>
            <a:pPr eaLnBrk="1" hangingPunct="1"/>
            <a:r>
              <a:rPr lang="cs-CZ" altLang="cs-CZ" dirty="0" smtClean="0"/>
              <a:t>Registrace – při vstupu na www (</a:t>
            </a:r>
            <a:r>
              <a:rPr lang="cs-CZ" altLang="cs-CZ" dirty="0" err="1" smtClean="0"/>
              <a:t>např</a:t>
            </a:r>
            <a:r>
              <a:rPr lang="cs-CZ" altLang="cs-CZ" dirty="0" smtClean="0"/>
              <a:t> internetová tržiště)</a:t>
            </a:r>
          </a:p>
          <a:p>
            <a:pPr lvl="1" eaLnBrk="1" hangingPunct="1"/>
            <a:endParaRPr lang="cs-CZ" altLang="cs-CZ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cs-CZ" altLang="cs-CZ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115615" y="1916831"/>
            <a:ext cx="1029835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99592" y="1607906"/>
            <a:ext cx="1202821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115614" y="1607905"/>
            <a:ext cx="1190457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8859050"/>
              </p:ext>
            </p:extLst>
          </p:nvPr>
        </p:nvGraphicFramePr>
        <p:xfrm>
          <a:off x="1955098" y="1628800"/>
          <a:ext cx="6336705" cy="52206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Visio" r:id="rId3" imgW="7304680" imgH="6011298" progId="Visio.Drawing.11">
                  <p:embed/>
                </p:oleObj>
              </mc:Choice>
              <mc:Fallback>
                <p:oleObj name="Visio" r:id="rId3" imgW="7304680" imgH="6011298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098" y="1628800"/>
                        <a:ext cx="6336705" cy="52206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062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CRM </a:t>
            </a:r>
            <a:r>
              <a:rPr lang="en-US" altLang="cs-CZ" dirty="0" smtClean="0"/>
              <a:t>&amp;</a:t>
            </a:r>
            <a:r>
              <a:rPr lang="cs-CZ" altLang="cs-CZ" dirty="0" smtClean="0"/>
              <a:t> ERP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472488" cy="5043488"/>
          </a:xfrm>
        </p:spPr>
        <p:txBody>
          <a:bodyPr/>
          <a:lstStyle/>
          <a:p>
            <a:pPr eaLnBrk="1" hangingPunct="1"/>
            <a:r>
              <a:rPr lang="cs-CZ" altLang="cs-CZ" dirty="0" smtClean="0"/>
              <a:t>CRM (</a:t>
            </a:r>
            <a:r>
              <a:rPr lang="cs-CZ" altLang="cs-CZ" dirty="0" err="1" smtClean="0"/>
              <a:t>Customer</a:t>
            </a:r>
            <a:r>
              <a:rPr lang="cs-CZ" altLang="cs-CZ" dirty="0" smtClean="0"/>
              <a:t> </a:t>
            </a:r>
            <a:r>
              <a:rPr lang="cs-CZ" altLang="cs-CZ" dirty="0" err="1" smtClean="0"/>
              <a:t>Relationship</a:t>
            </a:r>
            <a:r>
              <a:rPr lang="cs-CZ" altLang="cs-CZ" dirty="0" smtClean="0"/>
              <a:t> Management)</a:t>
            </a:r>
          </a:p>
          <a:p>
            <a:pPr lvl="1" eaLnBrk="1" hangingPunct="1"/>
            <a:r>
              <a:rPr lang="cs-CZ" altLang="cs-CZ" dirty="0" smtClean="0"/>
              <a:t>Technologie</a:t>
            </a:r>
          </a:p>
          <a:p>
            <a:pPr lvl="1" eaLnBrk="1" hangingPunct="1"/>
            <a:r>
              <a:rPr lang="cs-CZ" altLang="cs-CZ" dirty="0" smtClean="0"/>
              <a:t>Filosofie</a:t>
            </a:r>
          </a:p>
          <a:p>
            <a:pPr lvl="1" eaLnBrk="1" hangingPunct="1"/>
            <a:r>
              <a:rPr lang="cs-CZ" altLang="cs-CZ" dirty="0" smtClean="0"/>
              <a:t>Psychologie</a:t>
            </a:r>
          </a:p>
          <a:p>
            <a:pPr lvl="1" eaLnBrk="1" hangingPunct="1"/>
            <a:r>
              <a:rPr lang="cs-CZ" altLang="cs-CZ" dirty="0" smtClean="0"/>
              <a:t>Sociální cítění</a:t>
            </a:r>
          </a:p>
          <a:p>
            <a:pPr lvl="1" eaLnBrk="1" hangingPunct="1"/>
            <a:r>
              <a:rPr lang="cs-CZ" altLang="cs-CZ" dirty="0" smtClean="0"/>
              <a:t>atd.</a:t>
            </a:r>
          </a:p>
          <a:p>
            <a:pPr eaLnBrk="1" hangingPunct="1"/>
            <a:endParaRPr lang="cs-CZ" altLang="cs-CZ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346045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CRM </a:t>
            </a:r>
            <a:r>
              <a:rPr lang="en-US" altLang="cs-CZ" dirty="0" smtClean="0"/>
              <a:t>&amp;</a:t>
            </a:r>
            <a:r>
              <a:rPr lang="cs-CZ" altLang="cs-CZ" dirty="0" smtClean="0"/>
              <a:t> ERP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472488" cy="5043488"/>
          </a:xfrm>
        </p:spPr>
        <p:txBody>
          <a:bodyPr/>
          <a:lstStyle/>
          <a:p>
            <a:pPr eaLnBrk="1" hangingPunct="1"/>
            <a:r>
              <a:rPr lang="cs-CZ" altLang="cs-CZ" dirty="0" smtClean="0"/>
              <a:t>CRM – Kooperativní</a:t>
            </a:r>
          </a:p>
          <a:p>
            <a:pPr lvl="1" eaLnBrk="1" hangingPunct="1"/>
            <a:r>
              <a:rPr lang="cs-CZ" altLang="cs-CZ" dirty="0" smtClean="0"/>
              <a:t>Komunikace se zákazníky</a:t>
            </a:r>
          </a:p>
          <a:p>
            <a:pPr lvl="1" eaLnBrk="1" hangingPunct="1"/>
            <a:r>
              <a:rPr lang="cs-CZ" altLang="cs-CZ" dirty="0" smtClean="0"/>
              <a:t>Spolupráce s okolím podniku</a:t>
            </a:r>
          </a:p>
          <a:p>
            <a:pPr lvl="1" eaLnBrk="1" hangingPunct="1"/>
            <a:r>
              <a:rPr lang="cs-CZ" altLang="cs-CZ" dirty="0" smtClean="0"/>
              <a:t>Zdrojem dat jsou produkční databáze, informace z webových aplikací, informace z kontaktních center, marketingových průzkumů apod.</a:t>
            </a:r>
          </a:p>
          <a:p>
            <a:pPr lvl="1" eaLnBrk="1" hangingPunct="1"/>
            <a:r>
              <a:rPr lang="cs-CZ" altLang="cs-CZ" dirty="0" smtClean="0"/>
              <a:t>Využívají se ve službách a marketingu</a:t>
            </a:r>
          </a:p>
          <a:p>
            <a:pPr lvl="1" eaLnBrk="1" hangingPunct="1"/>
            <a:r>
              <a:rPr lang="cs-CZ" altLang="cs-CZ" dirty="0" smtClean="0"/>
              <a:t>Patří zde například i problematika struktury www, například aby uživatelé našli sami odpovědi na otázky (instalace, manuál, technické dotazy apod.).</a:t>
            </a:r>
          </a:p>
          <a:p>
            <a:pPr lvl="1" eaLnBrk="1" hangingPunct="1"/>
            <a:endParaRPr lang="cs-CZ" altLang="cs-CZ" dirty="0" smtClean="0"/>
          </a:p>
          <a:p>
            <a:pPr eaLnBrk="1" hangingPunct="1"/>
            <a:endParaRPr lang="cs-CZ" altLang="cs-CZ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241555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449</Words>
  <Application>Microsoft Office PowerPoint</Application>
  <PresentationFormat>Předvádění na obrazovce (4:3)</PresentationFormat>
  <Paragraphs>73</Paragraphs>
  <Slides>16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Motiv sady Office</vt:lpstr>
      <vt:lpstr>Visio</vt:lpstr>
      <vt:lpstr>Podnikání na internetu</vt:lpstr>
      <vt:lpstr>CRM &amp; ERP</vt:lpstr>
      <vt:lpstr>CRM &amp; ERP</vt:lpstr>
      <vt:lpstr>CRM &amp; ERP</vt:lpstr>
      <vt:lpstr>CRM &amp; ERP</vt:lpstr>
      <vt:lpstr>CRM &amp; ERP</vt:lpstr>
      <vt:lpstr>CRM &amp; ERP</vt:lpstr>
      <vt:lpstr>CRM &amp; ERP</vt:lpstr>
      <vt:lpstr>CRM &amp; ERP</vt:lpstr>
      <vt:lpstr>CRM &amp; ERP</vt:lpstr>
      <vt:lpstr>CRM &amp; ERP</vt:lpstr>
      <vt:lpstr>CRM &amp; ERP</vt:lpstr>
      <vt:lpstr>CRM &amp; ERP</vt:lpstr>
      <vt:lpstr>CRM &amp; ERP</vt:lpstr>
      <vt:lpstr>CRM &amp; ERP</vt:lpstr>
      <vt:lpstr>CRM &amp; ERP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ps</dc:creator>
  <cp:lastModifiedBy>suchanek</cp:lastModifiedBy>
  <cp:revision>47</cp:revision>
  <dcterms:created xsi:type="dcterms:W3CDTF">2009-09-17T16:58:41Z</dcterms:created>
  <dcterms:modified xsi:type="dcterms:W3CDTF">2018-03-25T15:35:42Z</dcterms:modified>
</cp:coreProperties>
</file>