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303" r:id="rId8"/>
    <p:sldId id="304" r:id="rId9"/>
    <p:sldId id="305" r:id="rId10"/>
    <p:sldId id="306" r:id="rId11"/>
    <p:sldId id="307" r:id="rId12"/>
    <p:sldId id="308" r:id="rId13"/>
    <p:sldId id="287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4" autoAdjust="0"/>
    <p:restoredTop sz="94660"/>
  </p:normalViewPr>
  <p:slideViewPr>
    <p:cSldViewPr snapToGrid="0">
      <p:cViewPr>
        <p:scale>
          <a:sx n="81" d="100"/>
          <a:sy n="81" d="100"/>
        </p:scale>
        <p:origin x="-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13.6.2019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2</a:t>
            </a:r>
            <a:r>
              <a:rPr lang="cs-CZ" sz="3200" dirty="0" smtClean="0">
                <a:solidFill>
                  <a:schemeClr val="bg1"/>
                </a:solidFill>
              </a:rPr>
              <a:t>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2228049"/>
            <a:ext cx="4806091" cy="25666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Témata přednášky: </a:t>
            </a: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v</a:t>
            </a:r>
            <a:r>
              <a:rPr lang="cs-CZ" sz="2400" b="1" i="1" dirty="0" smtClean="0">
                <a:solidFill>
                  <a:srgbClr val="002060"/>
                </a:solidFill>
              </a:rPr>
              <a:t>ýpočet příkladu k popisné statistice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n</a:t>
            </a:r>
            <a:r>
              <a:rPr lang="cs-CZ" sz="2400" b="1" i="1" dirty="0" smtClean="0">
                <a:solidFill>
                  <a:srgbClr val="002060"/>
                </a:solidFill>
              </a:rPr>
              <a:t>áhodný pokus, náhodný jev</a:t>
            </a:r>
            <a:r>
              <a:rPr lang="cs-CZ" sz="2400" b="1" i="1" dirty="0" smtClean="0">
                <a:solidFill>
                  <a:srgbClr val="002060"/>
                </a:solidFill>
              </a:rPr>
              <a:t>,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v</a:t>
            </a:r>
            <a:r>
              <a:rPr lang="cs-CZ" sz="2400" b="1" i="1" dirty="0" smtClean="0">
                <a:solidFill>
                  <a:srgbClr val="002060"/>
                </a:solidFill>
              </a:rPr>
              <a:t>ýpočet pravděpodobnosti.</a:t>
            </a: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a)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599" y="2124502"/>
            <a:ext cx="8834651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Elementárním jevem je kterákoliv z vytažených koulí.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všech elementárních jevů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 10, počet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příznivých jevů je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 4, (bílé)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	              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4/10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0,4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9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b)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749" y="1933433"/>
            <a:ext cx="9818901" cy="4330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Elementárním jevem je kterákoliv pětice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vytažených koulí.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lang="cs-CZ" altLang="cs-CZ" sz="2800" kern="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všech elementárních jevů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se rovná počtu všech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kombinací 5 koulí vytažených z 10 koulí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, tj.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       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252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což je 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možných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výsledků!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086" y="3820970"/>
            <a:ext cx="24098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11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Řešení příkladu b)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599" y="1988024"/>
            <a:ext cx="891653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příznivých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výsledků je počet těch kombinací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5 koulí, kde 3 jsou černé (ze 6) a 2 bílé (ze 4),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tedy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itchFamily="34" charset="-128"/>
                <a:cs typeface="Times New Roman" pitchFamily="18" charset="0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.      = 20.6 = 120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Hledaná pravděpodobnost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podle vzorce: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     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			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cs typeface="Times New Roman" pitchFamily="18" charset="0"/>
              </a:rPr>
              <a:t>Prst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t>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= 0,461 tj. 46,1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Times New Roman" pitchFamily="18" charset="0"/>
              </a:rPr>
              <a:t>%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08" y="3071432"/>
            <a:ext cx="4572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486" y="3091997"/>
            <a:ext cx="4572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516" y="4589202"/>
            <a:ext cx="7239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132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13163" y="274187"/>
            <a:ext cx="8300852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Jaká je pravděpodobnost, že si vytočíte slevu 100% 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 descr="kolo stest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055" y="1740705"/>
            <a:ext cx="7331446" cy="479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538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Pravděpodobnost náhodného jevu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55466" y="1769423"/>
            <a:ext cx="8459787" cy="421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</a:pPr>
            <a:r>
              <a:rPr lang="cs-CZ" altLang="cs-CZ" sz="3600" b="1" i="1" u="sng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Jaká je šance, že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cs-CZ" altLang="cs-CZ" sz="3000" b="1" i="1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0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Vytočíte alespoň</a:t>
            </a:r>
            <a:r>
              <a:rPr lang="cs-CZ" altLang="cs-CZ" sz="3000" b="1" i="1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10</a:t>
            </a:r>
            <a:r>
              <a:rPr lang="en-US" altLang="cs-CZ" sz="3000" b="1" i="1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% </a:t>
            </a:r>
            <a:r>
              <a:rPr lang="en-US" altLang="cs-CZ" sz="3000" b="1" i="1" kern="0" dirty="0" err="1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slevu</a:t>
            </a:r>
            <a:r>
              <a:rPr lang="en-US" altLang="cs-CZ" sz="3000" b="1" i="1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?</a:t>
            </a:r>
            <a:endParaRPr lang="cs-CZ" altLang="cs-CZ" sz="3000" b="1" i="1" kern="0" dirty="0" smtClean="0">
              <a:latin typeface="Arial" pitchFamily="34" charset="0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altLang="cs-CZ" sz="3000" kern="0" dirty="0" smtClean="0">
              <a:latin typeface="Arial" pitchFamily="34" charset="0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cs-CZ" sz="3000" b="1" i="1" kern="0" dirty="0" err="1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Vyto</a:t>
            </a:r>
            <a:r>
              <a:rPr lang="cs-CZ" altLang="cs-CZ" sz="3000" b="1" i="1" kern="0" dirty="0" err="1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číte</a:t>
            </a:r>
            <a:r>
              <a:rPr lang="cs-CZ" altLang="cs-CZ" sz="3000" b="1" i="1" kern="0" dirty="0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právě 25</a:t>
            </a:r>
            <a:r>
              <a:rPr lang="en-US" altLang="cs-CZ" sz="3000" b="1" i="1" kern="0" dirty="0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% </a:t>
            </a:r>
            <a:r>
              <a:rPr lang="en-US" altLang="cs-CZ" sz="3000" b="1" i="1" kern="0" dirty="0" err="1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slevu</a:t>
            </a:r>
            <a:r>
              <a:rPr lang="en-US" altLang="cs-CZ" sz="3000" b="1" i="1" kern="0" dirty="0" smtClean="0">
                <a:solidFill>
                  <a:srgbClr val="3333CC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?</a:t>
            </a:r>
            <a:endParaRPr lang="cs-CZ" altLang="cs-CZ" sz="3000" b="1" i="1" kern="0" dirty="0" smtClean="0">
              <a:solidFill>
                <a:srgbClr val="3333CC"/>
              </a:solidFill>
              <a:latin typeface="Arial" pitchFamily="34" charset="0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cs-CZ" sz="3000" b="1" i="1" kern="0" dirty="0" err="1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Vyto</a:t>
            </a:r>
            <a:r>
              <a:rPr lang="cs-CZ" altLang="cs-CZ" sz="3000" b="1" i="1" kern="0" dirty="0" err="1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číte</a:t>
            </a:r>
            <a:r>
              <a:rPr lang="cs-CZ" altLang="cs-CZ" sz="3000" b="1" i="1" kern="0" dirty="0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100</a:t>
            </a:r>
            <a:r>
              <a:rPr lang="en-US" altLang="cs-CZ" sz="3000" b="1" i="1" kern="0" dirty="0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% </a:t>
            </a:r>
            <a:r>
              <a:rPr lang="en-US" altLang="cs-CZ" sz="3000" b="1" i="1" kern="0" dirty="0" err="1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slevu</a:t>
            </a:r>
            <a:r>
              <a:rPr lang="en-US" altLang="cs-CZ" sz="3000" b="1" i="1" kern="0" dirty="0" smtClean="0">
                <a:solidFill>
                  <a:srgbClr val="FF0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?</a:t>
            </a:r>
            <a:endParaRPr lang="cs-CZ" altLang="cs-CZ" sz="3000" b="1" i="1" kern="0" dirty="0" smtClean="0">
              <a:solidFill>
                <a:srgbClr val="FF0000"/>
              </a:solidFill>
              <a:latin typeface="Arial" pitchFamily="34" charset="0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000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cs-CZ" sz="3000" b="1" i="1" kern="0" dirty="0" err="1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Vyto</a:t>
            </a:r>
            <a:r>
              <a:rPr lang="cs-CZ" altLang="cs-CZ" sz="3000" b="1" i="1" kern="0" dirty="0" err="1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číte</a:t>
            </a:r>
            <a:r>
              <a:rPr lang="cs-CZ" altLang="cs-CZ" sz="3000" b="1" i="1" kern="0" dirty="0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alespoň 50</a:t>
            </a:r>
            <a:r>
              <a:rPr lang="en-US" altLang="cs-CZ" sz="3000" b="1" i="1" kern="0" dirty="0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% </a:t>
            </a:r>
            <a:r>
              <a:rPr lang="en-US" altLang="cs-CZ" sz="3000" b="1" i="1" kern="0" dirty="0" err="1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slevu</a:t>
            </a:r>
            <a:r>
              <a:rPr lang="en-US" altLang="cs-CZ" sz="3000" b="1" i="1" kern="0" dirty="0" smtClean="0">
                <a:solidFill>
                  <a:srgbClr val="008000"/>
                </a:solidFill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?</a:t>
            </a:r>
            <a:r>
              <a:rPr lang="cs-CZ" altLang="cs-CZ" sz="3000" kern="0" dirty="0" smtClean="0">
                <a:latin typeface="Arial" pitchFamily="34" charset="0"/>
                <a:ea typeface="Arial Unicode MS" pitchFamily="34" charset="-128"/>
                <a:cs typeface="Times New Roman" pitchFamily="18" charset="0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71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Kolo štěstí – šance (pravděpodobnosti)</a:t>
            </a:r>
            <a:endParaRPr lang="cs-CZ" b="1" dirty="0"/>
          </a:p>
        </p:txBody>
      </p:sp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259914"/>
              </p:ext>
            </p:extLst>
          </p:nvPr>
        </p:nvGraphicFramePr>
        <p:xfrm>
          <a:off x="2426588" y="1710423"/>
          <a:ext cx="5411129" cy="4876944"/>
        </p:xfrm>
        <a:graphic>
          <a:graphicData uri="http://schemas.openxmlformats.org/drawingml/2006/table">
            <a:tbl>
              <a:tblPr/>
              <a:tblGrid>
                <a:gridCol w="1947656"/>
                <a:gridCol w="1731737"/>
                <a:gridCol w="1731736"/>
              </a:tblGrid>
              <a:tr h="4942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x</a:t>
                      </a:r>
                      <a:r>
                        <a:rPr kumimoji="1" lang="cs-CZ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</a:t>
                      </a:r>
                      <a:r>
                        <a:rPr kumimoji="1" lang="cs-C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- </a:t>
                      </a: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Sleva %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r>
                        <a:rPr kumimoji="1" lang="cs-CZ" sz="2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  <a:r>
                        <a:rPr kumimoji="1" 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</a:t>
                      </a:r>
                      <a:r>
                        <a:rPr kumimoji="1" lang="cs-C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Četnost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cs-CZ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  <a:r>
                        <a:rPr kumimoji="1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-</a:t>
                      </a:r>
                      <a:r>
                        <a:rPr kumimoji="1" lang="cs-CZ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C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Pr-st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12 %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Suma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100 %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16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Náhodný pokus  x  náhodný jev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96655" y="1840675"/>
            <a:ext cx="8604250" cy="4512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None/>
            </a:pPr>
            <a:r>
              <a:rPr lang="cs-CZ" altLang="cs-CZ" sz="2800" b="1" kern="0" dirty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Příklady </a:t>
            </a: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náhodného pokusu</a:t>
            </a:r>
            <a:endParaRPr lang="cs-CZ" altLang="cs-CZ" sz="2800" kern="0" dirty="0" smtClean="0">
              <a:solidFill>
                <a:srgbClr val="3333CC"/>
              </a:solidFill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/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kolo štěstí, hod kostkou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zjišťováni volebních preferencí polit. stran voličů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zjišťování hodnoty nákupů zákazníků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			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Příklady náhodného jevu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padne nejméně 80</a:t>
            </a:r>
            <a:r>
              <a:rPr lang="en-US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%</a:t>
            </a:r>
            <a:r>
              <a:rPr lang="cs-CZ" altLang="cs-CZ" sz="2800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padne šestka 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volič preferuje VV (ODS, TOP09, ČSSD aj.)</a:t>
            </a:r>
          </a:p>
          <a:p>
            <a:pPr eaLnBrk="1" hangingPunct="1"/>
            <a:r>
              <a:rPr lang="cs-CZ" altLang="cs-CZ" sz="2800" kern="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hodnota nákupu zákazníka je 126 Kč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52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Náhodný jev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4597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 jistý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 musí nutně nastat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 nemožný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 za žádných okolností pokusu nastat nemůže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Jev, který spočívá v nenastoupení jevu </a:t>
            </a:r>
            <a:r>
              <a:rPr lang="cs-CZ" altLang="cs-CZ" sz="3600" i="1" kern="0" dirty="0" smtClean="0">
                <a:ea typeface="Arial Unicode MS" pitchFamily="34" charset="-128"/>
                <a:cs typeface="Times New Roman" pitchFamily="18" charset="0"/>
              </a:rPr>
              <a:t>A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je </a:t>
            </a: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jevem opačným</a:t>
            </a:r>
            <a:r>
              <a:rPr lang="cs-CZ" altLang="cs-CZ" sz="3600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: 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Jevy</a:t>
            </a:r>
            <a:r>
              <a:rPr lang="cs-CZ" altLang="cs-CZ" sz="3600" b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600" b="1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neslučitelné</a:t>
            </a:r>
            <a:r>
              <a:rPr lang="cs-CZ" altLang="cs-CZ" sz="3600" i="1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-</a:t>
            </a:r>
            <a:r>
              <a:rPr lang="cs-CZ" altLang="cs-CZ" sz="36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nemohou současně nastat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02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pravděpodobnosti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68495" y="2001672"/>
            <a:ext cx="84248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Prst = číslo z intervalu mezi 0 a 1 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Jevu nemožnému se přiřazuje       Prst = 0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Jevu jistému Prst = 1 </a:t>
            </a:r>
          </a:p>
          <a:p>
            <a:pPr eaLnBrk="1" hangingPunct="1"/>
            <a:r>
              <a:rPr lang="cs-CZ" altLang="cs-CZ" sz="3600" kern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Čím větší má jev pravděpodobnost, tím větší je šance, že jev nastane</a:t>
            </a:r>
            <a:endParaRPr lang="cs-CZ" altLang="cs-CZ" sz="36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7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Klasická pravděpodobnost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60560"/>
            <a:ext cx="8992050" cy="4908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áhodný pokus má </a:t>
            </a:r>
            <a:r>
              <a:rPr lang="cs-CZ" altLang="cs-CZ" sz="3000" i="1" kern="0" dirty="0" smtClean="0"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elementárních jevů (tj. výsledků pokusu), které mají </a:t>
            </a:r>
            <a:r>
              <a:rPr lang="cs-CZ" altLang="cs-CZ" sz="3000" b="1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stejnou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cs-CZ" altLang="cs-CZ" sz="3000" b="1" kern="0" dirty="0" smtClean="0">
                <a:solidFill>
                  <a:srgbClr val="3333CC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výskytu</a:t>
            </a:r>
            <a:endParaRPr lang="cs-CZ" altLang="cs-CZ" sz="3000" kern="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Jev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nastane tehdy, když nastane jeden z 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předem stanovených příznivých výsledků  </a:t>
            </a:r>
          </a:p>
          <a:p>
            <a:pPr eaLnBrk="1" hangingPunct="1"/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Potom pravděpodobnost jevu </a:t>
            </a:r>
            <a:r>
              <a:rPr lang="cs-CZ" altLang="cs-CZ" sz="3000" i="1" kern="0" dirty="0" smtClean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je dána podílem všech příznivých výsledků a všech možných </a:t>
            </a:r>
            <a:r>
              <a:rPr lang="cs-CZ" altLang="cs-CZ" sz="3000" kern="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3000" kern="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výsledků:</a:t>
            </a:r>
            <a:r>
              <a:rPr lang="cs-CZ" altLang="cs-CZ" sz="3000" kern="0" dirty="0" smtClean="0">
                <a:latin typeface="Arial" pitchFamily="34" charset="0"/>
                <a:cs typeface="Times New Roman" pitchFamily="18" charset="0"/>
              </a:rPr>
              <a:t>          </a:t>
            </a:r>
          </a:p>
          <a:p>
            <a:pPr marL="0" indent="0" eaLnBrk="1" hangingPunct="1">
              <a:buNone/>
            </a:pPr>
            <a:r>
              <a:rPr lang="cs-CZ" altLang="cs-CZ" kern="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                                 </a:t>
            </a:r>
            <a:r>
              <a:rPr lang="cs-CZ" altLang="cs-CZ" i="1" kern="0" dirty="0" smtClean="0">
                <a:cs typeface="Times New Roman" pitchFamily="18" charset="0"/>
              </a:rPr>
              <a:t>Prst</a:t>
            </a:r>
            <a:r>
              <a:rPr lang="cs-CZ" altLang="cs-CZ" kern="0" dirty="0" smtClean="0">
                <a:cs typeface="Times New Roman" pitchFamily="18" charset="0"/>
              </a:rPr>
              <a:t>(</a:t>
            </a:r>
            <a:r>
              <a:rPr lang="cs-CZ" altLang="cs-CZ" i="1" kern="0" dirty="0" smtClean="0">
                <a:cs typeface="Times New Roman" pitchFamily="18" charset="0"/>
              </a:rPr>
              <a:t>X</a:t>
            </a:r>
            <a:r>
              <a:rPr lang="cs-CZ" altLang="cs-CZ" kern="0" dirty="0" smtClean="0">
                <a:cs typeface="Times New Roman" pitchFamily="18" charset="0"/>
              </a:rPr>
              <a:t>)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=</a:t>
            </a:r>
            <a:r>
              <a:rPr lang="cs-CZ" altLang="cs-CZ" kern="0" dirty="0" smtClean="0">
                <a:latin typeface="Arial" pitchFamily="34" charset="0"/>
              </a:rPr>
              <a:t>      </a:t>
            </a:r>
            <a:r>
              <a:rPr lang="cs-CZ" altLang="cs-CZ" kern="0" dirty="0" smtClean="0">
                <a:latin typeface="Arial" pitchFamily="34" charset="0"/>
                <a:cs typeface="Times New Roman" pitchFamily="18" charset="0"/>
              </a:rPr>
              <a:t>  		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408" y="5011856"/>
            <a:ext cx="573655" cy="1061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7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496190" y="1978926"/>
            <a:ext cx="7772400" cy="4272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 urně je 10 koulí, 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 toho 6 černých a 4 bílé: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a.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Stanovte pravděpodobnost, že     1 vytažená koule bude bílá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b.</a:t>
            </a:r>
            <a:r>
              <a:rPr kumimoji="0" lang="cs-CZ" alt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Stanovte pravděpodobnost, že z 5 vytažených koulí budou 3 černé a 2 bílé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4691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6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326</Words>
  <Application>Microsoft Office PowerPoint</Application>
  <PresentationFormat>Vlastní</PresentationFormat>
  <Paragraphs>121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Office</vt:lpstr>
      <vt:lpstr>Prezentace aplikace PowerPoint</vt:lpstr>
      <vt:lpstr>Jaká je pravděpodobnost, že si vytočíte slevu 100% ?</vt:lpstr>
      <vt:lpstr>Pravděpodobnost náhodného jevu</vt:lpstr>
      <vt:lpstr>Kolo štěstí – šance (pravděpodobnosti)</vt:lpstr>
      <vt:lpstr>Náhodný pokus  x  náhodný jev</vt:lpstr>
      <vt:lpstr>Náhodný jev</vt:lpstr>
      <vt:lpstr>Vlastnosti pravděpodobnosti</vt:lpstr>
      <vt:lpstr>Klasická pravděpodobnost</vt:lpstr>
      <vt:lpstr>Příklad</vt:lpstr>
      <vt:lpstr>Řešení příkladu a)</vt:lpstr>
      <vt:lpstr>Řešení příkladu b)</vt:lpstr>
      <vt:lpstr>Řešení příkladu b)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98</cp:revision>
  <dcterms:created xsi:type="dcterms:W3CDTF">2016-11-25T20:36:16Z</dcterms:created>
  <dcterms:modified xsi:type="dcterms:W3CDTF">2019-06-13T06:51:02Z</dcterms:modified>
</cp:coreProperties>
</file>