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7" r:id="rId13"/>
    <p:sldId id="299" r:id="rId14"/>
    <p:sldId id="29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3</a:t>
            </a:r>
            <a:r>
              <a:rPr lang="cs-CZ" sz="3200" dirty="0" smtClean="0">
                <a:solidFill>
                  <a:schemeClr val="bg1"/>
                </a:solidFill>
              </a:rPr>
              <a:t>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45720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rozdělení náhodné veličiny,</a:t>
            </a: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p</a:t>
            </a:r>
            <a:r>
              <a:rPr lang="cs-CZ" sz="2400" b="1" i="1" dirty="0" smtClean="0">
                <a:solidFill>
                  <a:srgbClr val="002060"/>
                </a:solidFill>
              </a:rPr>
              <a:t>ravděpodobnostní funkce,</a:t>
            </a:r>
          </a:p>
          <a:p>
            <a:pPr marL="45720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funkce hustoty,</a:t>
            </a:r>
          </a:p>
          <a:p>
            <a:pPr marL="45720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distribuční funkce.</a:t>
            </a: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endParaRPr lang="cs-CZ" sz="24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8"/>
            <a:ext cx="9196754" cy="9268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600" b="1" kern="0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Distribuční funkce spojité </a:t>
            </a:r>
            <a:r>
              <a:rPr lang="cs-CZ" sz="3600" b="1" kern="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16635" y="1247972"/>
            <a:ext cx="8134350" cy="100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1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. Neklesající spojitá funkce </a:t>
            </a:r>
            <a:b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2.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Limity 0 a 1 pro </a:t>
            </a:r>
            <a:r>
              <a:rPr kumimoji="0" 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x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  <a:sym typeface="Symbol" pitchFamily="18" charset="2"/>
              </a:rPr>
              <a:t>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133" y="2251881"/>
            <a:ext cx="7921625" cy="402608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28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950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Vztah mezi hustotou a distribuční funkcí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59312" y="1542195"/>
            <a:ext cx="9376509" cy="489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Mezi </a:t>
            </a:r>
            <a:r>
              <a:rPr lang="cs-CZ" altLang="cs-CZ" sz="2800" kern="0" dirty="0" smtClean="0">
                <a:latin typeface="Arial" pitchFamily="34" charset="0"/>
              </a:rPr>
              <a:t>hustotou pravděpodobnosti a distribuční funkcí 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platí následující vztahy:    </a:t>
            </a:r>
            <a:r>
              <a:rPr lang="cs-CZ" altLang="cs-CZ" sz="2800" kern="0" dirty="0" smtClean="0">
                <a:latin typeface="Arial" pitchFamily="34" charset="0"/>
              </a:rPr>
              <a:t>HP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je </a:t>
            </a:r>
            <a:r>
              <a:rPr lang="cs-CZ" altLang="cs-CZ" sz="2800" b="1" i="1" kern="0" dirty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derivací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kern="0" dirty="0" smtClean="0">
                <a:latin typeface="Arial" pitchFamily="34" charset="0"/>
              </a:rPr>
              <a:t>DF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						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Naopak: </a:t>
            </a:r>
            <a:r>
              <a:rPr lang="cs-CZ" altLang="cs-CZ" sz="2800" kern="0" dirty="0" smtClean="0">
                <a:latin typeface="Arial" pitchFamily="34" charset="0"/>
              </a:rPr>
              <a:t>distribuční funkce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náhodné veličiny je </a:t>
            </a:r>
            <a:r>
              <a:rPr lang="cs-CZ" altLang="cs-CZ" sz="2800" b="1" i="1" kern="0" dirty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neurčitým integrálem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	     (primitivní funkcí) k </a:t>
            </a:r>
            <a:r>
              <a:rPr lang="cs-CZ" altLang="cs-CZ" sz="2800" kern="0" dirty="0" smtClean="0">
                <a:latin typeface="Arial" pitchFamily="34" charset="0"/>
              </a:rPr>
              <a:t>hustotě pravděpodobnosti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, tj.</a:t>
            </a:r>
            <a:endParaRPr lang="cs-CZ" altLang="cs-CZ" sz="2800" kern="0" dirty="0" smtClean="0">
              <a:latin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911" y="2746969"/>
            <a:ext cx="2226647" cy="105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911" y="4735773"/>
            <a:ext cx="2452755" cy="136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02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07681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Příklad – diskrétní náhodná veličina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180975" algn="l"/>
              </a:tabLst>
            </a:pPr>
            <a:r>
              <a:rPr lang="cs-CZ" altLang="cs-CZ" sz="26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Oddělení bezpečnosti práce zjistilo </a:t>
            </a:r>
            <a:r>
              <a:rPr lang="cs-CZ" altLang="cs-CZ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dlouhodobým</a:t>
            </a:r>
            <a:r>
              <a:rPr lang="cs-CZ" altLang="cs-CZ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altLang="cs-CZ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pozorováním</a:t>
            </a:r>
            <a:r>
              <a:rPr lang="cs-CZ" altLang="cs-CZ" sz="26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že počet pracovních úrazů v průběhu jednoho měsíce je náhodná veličina s následujícím rozdělením pravděpodobnosti:</a:t>
            </a: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52206"/>
              </p:ext>
            </p:extLst>
          </p:nvPr>
        </p:nvGraphicFramePr>
        <p:xfrm>
          <a:off x="942652" y="3410496"/>
          <a:ext cx="1724025" cy="2377440"/>
        </p:xfrm>
        <a:graphic>
          <a:graphicData uri="http://schemas.openxmlformats.org/drawingml/2006/table">
            <a:tbl>
              <a:tblPr/>
              <a:tblGrid>
                <a:gridCol w="180340"/>
                <a:gridCol w="467360"/>
                <a:gridCol w="107632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b="1" i="1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b="1" i="1" dirty="0">
                          <a:effectLst/>
                          <a:latin typeface="Times New Roman"/>
                          <a:ea typeface="Times New Roman"/>
                        </a:rPr>
                        <a:t>f(x)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0 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</a:rPr>
                        <a:t>0,11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0,25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0,28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0,22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</a:rPr>
                        <a:t>0,14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5816" y="1875692"/>
            <a:ext cx="11230707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180975" algn="l"/>
              </a:tabLst>
            </a:pP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Tabelujte hodnoty distribuční funkce uvedeného rozdělení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lang="cs-CZ" altLang="cs-CZ" sz="2600" dirty="0">
                <a:ea typeface="Times New Roman" pitchFamily="18" charset="0"/>
              </a:rPr>
              <a:t> </a:t>
            </a:r>
            <a:r>
              <a:rPr lang="cs-CZ" altLang="cs-CZ" sz="2600" dirty="0" smtClean="0">
                <a:ea typeface="Times New Roman" pitchFamily="18" charset="0"/>
              </a:rPr>
              <a:t>     </a:t>
            </a: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pravděpodobnosti.</a:t>
            </a:r>
            <a:endParaRPr kumimoji="0" lang="cs-CZ" alt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 startAt="2"/>
              <a:tabLst>
                <a:tab pos="180975" algn="l"/>
              </a:tabLst>
            </a:pP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Vypočtěte pravděpodobnost, že v průběhu následujícího měsíce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lang="cs-CZ" altLang="cs-CZ" sz="2600" dirty="0">
                <a:ea typeface="Times New Roman" pitchFamily="18" charset="0"/>
              </a:rPr>
              <a:t> </a:t>
            </a:r>
            <a:r>
              <a:rPr lang="cs-CZ" altLang="cs-CZ" sz="2600" dirty="0" smtClean="0">
                <a:ea typeface="Times New Roman" pitchFamily="18" charset="0"/>
              </a:rPr>
              <a:t>     </a:t>
            </a: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dojde nejvýše ke dvěma úrazům.</a:t>
            </a:r>
            <a:endParaRPr kumimoji="0" lang="cs-CZ" alt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 startAt="3"/>
              <a:tabLst>
                <a:tab pos="180975" algn="l"/>
              </a:tabLst>
            </a:pP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Jaká je past, že v průběhu následujícího měsíce dojde alespoň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lang="cs-CZ" altLang="cs-CZ" sz="2600" dirty="0">
                <a:ea typeface="Times New Roman" pitchFamily="18" charset="0"/>
              </a:rPr>
              <a:t> </a:t>
            </a:r>
            <a:r>
              <a:rPr lang="cs-CZ" altLang="cs-CZ" sz="2600" dirty="0" smtClean="0">
                <a:ea typeface="Times New Roman" pitchFamily="18" charset="0"/>
              </a:rPr>
              <a:t>     </a:t>
            </a: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 třem úrazům?</a:t>
            </a:r>
            <a:endParaRPr kumimoji="0" lang="cs-CZ" alt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altLang="cs-CZ" sz="2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d.</a:t>
            </a:r>
            <a:r>
              <a:rPr kumimoji="0" lang="cs-CZ" altLang="cs-CZ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Vypočtěte průměrný počet úrazů během jednoho měsíce</a:t>
            </a:r>
            <a:endParaRPr kumimoji="0" lang="cs-CZ" alt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altLang="cs-CZ" sz="2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e.</a:t>
            </a:r>
            <a:r>
              <a:rPr lang="cs-CZ" altLang="cs-CZ" sz="2600" dirty="0">
                <a:ea typeface="Times New Roman" pitchFamily="18" charset="0"/>
              </a:rPr>
              <a:t> </a:t>
            </a:r>
            <a:r>
              <a:rPr lang="cs-CZ" altLang="cs-CZ" sz="2600" dirty="0" smtClean="0">
                <a:ea typeface="Times New Roman" pitchFamily="18" charset="0"/>
              </a:rPr>
              <a:t>  </a:t>
            </a:r>
            <a:r>
              <a:rPr kumimoji="0" lang="cs-CZ" altLang="cs-CZ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Vypočtěte směrodatnou odchylku počtu úrazů během jednoho měsíce.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35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0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Náhodná veličina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7777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i="1" kern="0" dirty="0" smtClean="0">
                <a:latin typeface="Arial" pitchFamily="34" charset="0"/>
              </a:rPr>
              <a:t>Náhodná veličina</a:t>
            </a:r>
            <a:r>
              <a:rPr lang="cs-CZ" altLang="cs-CZ" sz="2800" b="1" kern="0" dirty="0" smtClean="0">
                <a:latin typeface="Arial" pitchFamily="34" charset="0"/>
              </a:rPr>
              <a:t> (NV)</a:t>
            </a:r>
            <a:r>
              <a:rPr lang="cs-CZ" altLang="cs-CZ" sz="2800" kern="0" dirty="0" smtClean="0">
                <a:latin typeface="Arial" pitchFamily="34" charset="0"/>
              </a:rPr>
              <a:t> = Číselný výsledek náhodného pokusu.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Výsledky - obecně různé 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vlivem náhodných činitelů</a:t>
            </a:r>
            <a:r>
              <a:rPr lang="cs-CZ" altLang="cs-CZ" sz="2800" kern="0" dirty="0" smtClean="0">
                <a:latin typeface="Arial" pitchFamily="34" charset="0"/>
              </a:rPr>
              <a:t>  mají různé pravděpodobnosti realizace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i="1" kern="0" dirty="0" smtClean="0">
                <a:latin typeface="Arial" pitchFamily="34" charset="0"/>
              </a:rPr>
              <a:t>Náhodná veličina</a:t>
            </a:r>
            <a:r>
              <a:rPr lang="cs-CZ" altLang="cs-CZ" sz="2800" b="1" kern="0" dirty="0" smtClean="0">
                <a:latin typeface="Arial" pitchFamily="34" charset="0"/>
              </a:rPr>
              <a:t> (NV)</a:t>
            </a:r>
            <a:r>
              <a:rPr lang="cs-CZ" altLang="cs-CZ" sz="2800" kern="0" dirty="0" smtClean="0">
                <a:latin typeface="Arial" pitchFamily="34" charset="0"/>
              </a:rPr>
              <a:t> = odpovídá kvantitativnímu znaku populačního souboru (je jeho </a:t>
            </a:r>
            <a:r>
              <a:rPr lang="cs-CZ" altLang="cs-CZ" sz="2800" b="1" kern="0" dirty="0" smtClean="0">
                <a:solidFill>
                  <a:srgbClr val="3333CC"/>
                </a:solidFill>
                <a:latin typeface="Arial" pitchFamily="34" charset="0"/>
              </a:rPr>
              <a:t>zobecněním</a:t>
            </a:r>
            <a:r>
              <a:rPr lang="cs-CZ" altLang="cs-CZ" sz="2800" kern="0" dirty="0" smtClean="0">
                <a:latin typeface="Arial" pitchFamily="34" charset="0"/>
              </a:rPr>
              <a:t>)</a:t>
            </a: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8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2051050"/>
            <a:ext cx="7772400" cy="369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je pravidlo (předpis), které každé číselné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hodnotě nebo množině hodnot přiřazuje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pravděpodobnost, že náhodná veličina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nabude této hodnoty nebo hodnoty z tohoto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 intervalu.</a:t>
            </a:r>
            <a:r>
              <a:rPr lang="cs-CZ" altLang="cs-CZ" sz="2400" kern="0" dirty="0" smtClean="0">
                <a:latin typeface="Arial" pitchFamily="34" charset="0"/>
                <a:cs typeface="Times New Roman" pitchFamily="18" charset="0"/>
              </a:rPr>
              <a:t>					</a:t>
            </a:r>
            <a:r>
              <a:rPr lang="cs-CZ" altLang="cs-CZ" sz="2400" kern="0" dirty="0" smtClean="0">
                <a:latin typeface="Arial" pitchFamily="34" charset="0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60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38431" y="1981200"/>
            <a:ext cx="8470094" cy="429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Rozdělení pravděpodobnosti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náhodné veličiny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= ú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plné poznání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NV: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stanovení hodnot, jichž může NV nabývat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znalost pravděpodobností, s nimiž NV nabývá určité hodnoty, nebo hodnoty   z nějakého intervalu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2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Vyjádření 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67102" y="1851830"/>
            <a:ext cx="828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algn="just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1.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Pravděpodobnostní funkce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(typ diskrétní NV)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2</a:t>
            </a:r>
            <a:r>
              <a:rPr lang="cs-CZ" altLang="cs-CZ" sz="3600" b="1" kern="0" dirty="0" smtClean="0">
                <a:latin typeface="Arial" pitchFamily="34" charset="0"/>
                <a:cs typeface="Times New Roman" pitchFamily="18" charset="0"/>
              </a:rPr>
              <a:t>.</a:t>
            </a: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Hustota pravděpodobnosti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(typ spojité NV)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3.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Distribuční funkce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(oba typy NV: diskrétní / spojitý)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487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Pravděpodobnostní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799" y="1933575"/>
            <a:ext cx="11037628" cy="4330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–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každé hodnotě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sym typeface="Symbol" pitchFamily="18" charset="2"/>
              </a:rPr>
              <a:t>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přiřazuje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odpovídající pravděpodobnost:</a:t>
            </a:r>
            <a:r>
              <a:rPr lang="cs-CZ" altLang="cs-CZ" sz="2800" kern="0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cs-CZ" altLang="cs-CZ" sz="2800" i="1" kern="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cs-CZ" altLang="cs-CZ" sz="2800" i="1" kern="0" dirty="0" smtClean="0">
                <a:solidFill>
                  <a:srgbClr val="000000"/>
                </a:solidFill>
                <a:latin typeface="Times New Roman"/>
              </a:rPr>
              <a:t>	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splňuje vztahy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pravděpodobnost, že náhodná veličina nabude hodnoty z intervalu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[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a,b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]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  <a:sym typeface="Symbol" pitchFamily="18" charset="2"/>
              </a:rPr>
              <a:t>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  <a:sym typeface="Symbol" pitchFamily="18" charset="2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 rovna součtu pravděpodobností hodnot 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z tohoto intervalu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(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 množina diskrétních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)</a:t>
            </a: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827" y="3819749"/>
            <a:ext cx="1804038" cy="8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85" y="3474099"/>
            <a:ext cx="2838735" cy="115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22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Hustota pravděpodobnosti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32267" y="1787857"/>
            <a:ext cx="8353425" cy="429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Hustota</a:t>
            </a:r>
            <a:r>
              <a:rPr kumimoji="0" lang="cs-CZ" altLang="cs-CZ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pravděpodobnosti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nezáporná funkce splňující podmínku: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Celá plocha pod grafem funkce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–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nad osou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je rovna 1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700" y="2892046"/>
            <a:ext cx="2162175" cy="132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38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Distribuční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22351" y="1778758"/>
            <a:ext cx="8708504" cy="40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Distribuční</a:t>
            </a:r>
            <a:r>
              <a:rPr kumimoji="0" lang="cs-CZ" altLang="cs-CZ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funkce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 definovaná na R vztahem: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 neklesající funkce splňující: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lim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0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-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		lim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1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+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736" y="2795375"/>
            <a:ext cx="30765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65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8695636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kern="0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Příklad distribuční funkce pro diskrétní NV:</a:t>
            </a:r>
            <a:r>
              <a:rPr lang="cs-CZ" sz="32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Hrací kostka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2994327" y="1598613"/>
            <a:ext cx="35873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     F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)=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P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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 </a:t>
            </a:r>
            <a:r>
              <a:rPr kumimoji="0" lang="en-US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)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1" y="2533509"/>
            <a:ext cx="7275512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368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2551</TotalTime>
  <Words>305</Words>
  <Application>Microsoft Office PowerPoint</Application>
  <PresentationFormat>Vlastní</PresentationFormat>
  <Paragraphs>110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Office</vt:lpstr>
      <vt:lpstr>Prezentace aplikace PowerPoint</vt:lpstr>
      <vt:lpstr>Náhodná veličina</vt:lpstr>
      <vt:lpstr>Rozdělení náhodné veličiny</vt:lpstr>
      <vt:lpstr>Rozdělení náhodné veličiny</vt:lpstr>
      <vt:lpstr>Vyjádření rozdělení náhodné veličiny</vt:lpstr>
      <vt:lpstr>Pravděpodobnostní funkce</vt:lpstr>
      <vt:lpstr>Hustota pravděpodobnosti</vt:lpstr>
      <vt:lpstr>Distribuční funkce</vt:lpstr>
      <vt:lpstr>Příklad distribuční funkce pro diskrétní NV: Hrací kostka</vt:lpstr>
      <vt:lpstr>Distribuční funkce spojité NV</vt:lpstr>
      <vt:lpstr>Vztah mezi hustotou a distribuční funkcí</vt:lpstr>
      <vt:lpstr>Příklad – diskrétní náhodná veličina</vt:lpstr>
      <vt:lpstr>Prezentace aplikace PowerPoint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101</cp:revision>
  <dcterms:created xsi:type="dcterms:W3CDTF">2016-11-25T20:36:16Z</dcterms:created>
  <dcterms:modified xsi:type="dcterms:W3CDTF">2019-06-14T05:35:30Z</dcterms:modified>
</cp:coreProperties>
</file>