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28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25945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bg1"/>
                </a:solidFill>
              </a:rPr>
              <a:t>4</a:t>
            </a:r>
            <a:r>
              <a:rPr lang="cs-CZ" sz="3200" dirty="0" smtClean="0">
                <a:solidFill>
                  <a:schemeClr val="bg1"/>
                </a:solidFill>
              </a:rPr>
              <a:t>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0" lv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diskrétní </a:t>
            </a:r>
            <a:r>
              <a:rPr lang="cs-CZ" sz="2400" b="1" i="1" dirty="0" smtClean="0">
                <a:solidFill>
                  <a:srgbClr val="002060"/>
                </a:solidFill>
              </a:rPr>
              <a:t>pravděpodobnostní modely</a:t>
            </a: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endParaRPr lang="cs-CZ" sz="2400" b="1" i="1" dirty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Stejnoměrné </a:t>
            </a:r>
            <a:r>
              <a:rPr lang="cs-CZ" sz="2400" b="1" i="1" dirty="0">
                <a:solidFill>
                  <a:srgbClr val="002060"/>
                </a:solidFill>
              </a:rPr>
              <a:t>rozdělení,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smtClean="0">
                <a:solidFill>
                  <a:srgbClr val="002060"/>
                </a:solidFill>
              </a:rPr>
              <a:t>Binomické </a:t>
            </a:r>
            <a:r>
              <a:rPr lang="cs-CZ" sz="2400" b="1" i="1" dirty="0">
                <a:solidFill>
                  <a:srgbClr val="002060"/>
                </a:solidFill>
              </a:rPr>
              <a:t>rozdělení,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457200" lvl="0" indent="-457200" algn="ctr">
              <a:buAutoNum type="alphaLcParenR"/>
            </a:pPr>
            <a:r>
              <a:rPr lang="cs-CZ" sz="2400" b="1" i="1" dirty="0" err="1" smtClean="0">
                <a:solidFill>
                  <a:srgbClr val="002060"/>
                </a:solidFill>
              </a:rPr>
              <a:t>Poissonovo</a:t>
            </a:r>
            <a:r>
              <a:rPr lang="cs-CZ" sz="2400" b="1" i="1" dirty="0" smtClean="0">
                <a:solidFill>
                  <a:srgbClr val="002060"/>
                </a:solidFill>
              </a:rPr>
              <a:t> rozdělení.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3408" y="334829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5803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412875"/>
            <a:ext cx="7991475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Je známo, že při epidemii chřipky onemocní každý třetí student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,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tj. pravděpodobnost onemocnění je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1/3 =0,333 ,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tj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= 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Zjistěte pravděpodobnost, že ve studijní skupině s 20 studenty onemocní každý druhý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 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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|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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=				  = 20*0,333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0,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092  (9,2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%)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6,67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1/3.2/3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4,44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2,11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398" y="4284354"/>
            <a:ext cx="2691471" cy="79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70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5303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Binomické rozdělení – různé parametry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3826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142" y="1729407"/>
            <a:ext cx="9086850" cy="403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95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3. 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Model: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</a:t>
            </a:r>
            <a:r>
              <a:rPr lang="cs-CZ" sz="40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Poissonovo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1"/>
            <a:ext cx="8590416" cy="4490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Uvažujme jevy, které nastávají v průběhu časového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intervalu, například</a:t>
            </a:r>
            <a:r>
              <a:rPr lang="cs-CZ" sz="2800" kern="0" dirty="0" smtClean="0">
                <a:latin typeface="Arial" pitchFamily="34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-	požadavky na telefonní spojení přicházející na ústřednu,</a:t>
            </a:r>
            <a:endParaRPr lang="en-GB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-	zákazníci přicházející do prodejny,</a:t>
            </a:r>
            <a:endParaRPr lang="en-GB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automobily zastavující u benzínového čerpadla.</a:t>
            </a:r>
          </a:p>
          <a:p>
            <a:pPr marL="0" indent="0" eaLnBrk="1" hangingPunct="1">
              <a:buNone/>
              <a:defRPr/>
            </a:pPr>
            <a:endParaRPr 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Takové jevy vznikají v </a:t>
            </a:r>
            <a:r>
              <a:rPr lang="en-US" sz="2800" kern="0" dirty="0" err="1" smtClean="0">
                <a:latin typeface="Arial" pitchFamily="34" charset="0"/>
                <a:cs typeface="Times New Roman" pitchFamily="18" charset="0"/>
              </a:rPr>
              <a:t>tzv</a:t>
            </a:r>
            <a:r>
              <a:rPr lang="en-US" sz="2800" kern="0" dirty="0" smtClean="0">
                <a:latin typeface="Arial" pitchFamily="34" charset="0"/>
                <a:cs typeface="Times New Roman" pitchFamily="18" charset="0"/>
              </a:rPr>
              <a:t>.</a:t>
            </a:r>
            <a:endParaRPr 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800" b="1" i="1" kern="0" dirty="0" smtClean="0">
                <a:latin typeface="Arial" pitchFamily="34" charset="0"/>
                <a:cs typeface="Times New Roman" pitchFamily="18" charset="0"/>
              </a:rPr>
              <a:t>			     </a:t>
            </a:r>
            <a:r>
              <a:rPr lang="cs-CZ" sz="2800" b="1" i="1" kern="0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Poissonově</a:t>
            </a:r>
            <a:r>
              <a:rPr lang="cs-CZ" sz="2800" b="1" i="1" kern="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 procesu !!!</a:t>
            </a:r>
            <a:endParaRPr lang="en-GB" sz="2800" b="1" i="1" kern="0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err="1" smtClean="0"/>
              <a:t>Poissonovo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72982" y="1967345"/>
            <a:ext cx="7772400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</a:rPr>
              <a:t> -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náhodn</a:t>
            </a:r>
            <a:r>
              <a:rPr lang="cs-CZ" altLang="cs-CZ" kern="0" smtClean="0">
                <a:latin typeface="Arial" pitchFamily="34" charset="0"/>
              </a:rPr>
              <a:t>á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veličin</a:t>
            </a:r>
            <a:r>
              <a:rPr lang="cs-CZ" altLang="cs-CZ" kern="0" smtClean="0">
                <a:latin typeface="Arial" pitchFamily="34" charset="0"/>
              </a:rPr>
              <a:t>a =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počet výskytu jevu Poissonova procesu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	v daném časovém intervalu délky </a:t>
            </a:r>
            <a:r>
              <a:rPr lang="cs-CZ" altLang="cs-CZ" i="1" kern="0" smtClean="0">
                <a:latin typeface="Arial" pitchFamily="34" charset="0"/>
                <a:cs typeface="Times New Roman" pitchFamily="18" charset="0"/>
              </a:rPr>
              <a:t>t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	(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např. za </a:t>
            </a:r>
            <a:r>
              <a:rPr lang="cs-CZ" altLang="cs-CZ" kern="0" smtClean="0">
                <a:latin typeface="Arial" pitchFamily="34" charset="0"/>
              </a:rPr>
              <a:t>1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minutu, </a:t>
            </a:r>
            <a:r>
              <a:rPr lang="cs-CZ" altLang="cs-CZ" kern="0" smtClean="0">
                <a:latin typeface="Arial" pitchFamily="34" charset="0"/>
              </a:rPr>
              <a:t>1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hodinu</a:t>
            </a:r>
            <a:r>
              <a:rPr lang="cs-CZ" altLang="cs-CZ" kern="0" smtClean="0">
                <a:latin typeface="Arial" pitchFamily="34" charset="0"/>
              </a:rPr>
              <a:t> apod.)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+ rozdělení pr-sti </a:t>
            </a:r>
            <a:r>
              <a:rPr lang="en-US" altLang="cs-CZ" kern="0" smtClean="0">
                <a:latin typeface="Arial" pitchFamily="34" charset="0"/>
              </a:rPr>
              <a:t>po</a:t>
            </a:r>
            <a:r>
              <a:rPr lang="cs-CZ" altLang="cs-CZ" kern="0" smtClean="0">
                <a:latin typeface="Arial" pitchFamily="34" charset="0"/>
              </a:rPr>
              <a:t>č</a:t>
            </a:r>
            <a:r>
              <a:rPr lang="en-US" altLang="cs-CZ" kern="0" smtClean="0">
                <a:latin typeface="Arial" pitchFamily="34" charset="0"/>
              </a:rPr>
              <a:t>tu v</a:t>
            </a:r>
            <a:r>
              <a:rPr lang="cs-CZ" altLang="cs-CZ" kern="0" smtClean="0">
                <a:latin typeface="Arial" pitchFamily="34" charset="0"/>
              </a:rPr>
              <a:t>ýskytů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	(tj. s jakou pr-stí nastane v daném čas. intervalu určitý počet výskytů jevu)</a:t>
            </a:r>
            <a:endParaRPr lang="cs-CZ" altLang="cs-CZ" kern="0" dirty="0" smtClean="0">
              <a:latin typeface="Arial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2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</a:t>
            </a:r>
            <a:r>
              <a:rPr lang="cs-CZ" b="1" dirty="0" err="1" smtClean="0"/>
              <a:t>Poissonova</a:t>
            </a:r>
            <a:r>
              <a:rPr lang="cs-CZ" b="1" dirty="0" smtClean="0"/>
              <a:t> procesu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75490" y="1979221"/>
            <a:ext cx="9580171" cy="4207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3 vlastnost</a:t>
            </a:r>
            <a:r>
              <a:rPr lang="cs-CZ" altLang="cs-CZ" sz="2800" b="1" kern="0" dirty="0" smtClean="0">
                <a:latin typeface="Arial" pitchFamily="34" charset="0"/>
              </a:rPr>
              <a:t>i</a:t>
            </a: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Počet výskytu jevu je nezávislý na počtu výskytu tohoto jevu v jiném intervalu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2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Střední hodnota počtu výskytu jevu v daném </a:t>
            </a: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intervalu je přímo úměrná délce zvoleného intervalu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3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Ve velmi malém časovém intervalu může nastat </a:t>
            </a: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nejvýše jeden výskyt daného  jevu</a:t>
            </a:r>
            <a:endParaRPr lang="cs-CZ" altLang="cs-CZ" sz="2800" kern="0" dirty="0" smtClean="0">
              <a:latin typeface="Arial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0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</a:t>
            </a:r>
            <a:r>
              <a:rPr lang="cs-CZ" b="1" dirty="0" err="1" smtClean="0"/>
              <a:t>Poissonova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75014" y="1911927"/>
            <a:ext cx="10854046" cy="447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Pravděpodobnost výskytu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jevů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Poissonova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procesu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 -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parametry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Poissonova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rozdělení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x –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  <a:sym typeface="Symbol" pitchFamily="18" charset="2"/>
              </a:rPr>
              <a:t>počet výskyt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  <a:sym typeface="Symbol" pitchFamily="18" charset="2"/>
              </a:rPr>
              <a:t>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  <a:sym typeface="Symbol" pitchFamily="18" charset="2"/>
              </a:rPr>
              <a:t> jevu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intenzit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Poissonova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procesu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(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střední hodnota výskytů</a:t>
            </a:r>
            <a:r>
              <a:rPr lang="cs-CZ" altLang="cs-CZ" sz="2800" kern="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jevů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t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délk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časového intervalu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.t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Var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.t   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190" y="2413042"/>
            <a:ext cx="37433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687701" y="2413042"/>
            <a:ext cx="4032250" cy="118443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393433" y="5669582"/>
            <a:ext cx="6553200" cy="60058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24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7511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3600" b="1" dirty="0" err="1" smtClean="0">
                <a:solidFill>
                  <a:srgbClr val="0033CC"/>
                </a:solidFill>
              </a:rPr>
              <a:t>Poissonovo</a:t>
            </a:r>
            <a:r>
              <a:rPr lang="cs-CZ" sz="3600" b="1" dirty="0" smtClean="0">
                <a:solidFill>
                  <a:srgbClr val="0033CC"/>
                </a:solidFill>
              </a:rPr>
              <a:t> rozdělení s různými parametry</a:t>
            </a:r>
            <a:r>
              <a:rPr lang="cs-CZ" sz="3600" b="1" dirty="0" smtClean="0"/>
              <a:t> (t = 1)</a:t>
            </a:r>
            <a:endParaRPr lang="cs-CZ" sz="3600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02080"/>
            <a:ext cx="6119813" cy="487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2660073" y="3515096"/>
            <a:ext cx="4096987" cy="2200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4536281" y="6056416"/>
            <a:ext cx="1033246" cy="2256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66354" y="1848675"/>
            <a:ext cx="11525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= 0,5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51305" y="4472351"/>
            <a:ext cx="982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 = 5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750567" y="205078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= 2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58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</a:t>
            </a:r>
            <a:r>
              <a:rPr lang="cs-CZ" b="1" dirty="0" err="1" smtClean="0"/>
              <a:t>Poissonovo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96838" y="1816924"/>
            <a:ext cx="9663299" cy="463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Zákazníci přicházejí náhodně do opravny obuvi s</a:t>
            </a:r>
            <a:r>
              <a:rPr lang="cs-CZ" altLang="cs-CZ" sz="2600" kern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průměrnou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intenzitou 4 za hodinu. Zjistěte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pravděpodobnost, že do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opravny přijdou za hodinu právě 2 zákazníci, vypočtěte střední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hodnotu, rozptyl a směrodatnou odchylku.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itchFamily="34" charset="0"/>
                <a:ea typeface="+mn-ea"/>
              </a:rPr>
              <a:t>Řešení: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E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4 ,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rozptyl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Var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4, </a:t>
            </a: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směrodatná odchylka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209" y="3877356"/>
            <a:ext cx="45339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173" y="5641026"/>
            <a:ext cx="18002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4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84057" y="1628776"/>
            <a:ext cx="8748712" cy="436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Počet různých druhů zboží, které zákazník nakoupí při jedné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návštěvě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obchodního domu, je náhodná veličina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.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Bylo zjištěno, že tato veličina nabývá hodnot: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Řešení: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 počtu druhů zboží zakoupeného jedním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zákazníkem  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0*0,2+1*0,4+2*0,25+3*0,1+4*0,03 +5*0,01 =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1,37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3016395"/>
            <a:ext cx="5341693" cy="1009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917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419" y="1520041"/>
            <a:ext cx="8295470" cy="4460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19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Náhodná veličina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28982" y="1969477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Náhodná veličina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= soubor všech hodnot znaku + rozdělení pravdě-podobnosti hodnot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některé hodnoty se nabývají častěji než jiné 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 mají větší pravděpodobnost výskytu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hodnoty znaku statistických jednotek se „generují“ podle</a:t>
            </a:r>
            <a:r>
              <a:rPr kumimoji="0" 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 pravděpodobnostního rozdělení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63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1198" y="1402079"/>
            <a:ext cx="9352209" cy="455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ravděpodobnostní funkce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nabývá maximální hodnotu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0,4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Mod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1  </a:t>
            </a: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Medián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24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1)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=0) 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=1) = 0,2+0,4 = 0,6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0,5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1)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=1) 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=2) +…+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=5) = 0,4+0,25+0,1+0,03+0,01 = 0,7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1 - 0,5 = 0,5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Podle definice je medián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: 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Med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1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 0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.0,2+1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.0,4+2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.0,25+3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.0,1+4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.0,03 + 5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.0,01 - 1,37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3,39 – 1,88 = 1,51 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√1,51 = 1,23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40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Příklady diskrétní náhodné veličiny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46921" y="1886682"/>
            <a:ext cx="8401172" cy="426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1.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Jistý hotel má 100 pokojů, </a:t>
            </a:r>
            <a:r>
              <a:rPr lang="cs-CZ" altLang="cs-CZ" kern="0" smtClean="0">
                <a:latin typeface="Arial" pitchFamily="34" charset="0"/>
              </a:rPr>
              <a:t>celkový 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počet obsazených pokojů</a:t>
            </a:r>
            <a:r>
              <a:rPr lang="cs-CZ" altLang="cs-CZ" kern="0" smtClean="0">
                <a:latin typeface="Arial" pitchFamily="34" charset="0"/>
              </a:rPr>
              <a:t> 1. července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s možnými hodnotami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=  0,1,2,...,100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2.</a:t>
            </a:r>
            <a:r>
              <a:rPr lang="cs-CZ" altLang="cs-CZ" kern="0" smtClean="0">
                <a:latin typeface="Arial" pitchFamily="34" charset="0"/>
              </a:rPr>
              <a:t> Počet zákazníků v supermarketu mezi 12 až 18 hod.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, která může </a:t>
            </a: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teoreticky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nabý</a:t>
            </a:r>
            <a:r>
              <a:rPr lang="cs-CZ" altLang="cs-CZ" kern="0" smtClean="0">
                <a:latin typeface="Arial" pitchFamily="34" charset="0"/>
              </a:rPr>
              <a:t>vat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jakékoliv nezáporné celočíselné hodnoty </a:t>
            </a:r>
            <a:r>
              <a:rPr lang="cs-CZ" altLang="cs-CZ" i="1" kern="0" smtClean="0">
                <a:cs typeface="Times New Roman" pitchFamily="18" charset="0"/>
              </a:rPr>
              <a:t>x </a:t>
            </a:r>
            <a:r>
              <a:rPr lang="cs-CZ" altLang="cs-CZ" kern="0" smtClean="0">
                <a:cs typeface="Times New Roman" pitchFamily="18" charset="0"/>
                <a:sym typeface="Symbol" pitchFamily="18" charset="2"/>
              </a:rPr>
              <a:t></a:t>
            </a:r>
            <a:r>
              <a:rPr lang="cs-CZ" altLang="cs-CZ" i="1" kern="0" smtClean="0">
                <a:cs typeface="Times New Roman" pitchFamily="18" charset="0"/>
              </a:rPr>
              <a:t> </a:t>
            </a:r>
            <a:r>
              <a:rPr lang="cs-CZ" altLang="cs-CZ" kern="0" smtClean="0">
                <a:cs typeface="Times New Roman" pitchFamily="18" charset="0"/>
              </a:rPr>
              <a:t>0 </a:t>
            </a:r>
            <a:endParaRPr lang="cs-CZ" altLang="cs-CZ" kern="0" dirty="0" smtClean="0">
              <a:cs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73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Příklady diskrétní náhodné veličiny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04829" y="2164984"/>
            <a:ext cx="767434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3.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Rozdíl mezi počtem zákazníků ve dvou supermarketech (Kaufland, Tesco) v jednom dni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, jež může teoreticky nabýt jakékoliv celočíselné hodnoty  </a:t>
            </a:r>
            <a:r>
              <a:rPr lang="cs-CZ" altLang="cs-CZ" kern="0" smtClean="0">
                <a:latin typeface="Arial" pitchFamily="34" charset="0"/>
              </a:rPr>
              <a:t>			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= ..., -3, ‑2, ‑1, 0, 1, 2, ... </a:t>
            </a:r>
            <a:endParaRPr lang="cs-CZ" altLang="cs-CZ" kern="0" dirty="0" smtClean="0">
              <a:latin typeface="Arial" pitchFamily="34" charset="0"/>
              <a:cs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347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1. Diskrétní model </a:t>
            </a:r>
            <a:r>
              <a:rPr lang="cs-CZ" sz="4000" b="1" kern="0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pr-sti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rozdělení: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Stejnom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rné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875692"/>
            <a:ext cx="9069387" cy="329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Diskrétní náhodn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veličin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nabývá právě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různých hodnot: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1, 2, 3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..., 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se stejnou pravděpodobností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2,3,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...,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3563938" y="3564426"/>
            <a:ext cx="1728787" cy="10795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999" y="3564426"/>
            <a:ext cx="40005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7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Stejnoměrné rozdělení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06244" y="1817075"/>
            <a:ext cx="7772400" cy="4636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Střední hodnota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		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obecný vzorec: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Rozptyl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		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obecný vzorec: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88552"/>
            <a:ext cx="18002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449" y="3459158"/>
            <a:ext cx="22098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422" y="4200765"/>
            <a:ext cx="25908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449" y="5545748"/>
            <a:ext cx="41052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14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hod kostkou</a:t>
            </a:r>
            <a:endParaRPr lang="cs-CZ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41117" y="2006930"/>
            <a:ext cx="7772400" cy="1282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Střední hodnota</a:t>
            </a:r>
            <a:r>
              <a:rPr lang="cs-CZ" altLang="cs-CZ" sz="2800" kern="0" dirty="0" smtClean="0">
                <a:latin typeface="Arial" pitchFamily="34" charset="0"/>
              </a:rPr>
              <a:t>: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2800" i="1" kern="0" dirty="0" smtClean="0">
                <a:cs typeface="Times New Roman" pitchFamily="18" charset="0"/>
              </a:rPr>
              <a:t>E</a:t>
            </a:r>
            <a:r>
              <a:rPr lang="cs-CZ" altLang="cs-CZ" sz="2800" kern="0" dirty="0" smtClean="0">
                <a:cs typeface="Times New Roman" pitchFamily="18" charset="0"/>
              </a:rPr>
              <a:t>(</a:t>
            </a:r>
            <a:r>
              <a:rPr lang="cs-CZ" altLang="cs-CZ" sz="2800" i="1" kern="0" dirty="0" smtClean="0">
                <a:cs typeface="Times New Roman" pitchFamily="18" charset="0"/>
              </a:rPr>
              <a:t>X</a:t>
            </a:r>
            <a:r>
              <a:rPr lang="cs-CZ" altLang="cs-CZ" sz="2800" kern="0" dirty="0" smtClean="0">
                <a:cs typeface="Times New Roman" pitchFamily="18" charset="0"/>
              </a:rPr>
              <a:t>) = (6+1)/2 = 3,5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 </a:t>
            </a:r>
            <a:endParaRPr lang="cs-CZ" altLang="cs-CZ" sz="2800" kern="0" dirty="0">
              <a:latin typeface="Arial" pitchFamily="34" charset="0"/>
            </a:endParaRPr>
          </a:p>
          <a:p>
            <a:pPr algn="just" eaLnBrk="1" hangingPunct="1"/>
            <a:endParaRPr lang="cs-CZ" altLang="cs-CZ" sz="1400" kern="0" dirty="0" smtClean="0">
              <a:latin typeface="Arial" pitchFamily="34" charset="0"/>
            </a:endParaRPr>
          </a:p>
          <a:p>
            <a:pPr algn="just" eaLnBrk="1" hangingPunct="1"/>
            <a:r>
              <a:rPr lang="cs-CZ" altLang="cs-CZ" sz="2800" kern="0" dirty="0" smtClean="0">
                <a:latin typeface="Arial" pitchFamily="34" charset="0"/>
              </a:rPr>
              <a:t>R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ozptyl</a:t>
            </a:r>
            <a:r>
              <a:rPr lang="cs-CZ" altLang="cs-CZ" sz="2800" kern="0" dirty="0" smtClean="0">
                <a:latin typeface="Arial" pitchFamily="34" charset="0"/>
              </a:rPr>
              <a:t>: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	</a:t>
            </a:r>
            <a:r>
              <a:rPr lang="cs-CZ" altLang="cs-CZ" sz="2800" i="1" kern="0" dirty="0" smtClean="0">
                <a:cs typeface="Times New Roman" pitchFamily="18" charset="0"/>
              </a:rPr>
              <a:t>Var</a:t>
            </a:r>
            <a:r>
              <a:rPr lang="cs-CZ" altLang="cs-CZ" sz="2800" kern="0" dirty="0" smtClean="0">
                <a:cs typeface="Times New Roman" pitchFamily="18" charset="0"/>
              </a:rPr>
              <a:t>(</a:t>
            </a:r>
            <a:r>
              <a:rPr lang="cs-CZ" altLang="cs-CZ" sz="2800" i="1" kern="0" dirty="0" smtClean="0">
                <a:cs typeface="Times New Roman" pitchFamily="18" charset="0"/>
              </a:rPr>
              <a:t>X</a:t>
            </a:r>
            <a:r>
              <a:rPr lang="cs-CZ" altLang="cs-CZ" sz="2800" kern="0" dirty="0" smtClean="0">
                <a:cs typeface="Times New Roman" pitchFamily="18" charset="0"/>
              </a:rPr>
              <a:t>) = (6</a:t>
            </a:r>
            <a:r>
              <a:rPr lang="cs-CZ" altLang="cs-CZ" sz="2800" kern="0" baseline="30000" dirty="0" smtClean="0">
                <a:cs typeface="Times New Roman" pitchFamily="18" charset="0"/>
              </a:rPr>
              <a:t>2</a:t>
            </a:r>
            <a:r>
              <a:rPr lang="cs-CZ" altLang="cs-CZ" sz="2800" kern="0" dirty="0" smtClean="0">
                <a:cs typeface="Times New Roman" pitchFamily="18" charset="0"/>
              </a:rPr>
              <a:t> - 1)/12 = 2,92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kern="0" dirty="0" smtClean="0">
              <a:latin typeface="Arial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684" y="3289466"/>
            <a:ext cx="5410200" cy="324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97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2. 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Model: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Binomické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37355" y="1793171"/>
            <a:ext cx="9902553" cy="46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 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pokusů s alternativním rozdělením,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celkem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krát úspěch 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n-x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krát neúspěch,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 úspěchu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Binomické rozdělení pravděpodobnosti: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pravděpodobnost, že při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‑krát opakovaném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alternativním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procesu nastane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krát úspěch a 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n-x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krát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neúspěch</a:t>
            </a: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84613"/>
            <a:ext cx="55435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75018" y="3918734"/>
            <a:ext cx="5832475" cy="10795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17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binomického rozdělení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34240" y="2145475"/>
            <a:ext cx="777240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n.p</a:t>
            </a:r>
            <a:endParaRPr kumimoji="0" lang="cs-CZ" altLang="cs-CZ" sz="36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ozptyl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	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n.p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(1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p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Směrodatná odchylka: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173" y="28631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0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382</Words>
  <Application>Microsoft Office PowerPoint</Application>
  <PresentationFormat>Vlastní</PresentationFormat>
  <Paragraphs>145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Office</vt:lpstr>
      <vt:lpstr>Prezentace aplikace PowerPoint</vt:lpstr>
      <vt:lpstr>Náhodná veličina</vt:lpstr>
      <vt:lpstr>Příklady diskrétní náhodné veličiny</vt:lpstr>
      <vt:lpstr>Příklady diskrétní náhodné veličiny</vt:lpstr>
      <vt:lpstr>1. Diskrétní model pr-sti rozdělení: Stejnoměrné rozdělení </vt:lpstr>
      <vt:lpstr>Stejnoměrné rozdělení</vt:lpstr>
      <vt:lpstr>Příklad – hod kostkou</vt:lpstr>
      <vt:lpstr>2. Model: Binomické rozdělení </vt:lpstr>
      <vt:lpstr>Charakteristiky binomického rozdělení</vt:lpstr>
      <vt:lpstr>Příklad</vt:lpstr>
      <vt:lpstr>Binomické rozdělení – různé parametry</vt:lpstr>
      <vt:lpstr>3. Model: Poissonovo rozdělení </vt:lpstr>
      <vt:lpstr>Poissonovo rozdělení</vt:lpstr>
      <vt:lpstr>Vlastnosti Poissonova procesu</vt:lpstr>
      <vt:lpstr>Vlastnosti Poissonova rozdělení</vt:lpstr>
      <vt:lpstr>Poissonovo rozdělení s různými parametry (t = 1)</vt:lpstr>
      <vt:lpstr>Příklad – Poissonovo rozdělení</vt:lpstr>
      <vt:lpstr>Diskrétní náhodná veličina - obecně</vt:lpstr>
      <vt:lpstr>Diskrétní náhodná veličina - obecně</vt:lpstr>
      <vt:lpstr>Diskrétní náhodná veličina - obecně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101</cp:revision>
  <dcterms:created xsi:type="dcterms:W3CDTF">2016-11-25T20:36:16Z</dcterms:created>
  <dcterms:modified xsi:type="dcterms:W3CDTF">2019-06-14T05:42:20Z</dcterms:modified>
</cp:coreProperties>
</file>