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28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9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5.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0" lv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spojité pravděpodobnostní modely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Stejnoměrné </a:t>
            </a:r>
            <a:r>
              <a:rPr lang="cs-CZ" sz="2400" b="1" i="1" dirty="0">
                <a:solidFill>
                  <a:srgbClr val="002060"/>
                </a:solidFill>
              </a:rPr>
              <a:t>rozdělení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r>
              <a:rPr lang="cs-CZ" sz="2400" b="1" i="1" dirty="0">
                <a:solidFill>
                  <a:srgbClr val="002060"/>
                </a:solidFill>
              </a:rPr>
              <a:t>Exponenciální rozdělení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r>
              <a:rPr lang="cs-CZ" sz="2400" b="1" i="1" dirty="0">
                <a:solidFill>
                  <a:srgbClr val="002060"/>
                </a:solidFill>
              </a:rPr>
              <a:t>Normální </a:t>
            </a:r>
            <a:r>
              <a:rPr lang="cs-CZ" sz="2400" b="1" i="1" dirty="0" smtClean="0">
                <a:solidFill>
                  <a:srgbClr val="002060"/>
                </a:solidFill>
              </a:rPr>
              <a:t>rozdělení.</a:t>
            </a:r>
            <a:endParaRPr lang="en-GB" sz="24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711" y="229887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Normované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047182" y="1801504"/>
            <a:ext cx="9611719" cy="4796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amísto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normální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 parametry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2</a:t>
            </a:r>
            <a:r>
              <a:rPr kumimoji="0" lang="cs-CZ" altLang="cs-CZ" sz="28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uvažujeme 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ransformovanou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takto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potom se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funkce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převede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na hustot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u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normovaného normálního 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transformaci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(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*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) nazýváme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normalizace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V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 Excelu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NORMDIST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S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hodn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Sm_odch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č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et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		 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NORMINV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(prst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řední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_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odch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002" y="2866030"/>
            <a:ext cx="3089458" cy="987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9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Významné hodnoty </a:t>
            </a:r>
            <a:r>
              <a:rPr lang="cs-CZ" altLang="cs-CZ" sz="3200" b="1" kern="0" dirty="0">
                <a:solidFill>
                  <a:srgbClr val="009999"/>
                </a:solidFill>
                <a:latin typeface="Arial"/>
              </a:rPr>
              <a:t>normovaného</a:t>
            </a:r>
            <a:r>
              <a:rPr lang="cs-CZ" altLang="cs-CZ" sz="3200" b="1" kern="0" dirty="0">
                <a:solidFill>
                  <a:srgbClr val="333399"/>
                </a:solidFill>
                <a:latin typeface="Arial"/>
              </a:rPr>
              <a:t> normálního rozdělení </a:t>
            </a:r>
            <a:r>
              <a:rPr lang="cs-CZ" altLang="cs-CZ" sz="3200" b="1" i="1" kern="0" dirty="0">
                <a:solidFill>
                  <a:srgbClr val="333399"/>
                </a:solidFill>
                <a:latin typeface="Times New Roman" pitchFamily="18" charset="0"/>
              </a:rPr>
              <a:t>N</a:t>
            </a:r>
            <a:r>
              <a:rPr lang="cs-CZ" altLang="cs-CZ" sz="3200" b="1" kern="0" dirty="0">
                <a:solidFill>
                  <a:srgbClr val="333399"/>
                </a:solidFill>
                <a:latin typeface="Times New Roman" pitchFamily="18" charset="0"/>
              </a:rPr>
              <a:t>(0,1)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14" y="1746913"/>
            <a:ext cx="7777163" cy="48031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2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03775" y="1978925"/>
            <a:ext cx="9026047" cy="39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Jistý  druh pomerančů má průměrnou hmotnost plodu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100 g se směrodatnou odchylkou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=10 g.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mezi 100g až 110g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Jaká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náhodně vybraný plod bude mít hmotnost větší než 120g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?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2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34589" y="1889126"/>
            <a:ext cx="9046641" cy="4689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Exponenciální rozdělení slouží jako vhodný model pro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výpočet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pravděpodobnosti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doby životnosti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výrobků,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čekacích dob v modelech hromadné obsluhy, apod.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Příklady: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(1) doba pobytu ve frontě u přepážky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(2) doba obsluhy jednoho zákazníka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 rozdělení pravděpodobnosti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| </a:t>
            </a:r>
            <a:r>
              <a:rPr kumimoji="0" lang="cs-CZ" altLang="cs-CZ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Přitom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&gt;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je parametr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634" y="4631424"/>
            <a:ext cx="310133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060030" y="4701273"/>
            <a:ext cx="3455988" cy="131739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charakteristiky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9054" y="1945137"/>
            <a:ext cx="8154987" cy="341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 </a:t>
            </a:r>
            <a:r>
              <a:rPr kumimoji="0" lang="cs-CZ" altLang="cs-CZ" sz="24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  <a:sym typeface="Symbol" pitchFamily="18" charset="2"/>
              </a:rPr>
              <a:t>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(=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!!!)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191" y="4306295"/>
            <a:ext cx="48958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4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140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Exponenciální rozdělení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61885" y="1503528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5 min.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Jaká je pravděpodobnost, že zákazník bude čekat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Právě 5 minut,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minut?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056" y="4353636"/>
            <a:ext cx="7854643" cy="137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3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Exponenciální rozdělení </a:t>
            </a:r>
            <a:r>
              <a:rPr lang="cs-CZ" b="1" dirty="0" smtClean="0">
                <a:solidFill>
                  <a:prstClr val="black"/>
                </a:solidFill>
              </a:rPr>
              <a:t>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0436"/>
            <a:ext cx="8598877" cy="4566527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33266"/>
            <a:ext cx="10555696" cy="436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Průměrná doba čekání u přepážky v bance je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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=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Právě 5 minut: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= 5)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!!! - spojité rozdělení,</a:t>
            </a:r>
          </a:p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(b)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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Méně než 5 minut: </a:t>
            </a:r>
            <a:r>
              <a:rPr kumimoji="0" lang="cs-CZ" alt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5) 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(d)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Více než 3 minuty a méně než 6 minut: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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6)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451" y="2513249"/>
            <a:ext cx="52482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135808"/>
              </p:ext>
            </p:extLst>
          </p:nvPr>
        </p:nvGraphicFramePr>
        <p:xfrm>
          <a:off x="5508832" y="3551474"/>
          <a:ext cx="448151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4" imgW="2298700" imgH="533400" progId="Equation.3">
                  <p:embed/>
                </p:oleObj>
              </mc:Choice>
              <mc:Fallback>
                <p:oleObj name="Rovnice" r:id="rId4" imgW="2298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832" y="3551474"/>
                        <a:ext cx="4481512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56274"/>
              </p:ext>
            </p:extLst>
          </p:nvPr>
        </p:nvGraphicFramePr>
        <p:xfrm>
          <a:off x="2697194" y="5056187"/>
          <a:ext cx="5224463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6" imgW="2679700" imgH="533400" progId="Equation.3">
                  <p:embed/>
                </p:oleObj>
              </mc:Choice>
              <mc:Fallback>
                <p:oleObj name="Rovnice" r:id="rId6" imgW="26797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94" y="5056187"/>
                        <a:ext cx="5224463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Spojité modely </a:t>
            </a:r>
            <a:r>
              <a:rPr lang="cs-CZ" b="1" dirty="0" smtClean="0"/>
              <a:t>– Stejnoměrné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83475" y="1402080"/>
            <a:ext cx="9743704" cy="494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Spojitá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náhodn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má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</a:rPr>
              <a:t>stejnoměrné rozdělení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Symbol" pitchFamily="18" charset="2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nabývá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 z intervalu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a,b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]</a:t>
            </a:r>
            <a:r>
              <a:rPr lang="cs-CZ" altLang="cs-CZ" sz="2800" kern="0" dirty="0">
                <a:solidFill>
                  <a:srgbClr val="000000"/>
                </a:solidFill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stejnou pravděpodobností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Funkce hustoty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    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pro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jinak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Pravděpodobnost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c,d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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[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a,b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]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663" y="2306123"/>
            <a:ext cx="170497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652" y="3067363"/>
            <a:ext cx="4248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988" y="3876988"/>
            <a:ext cx="18669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186" y="4734238"/>
            <a:ext cx="52101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207210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69516" y="1874055"/>
            <a:ext cx="8492001" cy="4396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Autobusy odjíždějí z určité zastávky během dne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pravidelně každých 15 minut. V náhodnou dobu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přijdete na zastávku.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(a) Jaká je pravděpodobnost, že budete na autobus čekat dobu mezi 5 až 10 minutami? </a:t>
            </a:r>
            <a:endParaRPr lang="en-GB" altLang="cs-CZ" sz="28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(b) Jaká je pravděpodobnost, že budete čekat alespoň 12 minut? </a:t>
            </a:r>
          </a:p>
          <a:p>
            <a:pPr eaLnBrk="1" hangingPunct="1">
              <a:buFontTx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(c) Stanovte střední hodnotu a směrodatnou odchylku doby čekání.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6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2933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Příklad – stejnoměrné rozdělení – </a:t>
            </a:r>
            <a:br>
              <a:rPr lang="cs-CZ" sz="4000" b="1" dirty="0" smtClean="0"/>
            </a:br>
            <a:r>
              <a:rPr lang="cs-CZ" sz="4000" b="1" dirty="0" smtClean="0"/>
              <a:t>čekání na autobus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13460" y="1585356"/>
            <a:ext cx="9066810" cy="59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je spojitá náhodná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veličina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s následující hustotou: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2182091"/>
            <a:ext cx="4276354" cy="160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940" y="4275117"/>
            <a:ext cx="4276354" cy="203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Příklad – stejnoměrné rozdělení – </a:t>
            </a:r>
            <a:br>
              <a:rPr lang="cs-CZ" sz="4000" b="1" dirty="0"/>
            </a:br>
            <a:r>
              <a:rPr lang="cs-CZ" sz="4000" b="1" dirty="0"/>
              <a:t>čekání na autobus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2095067"/>
            <a:ext cx="11243794" cy="437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 využitím vzorce vypočítáme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&lt;10)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(10-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)/(15-0) = 0,33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(b)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Analogicky obdržíme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(12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&lt;1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5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(15-12)/(15-0) = 0,2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(c)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            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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18,75 = 4,33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Střední čekací doba je 7,5 minut, směrodatná odchylka je 4,33 minut.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76" y="1666442"/>
            <a:ext cx="28765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09579" y="1923802"/>
            <a:ext cx="9115076" cy="4631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Nejdůležitější rozdělení ve statistice!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Normální (Gaussovo) rozdělení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pr-sti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Způsobené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kolísání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NV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velk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ého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nepatrných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a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vzájemně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nezávislých vlivů, které se skládají</a:t>
            </a:r>
            <a:r>
              <a:rPr lang="cs-CZ" altLang="cs-CZ" sz="2800" kern="0" noProof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(sečítají).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Příklady: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(1) výsledky různých testů (body)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(2) výsledky měření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rozměrů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Times New Roman" pitchFamily="18" charset="0"/>
              </a:rPr>
              <a:t> a hmotností 	(mm, cm, m, g, kg, t  aj.)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Normální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154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Funkce hustoty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rozdělení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pr-sti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x|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,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1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nazývají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parametry rozdělení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099" y="2741056"/>
            <a:ext cx="56578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2" y="4692259"/>
            <a:ext cx="770413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0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Gaussova křivka – funkce hustoty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48" y="1910687"/>
            <a:ext cx="8939283" cy="466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6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Charakteristiky normálního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75533" y="1983475"/>
            <a:ext cx="8154987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Střední hodnota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 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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Rozptyl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			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Var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Směrodatná odchylka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=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369" y="195487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2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422</Words>
  <Application>Microsoft Office PowerPoint</Application>
  <PresentationFormat>Vlastní</PresentationFormat>
  <Paragraphs>126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Office</vt:lpstr>
      <vt:lpstr>Rovnice</vt:lpstr>
      <vt:lpstr>Prezentace aplikace PowerPoint</vt:lpstr>
      <vt:lpstr>Spojité modely – Stejnoměrné rozdělení</vt:lpstr>
      <vt:lpstr>Příklad – stejnoměrné rozdělení –  čekání na autobus</vt:lpstr>
      <vt:lpstr>Příklad – stejnoměrné rozdělení –  čekání na autobus</vt:lpstr>
      <vt:lpstr>Příklad – stejnoměrné rozdělení –  čekání na autobus</vt:lpstr>
      <vt:lpstr>Normální rozdělení</vt:lpstr>
      <vt:lpstr>Normální rozdělení</vt:lpstr>
      <vt:lpstr>Gaussova křivka – funkce hustoty</vt:lpstr>
      <vt:lpstr>Charakteristiky normálního rozdělení</vt:lpstr>
      <vt:lpstr>Normované normální rozdělení</vt:lpstr>
      <vt:lpstr>Významné hodnoty normovaného normálního rozdělení N(0,1)</vt:lpstr>
      <vt:lpstr>Příklad – normální rozdělení</vt:lpstr>
      <vt:lpstr>Exponenciální rozdělení</vt:lpstr>
      <vt:lpstr>Exponenciální rozdělení - charakteristiky</vt:lpstr>
      <vt:lpstr>Exponenciální rozdělení - příklad</vt:lpstr>
      <vt:lpstr>Exponenciální rozdělení – řešení příkladu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102</cp:revision>
  <dcterms:created xsi:type="dcterms:W3CDTF">2016-11-25T20:36:16Z</dcterms:created>
  <dcterms:modified xsi:type="dcterms:W3CDTF">2019-06-14T13:28:29Z</dcterms:modified>
</cp:coreProperties>
</file>