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98" r:id="rId3"/>
    <p:sldId id="299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96" r:id="rId13"/>
    <p:sldId id="297" r:id="rId14"/>
    <p:sldId id="287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28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14.6.2019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image" Target="../media/image7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6. PREZENTACE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9"/>
            <a:ext cx="4806091" cy="255839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přednášky: </a:t>
            </a:r>
          </a:p>
          <a:p>
            <a:pPr marL="0" indent="0" algn="ctr">
              <a:buNone/>
            </a:pPr>
            <a:r>
              <a:rPr lang="cs-CZ" sz="2400" b="1" i="1" dirty="0">
                <a:solidFill>
                  <a:srgbClr val="002060"/>
                </a:solidFill>
              </a:rPr>
              <a:t>t</a:t>
            </a:r>
            <a:r>
              <a:rPr lang="cs-CZ" sz="2400" b="1" i="1" dirty="0" smtClean="0">
                <a:solidFill>
                  <a:srgbClr val="002060"/>
                </a:solidFill>
              </a:rPr>
              <a:t>estování nezávislosti kvalitativních znaků</a:t>
            </a: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736" y="195486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VZHLED  X  HMOTNOST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397876" y="1923393"/>
            <a:ext cx="7772400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A = 239, B =  60, C =  14, D =    7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                                               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					= 2,1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652636"/>
              </p:ext>
            </p:extLst>
          </p:nvPr>
        </p:nvGraphicFramePr>
        <p:xfrm>
          <a:off x="3579210" y="2849699"/>
          <a:ext cx="2716213" cy="61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Rovnice" r:id="rId3" imgW="1117115" imgH="253890" progId="Equation.3">
                  <p:embed/>
                </p:oleObj>
              </mc:Choice>
              <mc:Fallback>
                <p:oleObj name="Rovnice" r:id="rId3" imgW="1117115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9210" y="2849699"/>
                        <a:ext cx="2716213" cy="61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2435868"/>
              </p:ext>
            </p:extLst>
          </p:nvPr>
        </p:nvGraphicFramePr>
        <p:xfrm>
          <a:off x="1600200" y="4301359"/>
          <a:ext cx="427196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Rovnice" r:id="rId5" imgW="2247900" imgH="444500" progId="Equation.3">
                  <p:embed/>
                </p:oleObj>
              </mc:Choice>
              <mc:Fallback>
                <p:oleObj name="Rovnice" r:id="rId5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301359"/>
                        <a:ext cx="4271963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Obrázek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906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Vliv kouření na úmrtnost v Karviné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2" y="1981200"/>
            <a:ext cx="9626435" cy="43880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Kontingenční tabulka pro 2917 zemřelých v Karviné 		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Kouření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versus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Počet zemřelých na rakovinu plic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Analyzujte, zda kouření respondentů ovlivnilo úmrtnost na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rakovinu plic (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).</a:t>
            </a:r>
          </a:p>
          <a:p>
            <a:pPr marL="609600" marR="0" lvl="0" indent="-6096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Použijte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Chi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-kvadrát test.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3429000"/>
            <a:ext cx="6916738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52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/>
              <a:t>Vliv kouření na úmrtnost v Karviné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9613" y="2076039"/>
            <a:ext cx="7866994" cy="3934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0813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920" y="276748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>
                <a:solidFill>
                  <a:prstClr val="black"/>
                </a:solidFill>
              </a:rPr>
              <a:t>Vliv kouření na úmrtnost v Karviné</a:t>
            </a:r>
            <a:endParaRPr lang="cs-CZ" b="1" dirty="0"/>
          </a:p>
        </p:txBody>
      </p:sp>
      <p:sp>
        <p:nvSpPr>
          <p:cNvPr id="8" name="Obdélník 7"/>
          <p:cNvSpPr/>
          <p:nvPr/>
        </p:nvSpPr>
        <p:spPr>
          <a:xfrm>
            <a:off x="1135117" y="2214248"/>
            <a:ext cx="892328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Nulovou hypotézu </a:t>
            </a:r>
            <a:r>
              <a:rPr lang="cs-CZ" altLang="cs-CZ" sz="3200" kern="0" dirty="0">
                <a:solidFill>
                  <a:srgbClr val="CC0000"/>
                </a:solidFill>
                <a:latin typeface="Times New Roman"/>
              </a:rPr>
              <a:t>o nezávislosti</a:t>
            </a: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 </a:t>
            </a:r>
            <a:r>
              <a:rPr lang="cs-CZ" altLang="cs-CZ" sz="3200" kern="0" dirty="0" smtClean="0">
                <a:solidFill>
                  <a:srgbClr val="000000"/>
                </a:solidFill>
                <a:latin typeface="Times New Roman"/>
              </a:rPr>
              <a:t>znaků zamítáme!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 smtClean="0">
                <a:solidFill>
                  <a:srgbClr val="000000"/>
                </a:solidFill>
                <a:latin typeface="Times New Roman"/>
              </a:rPr>
              <a:t> </a:t>
            </a:r>
            <a:endParaRPr lang="cs-CZ" altLang="cs-CZ" sz="3200" kern="0" dirty="0">
              <a:solidFill>
                <a:srgbClr val="000000"/>
              </a:solidFill>
              <a:latin typeface="Times New Roman"/>
            </a:endParaRPr>
          </a:p>
          <a:p>
            <a:pPr marL="342900" lvl="0" indent="-342900"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</a:pPr>
            <a:r>
              <a:rPr lang="cs-CZ" altLang="cs-CZ" sz="3200" kern="0" dirty="0">
                <a:solidFill>
                  <a:srgbClr val="000000"/>
                </a:solidFill>
                <a:latin typeface="Times New Roman"/>
              </a:rPr>
              <a:t>(Úmrtnost na rakovinu plic závisí na kouření respondentů)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5874605"/>
              </p:ext>
            </p:extLst>
          </p:nvPr>
        </p:nvGraphicFramePr>
        <p:xfrm>
          <a:off x="1135117" y="4627453"/>
          <a:ext cx="5423337" cy="1171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Rovnice" r:id="rId3" imgW="2247900" imgH="444500" progId="Equation.3">
                  <p:embed/>
                </p:oleObj>
              </mc:Choice>
              <mc:Fallback>
                <p:oleObj name="Rovnice" r:id="rId3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5117" y="4627453"/>
                        <a:ext cx="5423337" cy="11712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344"/>
          <p:cNvSpPr txBox="1">
            <a:spLocks noChangeArrowheads="1"/>
          </p:cNvSpPr>
          <p:nvPr/>
        </p:nvSpPr>
        <p:spPr bwMode="auto">
          <a:xfrm>
            <a:off x="6490604" y="4857862"/>
            <a:ext cx="218043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</a:rPr>
              <a:t>= 11,54</a:t>
            </a:r>
          </a:p>
        </p:txBody>
      </p:sp>
      <p:pic>
        <p:nvPicPr>
          <p:cNvPr id="11" name="Obráze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35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269781" y="1502433"/>
            <a:ext cx="8835916" cy="5113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 jednom vzorku (výběru) můžeme současně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sledovat dva nebo i více (kvalitativních) znaků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Při kontrole jakosti výrobku sledujeme</a:t>
            </a:r>
            <a:r>
              <a:rPr kumimoji="0" lang="cs-CZ" altLang="cs-CZ" sz="32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přítomnost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nebo nepřítomnost vady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(znak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), nebo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přítomnost nebo nepřítomnost vady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(znak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).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i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nabývají pouze dvě alternativní hodnoty –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kategorie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Ano, Ne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(Přítomnost, Nepřítomnost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apod.).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8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88276" y="1760813"/>
            <a:ext cx="9884979" cy="4371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Uvažujte soubor se dvěma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kvalitativními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znaky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Znak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má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možných kategorií hodnot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označených: 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znak </a:t>
            </a:r>
            <a:r>
              <a:rPr kumimoji="0" lang="cs-CZ" altLang="cs-CZ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má </a:t>
            </a:r>
            <a:r>
              <a:rPr kumimoji="0" lang="cs-CZ" altLang="cs-CZ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možných kategorií hodnot:  </a:t>
            </a:r>
            <a:endParaRPr kumimoji="0" lang="cs-CZ" altLang="cs-CZ" sz="32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Výsledek celého složeného experimentu lze shrnout do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kontingenční tabulky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543" y="2760336"/>
            <a:ext cx="2046288" cy="52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410" y="3288973"/>
            <a:ext cx="2017712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080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7" name="Group 3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2967000"/>
              </p:ext>
            </p:extLst>
          </p:nvPr>
        </p:nvGraphicFramePr>
        <p:xfrm>
          <a:off x="1497724" y="1639613"/>
          <a:ext cx="8008882" cy="4682359"/>
        </p:xfrm>
        <a:graphic>
          <a:graphicData uri="http://schemas.openxmlformats.org/drawingml/2006/table">
            <a:tbl>
              <a:tblPr/>
              <a:tblGrid>
                <a:gridCol w="1721594"/>
                <a:gridCol w="736249"/>
                <a:gridCol w="739403"/>
                <a:gridCol w="740980"/>
                <a:gridCol w="1781503"/>
                <a:gridCol w="763051"/>
                <a:gridCol w="1526102"/>
              </a:tblGrid>
              <a:tr h="948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Kategorie</a:t>
                      </a: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znaku</a:t>
                      </a:r>
                      <a:r>
                        <a:rPr kumimoji="1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A / B</a:t>
                      </a:r>
                      <a:endParaRPr kumimoji="1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.................   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6819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34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9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1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99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8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1" lang="en-US" sz="2400" b="1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   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</a:t>
                      </a: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2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.1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.2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.3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.................. 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sz="2400" b="0" i="1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.s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74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cs-CZ" sz="4000" b="1" dirty="0" smtClean="0"/>
              <a:t>Testování nezávislosti kvalitativních znaků</a:t>
            </a:r>
            <a:br>
              <a:rPr lang="cs-CZ" sz="4000" b="1" dirty="0" smtClean="0"/>
            </a:br>
            <a:r>
              <a:rPr lang="cs-CZ" sz="4000" b="1" dirty="0" smtClean="0"/>
              <a:t>Čtyřpolní kontingenční tabulka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aphicFrame>
        <p:nvGraphicFramePr>
          <p:cNvPr id="7" name="Group 1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1122882"/>
              </p:ext>
            </p:extLst>
          </p:nvPr>
        </p:nvGraphicFramePr>
        <p:xfrm>
          <a:off x="1042988" y="1891862"/>
          <a:ext cx="8589743" cy="3697727"/>
        </p:xfrm>
        <a:graphic>
          <a:graphicData uri="http://schemas.openxmlformats.org/drawingml/2006/table">
            <a:tbl>
              <a:tblPr/>
              <a:tblGrid>
                <a:gridCol w="3220698"/>
                <a:gridCol w="1735063"/>
                <a:gridCol w="2164731"/>
                <a:gridCol w="1469251"/>
              </a:tblGrid>
              <a:tr h="13768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Vzhled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charset="0"/>
                        </a:rPr>
                        <a:t>/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            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  výrobků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yhovující</a:t>
                      </a:r>
                      <a:endParaRPr kumimoji="1" lang="cs-C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Nevyhovující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hmotnost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Marg.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četnost</a:t>
                      </a:r>
                      <a:endParaRPr kumimoji="1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6334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</a:t>
                      </a: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vzhled</a:t>
                      </a: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239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60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299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501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Nevyhovující</a:t>
                      </a:r>
                      <a:r>
                        <a:rPr kumimoji="1" lang="cs-C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vzhled</a:t>
                      </a:r>
                      <a:endParaRPr kumimoji="1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14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-</a:t>
                      </a:r>
                      <a:r>
                        <a:rPr kumimoji="1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Marg.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četnost</a:t>
                      </a:r>
                      <a:endParaRPr kumimoji="1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253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67</a:t>
                      </a:r>
                      <a:endParaRPr kumimoji="1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320</a:t>
                      </a:r>
                      <a:endParaRPr kumimoji="1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988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55650" y="1628775"/>
            <a:ext cx="8137525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1.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Nulová hypotéza H</a:t>
            </a:r>
            <a:r>
              <a:rPr kumimoji="0" lang="cs-CZ" altLang="cs-CZ" sz="24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Vzhled výrobku nezávisí na hmotnosti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(rozdíly u vzorku jsou pouze dílem náhody).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Očekávané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četnosti: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6699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299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236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,4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253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  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16,6</a:t>
            </a: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299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  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62,6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E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67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*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/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320</a:t>
            </a:r>
            <a:r>
              <a:rPr kumimoji="0" lang="en-US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    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4,4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Pozorované četnosti: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239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14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21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60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</a:t>
            </a:r>
            <a:r>
              <a:rPr kumimoji="0" lang="cs-CZ" altLang="cs-CZ" sz="24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</a:t>
            </a:r>
            <a:r>
              <a:rPr kumimoji="0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7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2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. 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Testové kritérium X</a:t>
            </a:r>
            <a:r>
              <a:rPr kumimoji="0" lang="cs-CZ" altLang="cs-CZ" sz="2400" b="1" i="0" u="none" strike="noStrike" kern="0" cap="none" spc="0" normalizeH="0" baseline="3000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2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en-US" altLang="cs-CZ" sz="24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df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r-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1)(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-1) počet stupňů volnosti ( </a:t>
            </a:r>
            <a:r>
              <a:rPr kumimoji="0" lang="cs-CZ" altLang="cs-CZ" sz="24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 </a:t>
            </a:r>
            <a:r>
              <a:rPr kumimoji="0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(2-1)(2-1)=1)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449" y="4986501"/>
            <a:ext cx="380047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chemeClr val="tx1"/>
                </a:solidFill>
                <a:prstDash val="solid"/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868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89082" y="2601310"/>
            <a:ext cx="8075613" cy="3825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Očekáv_č_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i,j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Marg_č_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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Marg_č_</a:t>
            </a:r>
            <a:r>
              <a:rPr kumimoji="0" lang="cs-CZ" altLang="cs-CZ" sz="28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/ </a:t>
            </a: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celk_č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Příklad: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1: Hmotnost-Nevyhovující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2 : Vzhled-Vyhovující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celk_č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= 320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12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Očekáv_č_1,2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= 299*67/320 = 62,6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atd.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578597"/>
              </p:ext>
            </p:extLst>
          </p:nvPr>
        </p:nvGraphicFramePr>
        <p:xfrm>
          <a:off x="2519772" y="1402080"/>
          <a:ext cx="5916613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Rovnice" r:id="rId3" imgW="2247900" imgH="355600" progId="Equation.3">
                  <p:embed/>
                </p:oleObj>
              </mc:Choice>
              <mc:Fallback>
                <p:oleObj name="Rovnice" r:id="rId3" imgW="2247900" imgH="355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772" y="1402080"/>
                        <a:ext cx="5916613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734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Testování nezávislosti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994377" y="1569654"/>
            <a:ext cx="8843306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Krok 3.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Porovnání hodnoty vypočítaného kritéria s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tabulkovou kritickou hodnotou rozdělení,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kde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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0,10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je zadaná hladina významnosti.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V každé kategorii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má být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alespoň 5 hodnot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!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Jestliže      		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potom H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nezamítáme!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Alternativně: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Pro hodnotu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X</a:t>
            </a:r>
            <a:r>
              <a:rPr kumimoji="0" lang="cs-CZ" altLang="cs-CZ" sz="28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2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zjistíme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-hodnotu (tj. signifikanci - 		          - má být menší než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0,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)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  <a:sym typeface="Symbol" pitchFamily="18" charset="2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p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CHIDIST(2,1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;1)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= 0,147  - tedy H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nezamítáme!</a:t>
            </a:r>
            <a:endParaRPr kumimoji="0" lang="cs-CZ" altLang="cs-CZ" sz="3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276223"/>
              </p:ext>
            </p:extLst>
          </p:nvPr>
        </p:nvGraphicFramePr>
        <p:xfrm>
          <a:off x="2660322" y="4084091"/>
          <a:ext cx="28971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Rovnice" r:id="rId3" imgW="1422400" imgH="254000" progId="Equation.3">
                  <p:embed/>
                </p:oleObj>
              </mc:Choice>
              <mc:Fallback>
                <p:oleObj name="Rovnice" r:id="rId3" imgW="1422400" imgH="254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0322" y="4084091"/>
                        <a:ext cx="28971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Obrázek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426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03695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cs-CZ" sz="4000" b="1" dirty="0"/>
              <a:t>Čtyřpolní tabulka</a:t>
            </a:r>
            <a:r>
              <a:rPr lang="cs-CZ" sz="4000" dirty="0"/>
              <a:t> – kontingenční tabulka 2 x 2:</a:t>
            </a:r>
            <a:endParaRPr lang="cs-CZ" sz="4000" b="1" dirty="0"/>
          </a:p>
        </p:txBody>
      </p:sp>
      <p:graphicFrame>
        <p:nvGraphicFramePr>
          <p:cNvPr id="7" name="Group 1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2293389"/>
              </p:ext>
            </p:extLst>
          </p:nvPr>
        </p:nvGraphicFramePr>
        <p:xfrm>
          <a:off x="3002455" y="1655464"/>
          <a:ext cx="5040313" cy="2383136"/>
        </p:xfrm>
        <a:graphic>
          <a:graphicData uri="http://schemas.openxmlformats.org/drawingml/2006/table">
            <a:tbl>
              <a:tblPr/>
              <a:tblGrid>
                <a:gridCol w="2133600"/>
                <a:gridCol w="874713"/>
                <a:gridCol w="808037"/>
                <a:gridCol w="1223963"/>
              </a:tblGrid>
              <a:tr h="457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        Znak2</a:t>
                      </a:r>
                    </a:p>
                  </a:txBody>
                  <a:tcPr marT="45680" marB="4568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cs-CZ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Znak1</a:t>
                      </a:r>
                    </a:p>
                  </a:txBody>
                  <a:tcPr marT="45680" marB="45680" anchor="b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cs-CZ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680" marB="45680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en-US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1" lang="cs-CZ" sz="2800" b="1" i="1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cs-CZ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4753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cs-CZ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A+B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1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</a:t>
                      </a:r>
                      <a:r>
                        <a:rPr kumimoji="1" lang="en-US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C+D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0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Součet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A+C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B+D</a:t>
                      </a:r>
                      <a:endParaRPr kumimoji="1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24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endParaRPr kumimoji="1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680" marB="4568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41867" y="1981200"/>
            <a:ext cx="910617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Kritérium: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Jestliže </a:t>
            </a:r>
            <a:r>
              <a:rPr kumimoji="0" lang="cs-CZ" altLang="cs-CZ" sz="2400" b="1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,  </a:t>
            </a:r>
            <a:r>
              <a:rPr kumimoji="0" lang="en-US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</a:t>
            </a:r>
            <a:r>
              <a:rPr kumimoji="0" lang="cs-CZ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ak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H</a:t>
            </a:r>
            <a:r>
              <a:rPr kumimoji="0" lang="cs-CZ" altLang="cs-CZ" sz="2400" b="1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zamítáme, jinak ji </a:t>
            </a:r>
            <a:r>
              <a:rPr kumimoji="0" lang="en-US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nez</a:t>
            </a:r>
            <a:r>
              <a:rPr kumimoji="0" lang="cs-CZ" altLang="cs-CZ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ámítáme</a:t>
            </a:r>
            <a:r>
              <a:rPr kumimoji="0" lang="cs-CZ" altLang="cs-CZ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!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011652"/>
              </p:ext>
            </p:extLst>
          </p:nvPr>
        </p:nvGraphicFramePr>
        <p:xfrm>
          <a:off x="2652042" y="4353911"/>
          <a:ext cx="4271963" cy="849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Rovnice" r:id="rId3" imgW="2247900" imgH="444500" progId="Equation.3">
                  <p:embed/>
                </p:oleObj>
              </mc:Choice>
              <mc:Fallback>
                <p:oleObj name="Rovnice" r:id="rId3" imgW="2247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2042" y="4353911"/>
                        <a:ext cx="4271963" cy="849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25486"/>
              </p:ext>
            </p:extLst>
          </p:nvPr>
        </p:nvGraphicFramePr>
        <p:xfrm>
          <a:off x="2067637" y="5605298"/>
          <a:ext cx="1812925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Rovnice" r:id="rId5" imgW="723586" imgH="241195" progId="Equation.3">
                  <p:embed/>
                </p:oleObj>
              </mc:Choice>
              <mc:Fallback>
                <p:oleObj name="Rovnice" r:id="rId5" imgW="723586" imgH="24119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7637" y="5605298"/>
                        <a:ext cx="1812925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tx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Obrázek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089" y="295839"/>
            <a:ext cx="1578560" cy="120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5334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394</Words>
  <Application>Microsoft Office PowerPoint</Application>
  <PresentationFormat>Vlastní</PresentationFormat>
  <Paragraphs>189</Paragraphs>
  <Slides>14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6" baseType="lpstr">
      <vt:lpstr>Motiv Office</vt:lpstr>
      <vt:lpstr>Rovnice</vt:lpstr>
      <vt:lpstr>Prezentace aplikace PowerPoint</vt:lpstr>
      <vt:lpstr>Testování nezávislosti kvalitativních znaků</vt:lpstr>
      <vt:lpstr>Testování nezávislosti kvalitativních znaků</vt:lpstr>
      <vt:lpstr>Testování nezávislosti kvalitativních znaků</vt:lpstr>
      <vt:lpstr>Testování nezávislosti kvalitativních znaků Čtyřpolní kontingenční tabulka</vt:lpstr>
      <vt:lpstr>Testování nezávislosti kvalitativních znaků</vt:lpstr>
      <vt:lpstr>Testování nezávislosti kvalitativních znaků</vt:lpstr>
      <vt:lpstr>Testování nezávislosti kvalitativních znaků</vt:lpstr>
      <vt:lpstr>Čtyřpolní tabulka – kontingenční tabulka 2 x 2:</vt:lpstr>
      <vt:lpstr>Příklad: VZHLED  X  HMOTNOST</vt:lpstr>
      <vt:lpstr>Vliv kouření na úmrtnost v Karviné</vt:lpstr>
      <vt:lpstr>Vliv kouření na úmrtnost v Karviné</vt:lpstr>
      <vt:lpstr>Vliv kouření na úmrtnost v Karviné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104</cp:revision>
  <dcterms:created xsi:type="dcterms:W3CDTF">2016-11-25T20:36:16Z</dcterms:created>
  <dcterms:modified xsi:type="dcterms:W3CDTF">2019-06-14T13:33:33Z</dcterms:modified>
</cp:coreProperties>
</file>