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800" b="1" dirty="0"/>
              <a:t>STATISTIKA</a:t>
            </a:r>
            <a:r>
              <a:rPr lang="cs-CZ" sz="4000" b="1" dirty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11. PŘEDNÁŠKA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9"/>
            <a:ext cx="4806091" cy="25583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Téma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regresní analýza,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b) lineární regrese,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c) metoda nejmenších čtverců,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d) koeficient determinace.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12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Příklad: Výdaje na reklamu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34675"/>
            <a:ext cx="6506308" cy="44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7741443" y="1290027"/>
            <a:ext cx="402371" cy="53718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444456" y="1290028"/>
            <a:ext cx="1296987" cy="5746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107238" y="733425"/>
            <a:ext cx="1584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JRA</a:t>
            </a:r>
          </a:p>
        </p:txBody>
      </p:sp>
    </p:spTree>
    <p:extLst>
      <p:ext uri="{BB962C8B-B14F-4D97-AF65-F5344CB8AC3E}">
        <p14:creationId xmlns:p14="http://schemas.microsoft.com/office/powerpoint/2010/main" val="2474651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Příklad: grafické znázornění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0" y="1887415"/>
            <a:ext cx="7467600" cy="435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27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7778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Bodový diagram (</a:t>
            </a:r>
            <a:r>
              <a:rPr lang="cs-CZ" sz="4000" b="1" dirty="0" err="1"/>
              <a:t>Scatter</a:t>
            </a:r>
            <a:r>
              <a:rPr lang="cs-CZ" sz="4000" b="1" dirty="0"/>
              <a:t> diagram)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50074"/>
              </p:ext>
            </p:extLst>
          </p:nvPr>
        </p:nvGraphicFramePr>
        <p:xfrm>
          <a:off x="1985351" y="1230923"/>
          <a:ext cx="6396649" cy="522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4" imgW="5760720" imgH="5952744" progId="Word.Document.8">
                  <p:embed/>
                </p:oleObj>
              </mc:Choice>
              <mc:Fallback>
                <p:oleObj name="Dokument" r:id="rId4" imgW="5760720" imgH="5952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351" y="1230923"/>
                        <a:ext cx="6396649" cy="522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971800" y="1440180"/>
            <a:ext cx="1676400" cy="198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30624" y="1402080"/>
            <a:ext cx="2057400" cy="205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V="1">
            <a:off x="5617552" y="1693984"/>
            <a:ext cx="230505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979985"/>
            <a:ext cx="1981200" cy="1905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5617552" y="4806461"/>
            <a:ext cx="2260600" cy="1257300"/>
          </a:xfrm>
          <a:custGeom>
            <a:avLst/>
            <a:gdLst>
              <a:gd name="T0" fmla="*/ 0 w 1424"/>
              <a:gd name="T1" fmla="*/ 2147483646 h 792"/>
              <a:gd name="T2" fmla="*/ 2147483646 w 1424"/>
              <a:gd name="T3" fmla="*/ 0 h 792"/>
              <a:gd name="T4" fmla="*/ 2147483646 w 1424"/>
              <a:gd name="T5" fmla="*/ 2147483646 h 792"/>
              <a:gd name="T6" fmla="*/ 2147483646 w 1424"/>
              <a:gd name="T7" fmla="*/ 2147483646 h 792"/>
              <a:gd name="T8" fmla="*/ 0 60000 65536"/>
              <a:gd name="T9" fmla="*/ 0 60000 65536"/>
              <a:gd name="T10" fmla="*/ 0 60000 65536"/>
              <a:gd name="T11" fmla="*/ 0 60000 65536"/>
              <a:gd name="T12" fmla="*/ 0 w 1424"/>
              <a:gd name="T13" fmla="*/ 0 h 792"/>
              <a:gd name="T14" fmla="*/ 1424 w 1424"/>
              <a:gd name="T15" fmla="*/ 792 h 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4" h="792">
                <a:moveTo>
                  <a:pt x="0" y="672"/>
                </a:moveTo>
                <a:cubicBezTo>
                  <a:pt x="180" y="336"/>
                  <a:pt x="360" y="0"/>
                  <a:pt x="576" y="0"/>
                </a:cubicBezTo>
                <a:cubicBezTo>
                  <a:pt x="792" y="0"/>
                  <a:pt x="1168" y="552"/>
                  <a:pt x="1296" y="672"/>
                </a:cubicBezTo>
                <a:cubicBezTo>
                  <a:pt x="1424" y="792"/>
                  <a:pt x="1384" y="756"/>
                  <a:pt x="1344" y="72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8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Metoda nejmenších čtverců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58644" y="1524000"/>
            <a:ext cx="831911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Idea MNČ: minimalizovat reziduální součet čtverců: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 </a:t>
            </a:r>
            <a:r>
              <a:rPr kumimoji="0" lang="cs-CZ" alt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</a:t>
            </a:r>
            <a:endParaRPr kumimoji="0" lang="cs-CZ" altLang="cs-CZ" sz="2800" b="0" i="1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1" i="0" u="none" strike="noStrike" kern="0" cap="none" spc="0" normalizeH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Zisk z reklamy</a:t>
            </a: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383550"/>
              </p:ext>
            </p:extLst>
          </p:nvPr>
        </p:nvGraphicFramePr>
        <p:xfrm>
          <a:off x="2578224" y="1869830"/>
          <a:ext cx="4419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4" imgW="2095500" imgH="431800" progId="Equation.3">
                  <p:embed/>
                </p:oleObj>
              </mc:Choice>
              <mc:Fallback>
                <p:oleObj name="Rovnice" r:id="rId4" imgW="209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224" y="1869830"/>
                        <a:ext cx="44196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860289"/>
              </p:ext>
            </p:extLst>
          </p:nvPr>
        </p:nvGraphicFramePr>
        <p:xfrm>
          <a:off x="2519772" y="3581400"/>
          <a:ext cx="61722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6" imgW="2971800" imgH="482600" progId="Equation.3">
                  <p:embed/>
                </p:oleObj>
              </mc:Choice>
              <mc:Fallback>
                <p:oleObj r:id="rId6" imgW="2971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581400"/>
                        <a:ext cx="61722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914338"/>
              </p:ext>
            </p:extLst>
          </p:nvPr>
        </p:nvGraphicFramePr>
        <p:xfrm>
          <a:off x="2519772" y="4767263"/>
          <a:ext cx="5181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8" imgW="2413000" imgH="203200" progId="Equation.3">
                  <p:embed/>
                </p:oleObj>
              </mc:Choice>
              <mc:Fallback>
                <p:oleObj r:id="rId8" imgW="2413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4767263"/>
                        <a:ext cx="5181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52475" y="5410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Regresní funkce: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64364"/>
              </p:ext>
            </p:extLst>
          </p:nvPr>
        </p:nvGraphicFramePr>
        <p:xfrm>
          <a:off x="3487616" y="5446712"/>
          <a:ext cx="2895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10" imgW="1218671" imgH="177723" progId="Equation.3">
                  <p:embed/>
                </p:oleObj>
              </mc:Choice>
              <mc:Fallback>
                <p:oleObj r:id="rId10" imgW="1218671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16" y="5446712"/>
                        <a:ext cx="2895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373438" y="5419725"/>
            <a:ext cx="3168650" cy="576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16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126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Příklad: Zisk z reklamy – ruční výpočty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63" y="1656740"/>
            <a:ext cx="8424863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90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Předpoklady lineárního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99321" y="1606059"/>
            <a:ext cx="7991475" cy="430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Hodnoty vysvětlující proměnné </a:t>
            </a:r>
            <a:r>
              <a:rPr kumimoji="0" lang="cs-CZ" altLang="cs-CZ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se volí předem, </a:t>
            </a:r>
            <a:r>
              <a:rPr kumimoji="0" lang="cs-CZ" altLang="cs-CZ" sz="2800" b="1" i="1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nejsou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to tedy náhodné veličiny.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(rezidua) 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mají 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normální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pravděpodobnosti se střední hodnotou 0 a (neznámým) konstantním rozptylem 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	tzv. </a:t>
            </a:r>
            <a:r>
              <a:rPr kumimoji="0" lang="cs-CZ" altLang="cs-CZ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homoskedasticita</a:t>
            </a: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jsou 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nekorelované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tj.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, 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0 pro každé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i 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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j , </a:t>
            </a:r>
            <a:r>
              <a:rPr kumimoji="0" lang="cs-CZ" altLang="cs-CZ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i,j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korelační koeficient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53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modelu -  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50" y="1577243"/>
            <a:ext cx="6589059" cy="394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5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modelu – nejsou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47" y="1582616"/>
            <a:ext cx="7514491" cy="413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543663" y="1946030"/>
            <a:ext cx="6553445" cy="340225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386073" y="1853102"/>
            <a:ext cx="6711035" cy="3246436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7966" y="1601788"/>
            <a:ext cx="8635633" cy="436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</a:t>
            </a:r>
            <a:r>
              <a:rPr kumimoji="0" lang="cs-CZ" sz="2800" b="0" i="1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determinace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charakterizuj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přiléhavost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dat k regresnímu modelu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(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číslo mezi 0 a 1):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lvl="4" eaLnBrk="1" hangingPunct="1">
              <a:lnSpc>
                <a:spcPct val="90000"/>
              </a:lnSpc>
              <a:buClr>
                <a:srgbClr val="6699FF"/>
              </a:buClr>
              <a:buNone/>
              <a:defRPr/>
            </a:pP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		</a:t>
            </a:r>
            <a:r>
              <a:rPr lang="cs-CZ" sz="2400" i="1" kern="0" dirty="0" err="1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i="1" kern="0" baseline="-25000" dirty="0" err="1">
                <a:solidFill>
                  <a:srgbClr val="000000"/>
                </a:solidFill>
                <a:latin typeface="Times New Roman"/>
              </a:rPr>
              <a:t>y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 =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R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 +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T</a:t>
            </a: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teoretický součet čtverců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</a:t>
            </a: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-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reziduální součet čtverců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300091"/>
              </p:ext>
            </p:extLst>
          </p:nvPr>
        </p:nvGraphicFramePr>
        <p:xfrm>
          <a:off x="3305707" y="2603867"/>
          <a:ext cx="3787243" cy="88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Rovnice" r:id="rId4" imgW="3708400" imgH="990600" progId="Equation.3">
                  <p:embed/>
                </p:oleObj>
              </mc:Choice>
              <mc:Fallback>
                <p:oleObj name="Rovnice" r:id="rId4" imgW="37084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707" y="2603867"/>
                        <a:ext cx="3787243" cy="885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807800" y="2433638"/>
            <a:ext cx="4824412" cy="12255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73438"/>
              </p:ext>
            </p:extLst>
          </p:nvPr>
        </p:nvGraphicFramePr>
        <p:xfrm>
          <a:off x="7027985" y="4366847"/>
          <a:ext cx="175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6" imgW="1079500" imgH="431800" progId="Equation.3">
                  <p:embed/>
                </p:oleObj>
              </mc:Choice>
              <mc:Fallback>
                <p:oleObj r:id="rId6" imgW="1079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985" y="4366847"/>
                        <a:ext cx="1752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276420"/>
              </p:ext>
            </p:extLst>
          </p:nvPr>
        </p:nvGraphicFramePr>
        <p:xfrm>
          <a:off x="6881446" y="5192591"/>
          <a:ext cx="18002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Rovnice" r:id="rId8" imgW="1066800" imgH="431800" progId="Equation.3">
                  <p:embed/>
                </p:oleObj>
              </mc:Choice>
              <mc:Fallback>
                <p:oleObj name="Rovnice" r:id="rId8" imgW="1066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446" y="5192591"/>
                        <a:ext cx="18002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14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361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-  upravený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74892"/>
              </p:ext>
            </p:extLst>
          </p:nvPr>
        </p:nvGraphicFramePr>
        <p:xfrm>
          <a:off x="5225928" y="1946031"/>
          <a:ext cx="2895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4" imgW="1447800" imgH="393700" progId="Equation.3">
                  <p:embed/>
                </p:oleObj>
              </mc:Choice>
              <mc:Fallback>
                <p:oleObj r:id="rId4" imgW="1447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928" y="1946031"/>
                        <a:ext cx="2895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66800" y="1946031"/>
            <a:ext cx="360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Pro malé soubory:</a:t>
            </a:r>
          </a:p>
        </p:txBody>
      </p:sp>
    </p:spTree>
    <p:extLst>
      <p:ext uri="{BB962C8B-B14F-4D97-AF65-F5344CB8AC3E}">
        <p14:creationId xmlns:p14="http://schemas.microsoft.com/office/powerpoint/2010/main" val="325335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2398" y="2497015"/>
            <a:ext cx="8064500" cy="321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>
                <a:latin typeface="Arial" charset="0"/>
                <a:cs typeface="Times New Roman" pitchFamily="18" charset="0"/>
              </a:rPr>
              <a:t>závislostí </a:t>
            </a:r>
            <a:r>
              <a:rPr lang="cs-CZ" altLang="cs-CZ" sz="2800" kern="0" dirty="0">
                <a:latin typeface="Arial" charset="0"/>
              </a:rPr>
              <a:t>1. 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kvantitativního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znaku na           </a:t>
            </a:r>
            <a:r>
              <a:rPr lang="cs-CZ" altLang="cs-CZ" sz="2800" kern="0" dirty="0">
                <a:latin typeface="Arial" charset="0"/>
              </a:rPr>
              <a:t>2. </a:t>
            </a:r>
            <a:r>
              <a:rPr lang="cs-CZ" altLang="cs-CZ" sz="2800" b="1" kern="0" dirty="0">
                <a:latin typeface="Arial" charset="0"/>
              </a:rPr>
              <a:t>k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vant</a:t>
            </a:r>
            <a:r>
              <a:rPr lang="cs-CZ" altLang="cs-CZ" sz="2800" b="1" kern="0" dirty="0">
                <a:latin typeface="Arial" charset="0"/>
              </a:rPr>
              <a:t>itativním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znaku (nebo více kvantitativních znacích) - 	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regresní </a:t>
            </a:r>
            <a:r>
              <a:rPr lang="cs-CZ" altLang="cs-CZ" sz="2800" b="1" kern="0" dirty="0">
                <a:latin typeface="Arial" charset="0"/>
              </a:rPr>
              <a:t>a korelační 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analýza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>
                <a:latin typeface="Arial" charset="0"/>
                <a:cs typeface="Times New Roman" pitchFamily="18" charset="0"/>
              </a:rPr>
              <a:t>závislost dvou znaků </a:t>
            </a:r>
            <a:r>
              <a:rPr lang="cs-CZ" altLang="cs-CZ" sz="2800" kern="0" dirty="0">
                <a:latin typeface="Arial" charset="0"/>
              </a:rPr>
              <a:t>-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>
                <a:latin typeface="Arial" charset="0"/>
              </a:rPr>
              <a:t>á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>
                <a:latin typeface="Arial" charset="0"/>
              </a:rPr>
              <a:t>ní analýza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(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>
                <a:latin typeface="Arial" charset="0"/>
              </a:rPr>
              <a:t>á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 korelační analýza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) </a:t>
            </a:r>
            <a:endParaRPr lang="cs-CZ" altLang="cs-CZ" sz="2800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16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470" y="274187"/>
            <a:ext cx="9196754" cy="13112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koeficientu determinace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1689" y="1981200"/>
            <a:ext cx="810809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None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Závislost zisku z prodeje na velikosti nákladů na </a:t>
            </a:r>
            <a:r>
              <a:rPr lang="cs-CZ" sz="2400" kern="0" dirty="0">
                <a:solidFill>
                  <a:srgbClr val="000000"/>
                </a:solidFill>
                <a:latin typeface="Times New Roman"/>
              </a:rPr>
              <a:t>reklamu:</a:t>
            </a: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lang="cs-CZ" sz="240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 korelace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(odmocnina</a:t>
            </a:r>
            <a:r>
              <a:rPr kumimoji="0" lang="cs-CZ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koeficientu determinace)</a:t>
            </a: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 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</a:t>
            </a:r>
            <a:r>
              <a:rPr kumimoji="0" 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R</a:t>
            </a:r>
            <a:r>
              <a:rPr kumimoji="0" 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adj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</a:t>
            </a:r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56295"/>
              </p:ext>
            </p:extLst>
          </p:nvPr>
        </p:nvGraphicFramePr>
        <p:xfrm>
          <a:off x="2303584" y="2778370"/>
          <a:ext cx="32004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1651000" imgH="457200" progId="Equation.3">
                  <p:embed/>
                </p:oleObj>
              </mc:Choice>
              <mc:Fallback>
                <p:oleObj r:id="rId4" imgW="1651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584" y="2778370"/>
                        <a:ext cx="32004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635822"/>
              </p:ext>
            </p:extLst>
          </p:nvPr>
        </p:nvGraphicFramePr>
        <p:xfrm>
          <a:off x="6673852" y="2942491"/>
          <a:ext cx="1524000" cy="53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6" imgW="774364" imgH="253890" progId="Equation.3">
                  <p:embed/>
                </p:oleObj>
              </mc:Choice>
              <mc:Fallback>
                <p:oleObj r:id="rId6" imgW="774364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2" y="2942491"/>
                        <a:ext cx="1524000" cy="53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996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398" y="2403231"/>
            <a:ext cx="8064500" cy="28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>
                <a:latin typeface="Arial" charset="0"/>
                <a:cs typeface="Times New Roman" pitchFamily="18" charset="0"/>
              </a:rPr>
              <a:t>závislost znaku na více </a:t>
            </a:r>
            <a:r>
              <a:rPr lang="cs-CZ" altLang="cs-CZ" sz="2800" kern="0" dirty="0">
                <a:latin typeface="Arial" charset="0"/>
              </a:rPr>
              <a:t>znacích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>
                <a:latin typeface="Arial" charset="0"/>
              </a:rPr>
              <a:t>- 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vícenásobn</a:t>
            </a:r>
            <a:r>
              <a:rPr lang="cs-CZ" altLang="cs-CZ" sz="2800" b="1" kern="0" dirty="0">
                <a:latin typeface="Arial" charset="0"/>
              </a:rPr>
              <a:t>á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>
                <a:latin typeface="Arial" charset="0"/>
              </a:rPr>
              <a:t>ní analýza</a:t>
            </a: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b="1" kern="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>
                <a:latin typeface="Arial" charset="0"/>
              </a:rPr>
              <a:t>z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nalost závislostí umožňuje: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>
                <a:latin typeface="Arial" charset="0"/>
                <a:cs typeface="Times New Roman" pitchFamily="18" charset="0"/>
              </a:rPr>
              <a:t>	předvídat chování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>
                <a:latin typeface="Arial" charset="0"/>
              </a:rPr>
              <a:t>(prognózovat, predikovat) </a:t>
            </a:r>
            <a:r>
              <a:rPr lang="cs-CZ" altLang="cs-CZ" sz="2800" kern="0" dirty="0">
                <a:latin typeface="Arial" charset="0"/>
                <a:cs typeface="Times New Roman" pitchFamily="18" charset="0"/>
              </a:rPr>
              <a:t>závislé veličiny</a:t>
            </a:r>
          </a:p>
        </p:txBody>
      </p:sp>
    </p:spTree>
    <p:extLst>
      <p:ext uri="{BB962C8B-B14F-4D97-AF65-F5344CB8AC3E}">
        <p14:creationId xmlns:p14="http://schemas.microsoft.com/office/powerpoint/2010/main" val="10782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Příklad – Zisk z reklamy</a:t>
            </a:r>
          </a:p>
        </p:txBody>
      </p:sp>
      <p:pic>
        <p:nvPicPr>
          <p:cNvPr id="7" name="Picture 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3887"/>
            <a:ext cx="10263554" cy="386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91689" y="1687537"/>
            <a:ext cx="8459787" cy="551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			</a:t>
            </a:r>
            <a:r>
              <a:rPr kumimoji="0" 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nezávislá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 -  </a:t>
            </a:r>
            <a:r>
              <a:rPr kumimoji="0" 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závislá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veličina (proměnná)</a:t>
            </a:r>
          </a:p>
        </p:txBody>
      </p:sp>
    </p:spTree>
    <p:extLst>
      <p:ext uri="{BB962C8B-B14F-4D97-AF65-F5344CB8AC3E}">
        <p14:creationId xmlns:p14="http://schemas.microsoft.com/office/powerpoint/2010/main" val="8916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Jednoduché regresní modely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13606" y="1905000"/>
            <a:ext cx="8078787" cy="7033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+ </a:t>
            </a:r>
            <a:r>
              <a:rPr kumimoji="0" lang="cs-CZ" sz="32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04800" y="2751625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závisle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083777" y="3270738"/>
            <a:ext cx="598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regresní funkce  </a:t>
            </a: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nezávisle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 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6740769" y="2895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reziduum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V="1">
            <a:off x="2841625" y="2567354"/>
            <a:ext cx="1155944" cy="2604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V="1">
            <a:off x="3616569" y="2697589"/>
            <a:ext cx="990600" cy="649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H="1" flipV="1">
            <a:off x="4953000" y="2697589"/>
            <a:ext cx="533400" cy="717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H="1" flipV="1">
            <a:off x="5838092" y="2697589"/>
            <a:ext cx="1137139" cy="358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36277" y="4443046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Lineární regresní funkce: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62159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841625" y="4421615"/>
            <a:ext cx="4679950" cy="1081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5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Jednoduché regresní modely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89031" y="2145323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Parabolická regresní funkce 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170001"/>
              </p:ext>
            </p:extLst>
          </p:nvPr>
        </p:nvGraphicFramePr>
        <p:xfrm>
          <a:off x="3662118" y="2664436"/>
          <a:ext cx="3578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4" imgW="1473200" imgH="241300" progId="Equation.3">
                  <p:embed/>
                </p:oleObj>
              </mc:Choice>
              <mc:Fallback>
                <p:oleObj name="Rovnice" r:id="rId4" imgW="1473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118" y="2664436"/>
                        <a:ext cx="3578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810608" y="3493475"/>
            <a:ext cx="5281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/>
              <a:t>Exponenciální regresní funkce :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30414" y="4917830"/>
            <a:ext cx="4859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Logaritmická regresní funkce: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310050"/>
              </p:ext>
            </p:extLst>
          </p:nvPr>
        </p:nvGraphicFramePr>
        <p:xfrm>
          <a:off x="4114800" y="4016695"/>
          <a:ext cx="2133600" cy="58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6" imgW="825500" imgH="241300" progId="Equation.3">
                  <p:embed/>
                </p:oleObj>
              </mc:Choice>
              <mc:Fallback>
                <p:oleObj r:id="rId6" imgW="825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016695"/>
                        <a:ext cx="2133600" cy="589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88217"/>
              </p:ext>
            </p:extLst>
          </p:nvPr>
        </p:nvGraphicFramePr>
        <p:xfrm>
          <a:off x="3739662" y="5441050"/>
          <a:ext cx="30480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8" imgW="1256755" imgH="203112" progId="Equation.3">
                  <p:embed/>
                </p:oleObj>
              </mc:Choice>
              <mc:Fallback>
                <p:oleObj r:id="rId8" imgW="125675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662" y="5441050"/>
                        <a:ext cx="30480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01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Jednoduchá lineární regrese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70891" y="1998785"/>
            <a:ext cx="7772400" cy="3757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výběr párových hodnot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),...,(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způsoby získání dat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(A) h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odnoty nezávisle proměnné 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předem pevně zvol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a k nim se „změř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“ příslušné hodnoty 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(B)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hodnoty (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„změří“ na 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náhodně zvolených jednotkách základního souboru</a:t>
            </a: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6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Jednoduchá lineární regrese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7784" y="2051535"/>
            <a:ext cx="7772400" cy="367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Soubor párových hodnot </a:t>
            </a: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se</a:t>
            </a: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geometricky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znázorn</a:t>
            </a: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í </a:t>
            </a: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 rovině </a:t>
            </a:r>
            <a:r>
              <a:rPr kumimoji="0" lang="cs-CZ" alt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bodovým grafem</a:t>
            </a:r>
            <a:r>
              <a:rPr kumimoji="0" lang="cs-CZ" altLang="cs-CZ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:</a:t>
            </a:r>
            <a:r>
              <a:rPr kumimoji="0" lang="cs-CZ" alt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reziduum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JLR model: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	regresní koeficienty a	jejich odhady </a:t>
            </a:r>
            <a:r>
              <a:rPr kumimoji="0" lang="cs-CZ" altLang="cs-CZ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22" y="3999401"/>
            <a:ext cx="2590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6096121" y="3657600"/>
            <a:ext cx="445355" cy="4337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025778" y="4419600"/>
            <a:ext cx="41726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799869" y="4419600"/>
            <a:ext cx="32323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Příklad: Zisk z reklamy (grafické znázornění)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265831"/>
              </p:ext>
            </p:extLst>
          </p:nvPr>
        </p:nvGraphicFramePr>
        <p:xfrm>
          <a:off x="1441938" y="1916724"/>
          <a:ext cx="7748954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List" r:id="rId4" imgW="4324807" imgH="2153107" progId="Excel.Sheet.8">
                  <p:embed/>
                </p:oleObj>
              </mc:Choice>
              <mc:Fallback>
                <p:oleObj name="List" r:id="rId4" imgW="4324807" imgH="21531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938" y="1916724"/>
                        <a:ext cx="7748954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250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529</Words>
  <Application>Microsoft Office PowerPoint</Application>
  <PresentationFormat>Širokoúhlá obrazovka</PresentationFormat>
  <Paragraphs>98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Equation.3</vt:lpstr>
      <vt:lpstr>List</vt:lpstr>
      <vt:lpstr>Dokument</vt:lpstr>
      <vt:lpstr>Prezentace aplikace PowerPoint</vt:lpstr>
      <vt:lpstr>Jaké a k čemu jsou metody  stanovení závislosti</vt:lpstr>
      <vt:lpstr>Jaké a k čemu jsou metody  stanovení závislosti</vt:lpstr>
      <vt:lpstr>Příklad – Zisk z reklamy</vt:lpstr>
      <vt:lpstr>Jednoduché regresní modely</vt:lpstr>
      <vt:lpstr>Jednoduché regresní modely</vt:lpstr>
      <vt:lpstr>Jednoduchá lineární regrese</vt:lpstr>
      <vt:lpstr>Jednoduchá lineární regrese</vt:lpstr>
      <vt:lpstr>Příklad: Zisk z reklamy (grafické znázornění)</vt:lpstr>
      <vt:lpstr>Příklad: Výdaje na reklamu</vt:lpstr>
      <vt:lpstr>Příklad: grafické znázornění</vt:lpstr>
      <vt:lpstr>Bodový diagram (Scatter diagram)</vt:lpstr>
      <vt:lpstr>Metoda nejmenších čtverců</vt:lpstr>
      <vt:lpstr>Příklad: Zisk z reklamy – ruční výpočty</vt:lpstr>
      <vt:lpstr>Předpoklady lineárního modelu</vt:lpstr>
      <vt:lpstr>Předpoklady lineárního modelu -  jsou splněny</vt:lpstr>
      <vt:lpstr>Předpoklady lineárního modelu – nejsou splněny</vt:lpstr>
      <vt:lpstr>Koeficient determinace R2 </vt:lpstr>
      <vt:lpstr>Koeficient determinace R2 -  upravený</vt:lpstr>
      <vt:lpstr>Výpočet koeficientu determinace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sto0002</cp:lastModifiedBy>
  <cp:revision>103</cp:revision>
  <dcterms:created xsi:type="dcterms:W3CDTF">2016-11-25T20:36:16Z</dcterms:created>
  <dcterms:modified xsi:type="dcterms:W3CDTF">2023-05-13T07:21:36Z</dcterms:modified>
</cp:coreProperties>
</file>