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88" r:id="rId3"/>
    <p:sldId id="289" r:id="rId4"/>
    <p:sldId id="290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87" r:id="rId1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00808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0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BAEC6-A37A-4403-B919-4854A6448652}" type="datetimeFigureOut">
              <a:rPr lang="cs-CZ" smtClean="0"/>
              <a:t>19.5.2019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1.png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13" Type="http://schemas.openxmlformats.org/officeDocument/2006/relationships/image" Target="../media/image14.wmf"/><Relationship Id="rId18" Type="http://schemas.openxmlformats.org/officeDocument/2006/relationships/oleObject" Target="../embeddings/oleObject15.bin"/><Relationship Id="rId3" Type="http://schemas.openxmlformats.org/officeDocument/2006/relationships/image" Target="../media/image1.png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2.bin"/><Relationship Id="rId1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4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11.bin"/><Relationship Id="rId19" Type="http://schemas.openxmlformats.org/officeDocument/2006/relationships/image" Target="../media/image17.w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25178" y="514222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666806" y="1165203"/>
            <a:ext cx="4297080" cy="22838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4000" b="1" dirty="0" smtClean="0"/>
          </a:p>
          <a:p>
            <a:pPr algn="l"/>
            <a:endParaRPr lang="cs-CZ" sz="4000" b="1" dirty="0"/>
          </a:p>
          <a:p>
            <a:r>
              <a:rPr lang="cs-CZ" sz="4800" b="1" dirty="0" smtClean="0"/>
              <a:t>STATISTIKA</a:t>
            </a:r>
            <a:r>
              <a:rPr lang="cs-CZ" sz="4000" b="1" dirty="0" smtClean="0"/>
              <a:t> 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6842" y="2976893"/>
            <a:ext cx="4837008" cy="2884351"/>
          </a:xfrm>
          <a:prstGeom prst="rect">
            <a:avLst/>
          </a:prstGeom>
        </p:spPr>
        <p:txBody>
          <a:bodyPr vert="horz" lIns="91440" tIns="45720" rIns="91440" bIns="4572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1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860612" y="3872753"/>
            <a:ext cx="36038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bg1"/>
                </a:solidFill>
              </a:rPr>
              <a:t>12. </a:t>
            </a:r>
            <a:r>
              <a:rPr lang="cs-CZ" sz="3200" dirty="0" smtClean="0">
                <a:solidFill>
                  <a:schemeClr val="bg1"/>
                </a:solidFill>
              </a:rPr>
              <a:t>PŘEDNÁŠKA</a:t>
            </a:r>
            <a:endParaRPr lang="cs-CZ" sz="3200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6627525" y="1899138"/>
            <a:ext cx="4806091" cy="309489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r>
              <a:rPr lang="cs-CZ" sz="2400" b="1" i="1" dirty="0" smtClean="0">
                <a:solidFill>
                  <a:srgbClr val="002060"/>
                </a:solidFill>
              </a:rPr>
              <a:t> Téma přednášky</a:t>
            </a:r>
            <a:r>
              <a:rPr lang="cs-CZ" sz="2400" b="1" i="1" dirty="0" smtClean="0">
                <a:solidFill>
                  <a:srgbClr val="002060"/>
                </a:solidFill>
              </a:rPr>
              <a:t>:</a:t>
            </a:r>
          </a:p>
          <a:p>
            <a:pPr marL="457200" indent="-457200" algn="ctr">
              <a:buAutoNum type="alphaLcParenR"/>
            </a:pPr>
            <a:r>
              <a:rPr lang="cs-CZ" sz="2400" b="1" i="1" dirty="0">
                <a:solidFill>
                  <a:srgbClr val="002060"/>
                </a:solidFill>
              </a:rPr>
              <a:t>č</a:t>
            </a:r>
            <a:r>
              <a:rPr lang="cs-CZ" sz="2400" b="1" i="1" dirty="0" smtClean="0">
                <a:solidFill>
                  <a:srgbClr val="002060"/>
                </a:solidFill>
              </a:rPr>
              <a:t>asové řady,</a:t>
            </a:r>
          </a:p>
          <a:p>
            <a:pPr marL="457200" indent="-457200" algn="ctr">
              <a:buAutoNum type="alphaLcParenR"/>
            </a:pPr>
            <a:r>
              <a:rPr lang="cs-CZ" sz="2400" b="1" i="1" dirty="0">
                <a:solidFill>
                  <a:srgbClr val="002060"/>
                </a:solidFill>
              </a:rPr>
              <a:t>l</a:t>
            </a:r>
            <a:r>
              <a:rPr lang="cs-CZ" sz="2400" b="1" i="1" dirty="0" smtClean="0">
                <a:solidFill>
                  <a:srgbClr val="002060"/>
                </a:solidFill>
              </a:rPr>
              <a:t>ineární trend,</a:t>
            </a:r>
          </a:p>
          <a:p>
            <a:pPr marL="457200" indent="-457200" algn="ctr">
              <a:buAutoNum type="alphaLcParenR"/>
            </a:pPr>
            <a:r>
              <a:rPr lang="cs-CZ" sz="2400" b="1" i="1" dirty="0">
                <a:solidFill>
                  <a:srgbClr val="002060"/>
                </a:solidFill>
              </a:rPr>
              <a:t>k</a:t>
            </a:r>
            <a:r>
              <a:rPr lang="cs-CZ" sz="2400" b="1" i="1" dirty="0" smtClean="0">
                <a:solidFill>
                  <a:srgbClr val="002060"/>
                </a:solidFill>
              </a:rPr>
              <a:t>orelační analýza.</a:t>
            </a:r>
            <a:r>
              <a:rPr lang="cs-CZ" sz="2400" b="1" i="1" dirty="0" smtClean="0">
                <a:solidFill>
                  <a:srgbClr val="002060"/>
                </a:solidFill>
              </a:rPr>
              <a:t> </a:t>
            </a:r>
            <a:endParaRPr lang="cs-CZ" sz="2400" b="1" i="1" dirty="0" smtClean="0">
              <a:solidFill>
                <a:srgbClr val="002060"/>
              </a:solidFill>
            </a:endParaRPr>
          </a:p>
          <a:p>
            <a:pPr marL="0" indent="0" algn="ctr">
              <a:buNone/>
            </a:pPr>
            <a:endParaRPr lang="cs-CZ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900087" y="5146431"/>
            <a:ext cx="4260966" cy="1097004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en-GB" altLang="cs-CZ" sz="24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85217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Korelační analýza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31631" y="1840522"/>
            <a:ext cx="8557846" cy="4583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Korelační koeficient: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Odhad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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 :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641293"/>
              </p:ext>
            </p:extLst>
          </p:nvPr>
        </p:nvGraphicFramePr>
        <p:xfrm>
          <a:off x="4460631" y="2397369"/>
          <a:ext cx="1893888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Rovnice" r:id="rId4" imgW="825500" imgH="292100" progId="Equation.3">
                  <p:embed/>
                </p:oleObj>
              </mc:Choice>
              <mc:Fallback>
                <p:oleObj name="Rovnice" r:id="rId4" imgW="825500" imgH="2921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60631" y="2397369"/>
                        <a:ext cx="1893888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6486242"/>
              </p:ext>
            </p:extLst>
          </p:nvPr>
        </p:nvGraphicFramePr>
        <p:xfrm>
          <a:off x="2889738" y="3896883"/>
          <a:ext cx="5324475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Rovnice" r:id="rId6" imgW="2590800" imgH="558800" progId="Equation.3">
                  <p:embed/>
                </p:oleObj>
              </mc:Choice>
              <mc:Fallback>
                <p:oleObj name="Rovnice" r:id="rId6" imgW="2590800" imgH="558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738" y="3896883"/>
                        <a:ext cx="5324475" cy="1150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055826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12789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Příklad: Výsledky testů 10 studentů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grpSp>
        <p:nvGrpSpPr>
          <p:cNvPr id="7" name="Group 76"/>
          <p:cNvGrpSpPr>
            <a:grpSpLocks/>
          </p:cNvGrpSpPr>
          <p:nvPr/>
        </p:nvGrpSpPr>
        <p:grpSpPr bwMode="auto">
          <a:xfrm>
            <a:off x="1172796" y="1624990"/>
            <a:ext cx="8064500" cy="1439862"/>
            <a:chOff x="-3" y="-3"/>
            <a:chExt cx="3125" cy="966"/>
          </a:xfrm>
        </p:grpSpPr>
        <p:grpSp>
          <p:nvGrpSpPr>
            <p:cNvPr id="8" name="Group 74"/>
            <p:cNvGrpSpPr>
              <a:grpSpLocks/>
            </p:cNvGrpSpPr>
            <p:nvPr/>
          </p:nvGrpSpPr>
          <p:grpSpPr bwMode="auto">
            <a:xfrm>
              <a:off x="0" y="0"/>
              <a:ext cx="3119" cy="960"/>
              <a:chOff x="0" y="0"/>
              <a:chExt cx="3119" cy="960"/>
            </a:xfrm>
          </p:grpSpPr>
          <p:grpSp>
            <p:nvGrpSpPr>
              <p:cNvPr id="10" name="Group 29"/>
              <p:cNvGrpSpPr>
                <a:grpSpLocks/>
              </p:cNvGrpSpPr>
              <p:nvPr/>
            </p:nvGrpSpPr>
            <p:grpSpPr bwMode="auto">
              <a:xfrm>
                <a:off x="0" y="0"/>
                <a:ext cx="1059" cy="480"/>
                <a:chOff x="0" y="0"/>
                <a:chExt cx="1059" cy="480"/>
              </a:xfrm>
            </p:grpSpPr>
            <p:sp>
              <p:nvSpPr>
                <p:cNvPr id="76" name="Rectangle 2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1059" cy="480"/>
                </a:xfrm>
                <a:prstGeom prst="rect">
                  <a:avLst/>
                </a:prstGeom>
                <a:solidFill>
                  <a:srgbClr val="BF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grpSp>
              <p:nvGrpSpPr>
                <p:cNvPr id="77" name="Group 27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1059" cy="480"/>
                  <a:chOff x="0" y="0"/>
                  <a:chExt cx="1059" cy="480"/>
                </a:xfrm>
              </p:grpSpPr>
              <p:sp>
                <p:nvSpPr>
                  <p:cNvPr id="78" name="Rectangle 4"/>
                  <p:cNvSpPr>
                    <a:spLocks noChangeArrowheads="1"/>
                  </p:cNvSpPr>
                  <p:nvPr/>
                </p:nvSpPr>
                <p:spPr bwMode="auto">
                  <a:xfrm>
                    <a:off x="12" y="0"/>
                    <a:ext cx="1035" cy="480"/>
                  </a:xfrm>
                  <a:prstGeom prst="rect">
                    <a:avLst/>
                  </a:prstGeom>
                  <a:solidFill>
                    <a:srgbClr val="BFBF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>
                    <a:lvl1pPr>
                      <a:lnSpc>
                        <a:spcPct val="90000"/>
                      </a:lnSpc>
                      <a:spcBef>
                        <a:spcPct val="20000"/>
                      </a:spcBef>
                      <a:buClr>
                        <a:schemeClr val="tx2"/>
                      </a:buClr>
                      <a:buSzPct val="75000"/>
                      <a:buFont typeface="Wingdings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CCFF"/>
                      </a:buClr>
                      <a:buSzPct val="65000"/>
                      <a:buFont typeface="Wingdings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1" lang="en-US" altLang="cs-CZ" sz="1800" b="1" i="0" u="none" strike="noStrike" kern="0" cap="none" spc="0" normalizeH="0" baseline="0" noProof="0" dirty="0" err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cs typeface="Arial" charset="0"/>
                      </a:rPr>
                      <a:t>Počet</a:t>
                    </a:r>
                    <a:r>
                      <a:rPr kumimoji="1" lang="en-US" altLang="cs-CZ" sz="18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cs typeface="Arial" charset="0"/>
                      </a:rPr>
                      <a:t> </a:t>
                    </a:r>
                    <a:r>
                      <a:rPr kumimoji="1" lang="en-US" altLang="cs-CZ" sz="1800" b="1" i="0" u="none" strike="noStrike" kern="0" cap="none" spc="0" normalizeH="0" baseline="0" noProof="0" dirty="0" err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cs typeface="Arial" charset="0"/>
                      </a:rPr>
                      <a:t>bodů</a:t>
                    </a:r>
                    <a:r>
                      <a:rPr kumimoji="1" lang="en-US" altLang="cs-CZ" sz="1800" b="1" i="0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cs typeface="Arial" charset="0"/>
                      </a:rPr>
                      <a:t> z </a:t>
                    </a:r>
                    <a:r>
                      <a:rPr kumimoji="1" lang="en-US" altLang="cs-CZ" sz="1800" b="1" i="0" u="none" strike="noStrike" kern="0" cap="none" spc="0" normalizeH="0" baseline="0" noProof="0" dirty="0" err="1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cs typeface="Arial" charset="0"/>
                      </a:rPr>
                      <a:t>matematiky</a:t>
                    </a:r>
                    <a:endParaRPr kumimoji="1" lang="en-US" altLang="cs-CZ" sz="1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  <a:cs typeface="Times New Roman" pitchFamily="18" charset="0"/>
                    </a:endParaRPr>
                  </a:p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en-US" altLang="cs-CZ" sz="24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79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0" y="0"/>
                    <a:ext cx="1059" cy="4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lnSpc>
                        <a:spcPct val="90000"/>
                      </a:lnSpc>
                      <a:spcBef>
                        <a:spcPct val="20000"/>
                      </a:spcBef>
                      <a:buClr>
                        <a:schemeClr val="tx2"/>
                      </a:buClr>
                      <a:buSzPct val="75000"/>
                      <a:buFont typeface="Wingdings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CCFF"/>
                      </a:buClr>
                      <a:buSzPct val="65000"/>
                      <a:buFont typeface="Wingdings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cs-CZ" altLang="cs-CZ" sz="2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CC00"/>
                      </a:solidFill>
                      <a:effectLst/>
                      <a:uLnTx/>
                      <a:uFillTx/>
                      <a:latin typeface="Times New Roman" pitchFamily="18" charset="0"/>
                    </a:endParaRPr>
                  </a:p>
                </p:txBody>
              </p:sp>
            </p:grpSp>
          </p:grpSp>
          <p:grpSp>
            <p:nvGrpSpPr>
              <p:cNvPr id="11" name="Group 31"/>
              <p:cNvGrpSpPr>
                <a:grpSpLocks/>
              </p:cNvGrpSpPr>
              <p:nvPr/>
            </p:nvGrpSpPr>
            <p:grpSpPr bwMode="auto">
              <a:xfrm>
                <a:off x="1059" y="0"/>
                <a:ext cx="206" cy="480"/>
                <a:chOff x="1059" y="0"/>
                <a:chExt cx="206" cy="480"/>
              </a:xfrm>
            </p:grpSpPr>
            <p:sp>
              <p:nvSpPr>
                <p:cNvPr id="74" name="Rectangle 5"/>
                <p:cNvSpPr>
                  <a:spLocks noChangeArrowheads="1"/>
                </p:cNvSpPr>
                <p:nvPr/>
              </p:nvSpPr>
              <p:spPr bwMode="auto">
                <a:xfrm>
                  <a:off x="1071" y="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56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75" name="Rectangle 30"/>
                <p:cNvSpPr>
                  <a:spLocks noChangeArrowheads="1"/>
                </p:cNvSpPr>
                <p:nvPr/>
              </p:nvSpPr>
              <p:spPr bwMode="auto">
                <a:xfrm>
                  <a:off x="1059" y="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2" name="Group 33"/>
              <p:cNvGrpSpPr>
                <a:grpSpLocks/>
              </p:cNvGrpSpPr>
              <p:nvPr/>
            </p:nvGrpSpPr>
            <p:grpSpPr bwMode="auto">
              <a:xfrm>
                <a:off x="1265" y="0"/>
                <a:ext cx="206" cy="480"/>
                <a:chOff x="1265" y="0"/>
                <a:chExt cx="206" cy="480"/>
              </a:xfrm>
            </p:grpSpPr>
            <p:sp>
              <p:nvSpPr>
                <p:cNvPr id="72" name="Rectangle 6"/>
                <p:cNvSpPr>
                  <a:spLocks noChangeArrowheads="1"/>
                </p:cNvSpPr>
                <p:nvPr/>
              </p:nvSpPr>
              <p:spPr bwMode="auto">
                <a:xfrm>
                  <a:off x="1277" y="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79</a:t>
                  </a:r>
                  <a:endParaRPr kumimoji="1" lang="en-US" altLang="cs-CZ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73" name="Rectangle 32"/>
                <p:cNvSpPr>
                  <a:spLocks noChangeArrowheads="1"/>
                </p:cNvSpPr>
                <p:nvPr/>
              </p:nvSpPr>
              <p:spPr bwMode="auto">
                <a:xfrm>
                  <a:off x="1265" y="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3" name="Group 35"/>
              <p:cNvGrpSpPr>
                <a:grpSpLocks/>
              </p:cNvGrpSpPr>
              <p:nvPr/>
            </p:nvGrpSpPr>
            <p:grpSpPr bwMode="auto">
              <a:xfrm>
                <a:off x="1471" y="0"/>
                <a:ext cx="206" cy="480"/>
                <a:chOff x="1471" y="0"/>
                <a:chExt cx="206" cy="480"/>
              </a:xfrm>
            </p:grpSpPr>
            <p:sp>
              <p:nvSpPr>
                <p:cNvPr id="70" name="Rectangle 7"/>
                <p:cNvSpPr>
                  <a:spLocks noChangeArrowheads="1"/>
                </p:cNvSpPr>
                <p:nvPr/>
              </p:nvSpPr>
              <p:spPr bwMode="auto">
                <a:xfrm>
                  <a:off x="1483" y="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50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71" name="Rectangle 34"/>
                <p:cNvSpPr>
                  <a:spLocks noChangeArrowheads="1"/>
                </p:cNvSpPr>
                <p:nvPr/>
              </p:nvSpPr>
              <p:spPr bwMode="auto">
                <a:xfrm>
                  <a:off x="1471" y="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4" name="Group 37"/>
              <p:cNvGrpSpPr>
                <a:grpSpLocks/>
              </p:cNvGrpSpPr>
              <p:nvPr/>
            </p:nvGrpSpPr>
            <p:grpSpPr bwMode="auto">
              <a:xfrm>
                <a:off x="1677" y="0"/>
                <a:ext cx="206" cy="480"/>
                <a:chOff x="1677" y="0"/>
                <a:chExt cx="206" cy="480"/>
              </a:xfrm>
            </p:grpSpPr>
            <p:sp>
              <p:nvSpPr>
                <p:cNvPr id="68" name="Rectangle 8"/>
                <p:cNvSpPr>
                  <a:spLocks noChangeArrowheads="1"/>
                </p:cNvSpPr>
                <p:nvPr/>
              </p:nvSpPr>
              <p:spPr bwMode="auto">
                <a:xfrm>
                  <a:off x="1689" y="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84</a:t>
                  </a:r>
                  <a:endParaRPr kumimoji="1" lang="en-US" altLang="cs-CZ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69" name="Rectangle 36"/>
                <p:cNvSpPr>
                  <a:spLocks noChangeArrowheads="1"/>
                </p:cNvSpPr>
                <p:nvPr/>
              </p:nvSpPr>
              <p:spPr bwMode="auto">
                <a:xfrm>
                  <a:off x="1677" y="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5" name="Group 39"/>
              <p:cNvGrpSpPr>
                <a:grpSpLocks/>
              </p:cNvGrpSpPr>
              <p:nvPr/>
            </p:nvGrpSpPr>
            <p:grpSpPr bwMode="auto">
              <a:xfrm>
                <a:off x="1883" y="0"/>
                <a:ext cx="206" cy="480"/>
                <a:chOff x="1883" y="0"/>
                <a:chExt cx="206" cy="480"/>
              </a:xfrm>
            </p:grpSpPr>
            <p:sp>
              <p:nvSpPr>
                <p:cNvPr id="66" name="Rectangle 9"/>
                <p:cNvSpPr>
                  <a:spLocks noChangeArrowheads="1"/>
                </p:cNvSpPr>
                <p:nvPr/>
              </p:nvSpPr>
              <p:spPr bwMode="auto">
                <a:xfrm>
                  <a:off x="1895" y="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63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67" name="Rectangle 38"/>
                <p:cNvSpPr>
                  <a:spLocks noChangeArrowheads="1"/>
                </p:cNvSpPr>
                <p:nvPr/>
              </p:nvSpPr>
              <p:spPr bwMode="auto">
                <a:xfrm>
                  <a:off x="1883" y="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6" name="Group 41"/>
              <p:cNvGrpSpPr>
                <a:grpSpLocks/>
              </p:cNvGrpSpPr>
              <p:nvPr/>
            </p:nvGrpSpPr>
            <p:grpSpPr bwMode="auto">
              <a:xfrm>
                <a:off x="2089" y="0"/>
                <a:ext cx="206" cy="480"/>
                <a:chOff x="2089" y="0"/>
                <a:chExt cx="206" cy="480"/>
              </a:xfrm>
            </p:grpSpPr>
            <p:sp>
              <p:nvSpPr>
                <p:cNvPr id="64" name="Rectangle 10"/>
                <p:cNvSpPr>
                  <a:spLocks noChangeArrowheads="1"/>
                </p:cNvSpPr>
                <p:nvPr/>
              </p:nvSpPr>
              <p:spPr bwMode="auto">
                <a:xfrm>
                  <a:off x="2101" y="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91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65" name="Rectangle 40"/>
                <p:cNvSpPr>
                  <a:spLocks noChangeArrowheads="1"/>
                </p:cNvSpPr>
                <p:nvPr/>
              </p:nvSpPr>
              <p:spPr bwMode="auto">
                <a:xfrm>
                  <a:off x="2089" y="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7" name="Group 43"/>
              <p:cNvGrpSpPr>
                <a:grpSpLocks/>
              </p:cNvGrpSpPr>
              <p:nvPr/>
            </p:nvGrpSpPr>
            <p:grpSpPr bwMode="auto">
              <a:xfrm>
                <a:off x="2295" y="0"/>
                <a:ext cx="206" cy="480"/>
                <a:chOff x="2295" y="0"/>
                <a:chExt cx="206" cy="480"/>
              </a:xfrm>
            </p:grpSpPr>
            <p:sp>
              <p:nvSpPr>
                <p:cNvPr id="62" name="Rectangle 11"/>
                <p:cNvSpPr>
                  <a:spLocks noChangeArrowheads="1"/>
                </p:cNvSpPr>
                <p:nvPr/>
              </p:nvSpPr>
              <p:spPr bwMode="auto">
                <a:xfrm>
                  <a:off x="2307" y="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46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63" name="Rectangle 42"/>
                <p:cNvSpPr>
                  <a:spLocks noChangeArrowheads="1"/>
                </p:cNvSpPr>
                <p:nvPr/>
              </p:nvSpPr>
              <p:spPr bwMode="auto">
                <a:xfrm>
                  <a:off x="2295" y="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8" name="Group 45"/>
              <p:cNvGrpSpPr>
                <a:grpSpLocks/>
              </p:cNvGrpSpPr>
              <p:nvPr/>
            </p:nvGrpSpPr>
            <p:grpSpPr bwMode="auto">
              <a:xfrm>
                <a:off x="2501" y="0"/>
                <a:ext cx="206" cy="480"/>
                <a:chOff x="2501" y="0"/>
                <a:chExt cx="206" cy="480"/>
              </a:xfrm>
            </p:grpSpPr>
            <p:sp>
              <p:nvSpPr>
                <p:cNvPr id="60" name="Rectangle 12"/>
                <p:cNvSpPr>
                  <a:spLocks noChangeArrowheads="1"/>
                </p:cNvSpPr>
                <p:nvPr/>
              </p:nvSpPr>
              <p:spPr bwMode="auto">
                <a:xfrm>
                  <a:off x="2513" y="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56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61" name="Rectangle 44"/>
                <p:cNvSpPr>
                  <a:spLocks noChangeArrowheads="1"/>
                </p:cNvSpPr>
                <p:nvPr/>
              </p:nvSpPr>
              <p:spPr bwMode="auto">
                <a:xfrm>
                  <a:off x="2501" y="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19" name="Group 47"/>
              <p:cNvGrpSpPr>
                <a:grpSpLocks/>
              </p:cNvGrpSpPr>
              <p:nvPr/>
            </p:nvGrpSpPr>
            <p:grpSpPr bwMode="auto">
              <a:xfrm>
                <a:off x="2707" y="0"/>
                <a:ext cx="206" cy="480"/>
                <a:chOff x="2707" y="0"/>
                <a:chExt cx="206" cy="480"/>
              </a:xfrm>
            </p:grpSpPr>
            <p:sp>
              <p:nvSpPr>
                <p:cNvPr id="58" name="Rectangle 13"/>
                <p:cNvSpPr>
                  <a:spLocks noChangeArrowheads="1"/>
                </p:cNvSpPr>
                <p:nvPr/>
              </p:nvSpPr>
              <p:spPr bwMode="auto">
                <a:xfrm>
                  <a:off x="2719" y="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74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59" name="Rectangle 46"/>
                <p:cNvSpPr>
                  <a:spLocks noChangeArrowheads="1"/>
                </p:cNvSpPr>
                <p:nvPr/>
              </p:nvSpPr>
              <p:spPr bwMode="auto">
                <a:xfrm>
                  <a:off x="2707" y="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0" name="Group 49"/>
              <p:cNvGrpSpPr>
                <a:grpSpLocks/>
              </p:cNvGrpSpPr>
              <p:nvPr/>
            </p:nvGrpSpPr>
            <p:grpSpPr bwMode="auto">
              <a:xfrm>
                <a:off x="2913" y="0"/>
                <a:ext cx="206" cy="480"/>
                <a:chOff x="2913" y="0"/>
                <a:chExt cx="206" cy="480"/>
              </a:xfrm>
            </p:grpSpPr>
            <p:sp>
              <p:nvSpPr>
                <p:cNvPr id="56" name="Rectangle 14"/>
                <p:cNvSpPr>
                  <a:spLocks noChangeArrowheads="1"/>
                </p:cNvSpPr>
                <p:nvPr/>
              </p:nvSpPr>
              <p:spPr bwMode="auto">
                <a:xfrm>
                  <a:off x="2925" y="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76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57" name="Rectangle 48"/>
                <p:cNvSpPr>
                  <a:spLocks noChangeArrowheads="1"/>
                </p:cNvSpPr>
                <p:nvPr/>
              </p:nvSpPr>
              <p:spPr bwMode="auto">
                <a:xfrm>
                  <a:off x="2913" y="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1" name="Group 53"/>
              <p:cNvGrpSpPr>
                <a:grpSpLocks/>
              </p:cNvGrpSpPr>
              <p:nvPr/>
            </p:nvGrpSpPr>
            <p:grpSpPr bwMode="auto">
              <a:xfrm>
                <a:off x="0" y="480"/>
                <a:ext cx="1059" cy="480"/>
                <a:chOff x="0" y="480"/>
                <a:chExt cx="1059" cy="480"/>
              </a:xfrm>
            </p:grpSpPr>
            <p:sp>
              <p:nvSpPr>
                <p:cNvPr id="52" name="Rectangle 52"/>
                <p:cNvSpPr>
                  <a:spLocks noChangeArrowheads="1"/>
                </p:cNvSpPr>
                <p:nvPr/>
              </p:nvSpPr>
              <p:spPr bwMode="auto">
                <a:xfrm>
                  <a:off x="0" y="480"/>
                  <a:ext cx="1059" cy="480"/>
                </a:xfrm>
                <a:prstGeom prst="rect">
                  <a:avLst/>
                </a:prstGeom>
                <a:solidFill>
                  <a:srgbClr val="BF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grpSp>
              <p:nvGrpSpPr>
                <p:cNvPr id="53" name="Group 51"/>
                <p:cNvGrpSpPr>
                  <a:grpSpLocks/>
                </p:cNvGrpSpPr>
                <p:nvPr/>
              </p:nvGrpSpPr>
              <p:grpSpPr bwMode="auto">
                <a:xfrm>
                  <a:off x="0" y="480"/>
                  <a:ext cx="1059" cy="480"/>
                  <a:chOff x="0" y="480"/>
                  <a:chExt cx="1059" cy="480"/>
                </a:xfrm>
              </p:grpSpPr>
              <p:sp>
                <p:nvSpPr>
                  <p:cNvPr id="54" name="Rectangle 15"/>
                  <p:cNvSpPr>
                    <a:spLocks noChangeArrowheads="1"/>
                  </p:cNvSpPr>
                  <p:nvPr/>
                </p:nvSpPr>
                <p:spPr bwMode="auto">
                  <a:xfrm>
                    <a:off x="12" y="480"/>
                    <a:ext cx="1035" cy="480"/>
                  </a:xfrm>
                  <a:prstGeom prst="rect">
                    <a:avLst/>
                  </a:prstGeom>
                  <a:solidFill>
                    <a:srgbClr val="BFBFB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 type="none" w="sm" len="sm"/>
                        <a:tailEnd type="none" w="sm" len="sm"/>
                      </a14:hiddenLine>
                    </a:ext>
                  </a:extLst>
                </p:spPr>
                <p:txBody>
                  <a:bodyPr/>
                  <a:lstStyle>
                    <a:lvl1pPr>
                      <a:lnSpc>
                        <a:spcPct val="90000"/>
                      </a:lnSpc>
                      <a:spcBef>
                        <a:spcPct val="20000"/>
                      </a:spcBef>
                      <a:buClr>
                        <a:schemeClr val="tx2"/>
                      </a:buClr>
                      <a:buSzPct val="75000"/>
                      <a:buFont typeface="Wingdings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CCFF"/>
                      </a:buClr>
                      <a:buSzPct val="65000"/>
                      <a:buFont typeface="Wingdings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1" lang="en-US" altLang="cs-CZ" sz="1800" b="1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cs typeface="Arial" charset="0"/>
                      </a:rPr>
                      <a:t>Počet bodů z </a:t>
                    </a:r>
                    <a:r>
                      <a:rPr kumimoji="1" lang="cs-CZ" altLang="cs-CZ" sz="1800" b="1" i="0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</a:rPr>
                      <a:t>ekonomie</a:t>
                    </a:r>
                    <a:endPara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</a:endParaRPr>
                  </a:p>
                  <a:p>
                    <a:pPr marL="0" marR="0" lvl="0" indent="0" algn="ctr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1" lang="en-US" altLang="cs-CZ" sz="24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Times New Roman" pitchFamily="18" charset="0"/>
                    </a:endParaRPr>
                  </a:p>
                </p:txBody>
              </p:sp>
              <p:sp>
                <p:nvSpPr>
                  <p:cNvPr id="55" name="Rectangle 50"/>
                  <p:cNvSpPr>
                    <a:spLocks noChangeArrowheads="1"/>
                  </p:cNvSpPr>
                  <p:nvPr/>
                </p:nvSpPr>
                <p:spPr bwMode="auto">
                  <a:xfrm>
                    <a:off x="0" y="480"/>
                    <a:ext cx="1059" cy="480"/>
                  </a:xfrm>
                  <a:prstGeom prst="rect">
                    <a:avLst/>
                  </a:prstGeom>
                  <a:noFill/>
                  <a:ln w="7">
                    <a:solidFill>
                      <a:srgbClr val="A0A0A0"/>
                    </a:solidFill>
                    <a:miter lim="800000"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lnSpc>
                        <a:spcPct val="90000"/>
                      </a:lnSpc>
                      <a:spcBef>
                        <a:spcPct val="20000"/>
                      </a:spcBef>
                      <a:buClr>
                        <a:schemeClr val="tx2"/>
                      </a:buClr>
                      <a:buSzPct val="75000"/>
                      <a:buFont typeface="Wingdings" pitchFamily="2" charset="2"/>
                      <a:buChar char="l"/>
                      <a:defRPr sz="32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tx1"/>
                      </a:buClr>
                      <a:buChar char="–"/>
                      <a:defRPr sz="28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rgbClr val="00CCFF"/>
                      </a:buClr>
                      <a:buSzPct val="65000"/>
                      <a:buFont typeface="Wingdings" pitchFamily="2" charset="2"/>
                      <a:buChar char="l"/>
                      <a:defRPr sz="24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tx1"/>
                      </a:buClr>
                      <a:buChar char="–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Char char="•"/>
                      <a:defRPr sz="2000">
                        <a:solidFill>
                          <a:schemeClr val="tx1"/>
                        </a:solidFill>
                        <a:latin typeface="Times New Roman" pitchFamily="18" charset="0"/>
                      </a:defRPr>
                    </a:lvl9pPr>
                  </a:lstStyle>
                  <a:p>
                    <a:pPr marL="0" marR="0" lvl="0" indent="0" algn="ctr" defTabSz="914400" eaLnBrk="1" fontAlgn="base" latinLnBrk="0" hangingPunct="1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cs-CZ" altLang="cs-CZ" sz="2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FFCC00"/>
                      </a:solidFill>
                      <a:effectLst/>
                      <a:uLnTx/>
                      <a:uFillTx/>
                      <a:latin typeface="Times New Roman" pitchFamily="18" charset="0"/>
                    </a:endParaRPr>
                  </a:p>
                </p:txBody>
              </p:sp>
            </p:grpSp>
          </p:grpSp>
          <p:grpSp>
            <p:nvGrpSpPr>
              <p:cNvPr id="22" name="Group 55"/>
              <p:cNvGrpSpPr>
                <a:grpSpLocks/>
              </p:cNvGrpSpPr>
              <p:nvPr/>
            </p:nvGrpSpPr>
            <p:grpSpPr bwMode="auto">
              <a:xfrm>
                <a:off x="1059" y="480"/>
                <a:ext cx="206" cy="480"/>
                <a:chOff x="1059" y="480"/>
                <a:chExt cx="206" cy="480"/>
              </a:xfrm>
            </p:grpSpPr>
            <p:sp>
              <p:nvSpPr>
                <p:cNvPr id="50" name="Rectangle 16"/>
                <p:cNvSpPr>
                  <a:spLocks noChangeArrowheads="1"/>
                </p:cNvSpPr>
                <p:nvPr/>
              </p:nvSpPr>
              <p:spPr bwMode="auto">
                <a:xfrm>
                  <a:off x="1071" y="48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82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51" name="Rectangle 54"/>
                <p:cNvSpPr>
                  <a:spLocks noChangeArrowheads="1"/>
                </p:cNvSpPr>
                <p:nvPr/>
              </p:nvSpPr>
              <p:spPr bwMode="auto">
                <a:xfrm>
                  <a:off x="1059" y="48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3" name="Group 57"/>
              <p:cNvGrpSpPr>
                <a:grpSpLocks/>
              </p:cNvGrpSpPr>
              <p:nvPr/>
            </p:nvGrpSpPr>
            <p:grpSpPr bwMode="auto">
              <a:xfrm>
                <a:off x="1265" y="480"/>
                <a:ext cx="206" cy="480"/>
                <a:chOff x="1265" y="480"/>
                <a:chExt cx="206" cy="480"/>
              </a:xfrm>
            </p:grpSpPr>
            <p:sp>
              <p:nvSpPr>
                <p:cNvPr id="48" name="Rectangle 17"/>
                <p:cNvSpPr>
                  <a:spLocks noChangeArrowheads="1"/>
                </p:cNvSpPr>
                <p:nvPr/>
              </p:nvSpPr>
              <p:spPr bwMode="auto">
                <a:xfrm>
                  <a:off x="1277" y="48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56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49" name="Rectangle 56"/>
                <p:cNvSpPr>
                  <a:spLocks noChangeArrowheads="1"/>
                </p:cNvSpPr>
                <p:nvPr/>
              </p:nvSpPr>
              <p:spPr bwMode="auto">
                <a:xfrm>
                  <a:off x="1265" y="48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4" name="Group 59"/>
              <p:cNvGrpSpPr>
                <a:grpSpLocks/>
              </p:cNvGrpSpPr>
              <p:nvPr/>
            </p:nvGrpSpPr>
            <p:grpSpPr bwMode="auto">
              <a:xfrm>
                <a:off x="1471" y="480"/>
                <a:ext cx="206" cy="480"/>
                <a:chOff x="1471" y="480"/>
                <a:chExt cx="206" cy="480"/>
              </a:xfrm>
            </p:grpSpPr>
            <p:sp>
              <p:nvSpPr>
                <p:cNvPr id="46" name="Rectangle 18"/>
                <p:cNvSpPr>
                  <a:spLocks noChangeArrowheads="1"/>
                </p:cNvSpPr>
                <p:nvPr/>
              </p:nvSpPr>
              <p:spPr bwMode="auto">
                <a:xfrm>
                  <a:off x="1483" y="48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46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47" name="Rectangle 58"/>
                <p:cNvSpPr>
                  <a:spLocks noChangeArrowheads="1"/>
                </p:cNvSpPr>
                <p:nvPr/>
              </p:nvSpPr>
              <p:spPr bwMode="auto">
                <a:xfrm>
                  <a:off x="1471" y="48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5" name="Group 61"/>
              <p:cNvGrpSpPr>
                <a:grpSpLocks/>
              </p:cNvGrpSpPr>
              <p:nvPr/>
            </p:nvGrpSpPr>
            <p:grpSpPr bwMode="auto">
              <a:xfrm>
                <a:off x="1677" y="480"/>
                <a:ext cx="206" cy="480"/>
                <a:chOff x="1677" y="480"/>
                <a:chExt cx="206" cy="480"/>
              </a:xfrm>
            </p:grpSpPr>
            <p:sp>
              <p:nvSpPr>
                <p:cNvPr id="44" name="Rectangle 19"/>
                <p:cNvSpPr>
                  <a:spLocks noChangeArrowheads="1"/>
                </p:cNvSpPr>
                <p:nvPr/>
              </p:nvSpPr>
              <p:spPr bwMode="auto">
                <a:xfrm>
                  <a:off x="1689" y="48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79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45" name="Rectangle 60"/>
                <p:cNvSpPr>
                  <a:spLocks noChangeArrowheads="1"/>
                </p:cNvSpPr>
                <p:nvPr/>
              </p:nvSpPr>
              <p:spPr bwMode="auto">
                <a:xfrm>
                  <a:off x="1677" y="48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6" name="Group 63"/>
              <p:cNvGrpSpPr>
                <a:grpSpLocks/>
              </p:cNvGrpSpPr>
              <p:nvPr/>
            </p:nvGrpSpPr>
            <p:grpSpPr bwMode="auto">
              <a:xfrm>
                <a:off x="1883" y="480"/>
                <a:ext cx="206" cy="480"/>
                <a:chOff x="1883" y="480"/>
                <a:chExt cx="206" cy="480"/>
              </a:xfrm>
            </p:grpSpPr>
            <p:sp>
              <p:nvSpPr>
                <p:cNvPr id="42" name="Rectangle 20"/>
                <p:cNvSpPr>
                  <a:spLocks noChangeArrowheads="1"/>
                </p:cNvSpPr>
                <p:nvPr/>
              </p:nvSpPr>
              <p:spPr bwMode="auto">
                <a:xfrm>
                  <a:off x="1895" y="48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74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43" name="Rectangle 62"/>
                <p:cNvSpPr>
                  <a:spLocks noChangeArrowheads="1"/>
                </p:cNvSpPr>
                <p:nvPr/>
              </p:nvSpPr>
              <p:spPr bwMode="auto">
                <a:xfrm>
                  <a:off x="1883" y="48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7" name="Group 65"/>
              <p:cNvGrpSpPr>
                <a:grpSpLocks/>
              </p:cNvGrpSpPr>
              <p:nvPr/>
            </p:nvGrpSpPr>
            <p:grpSpPr bwMode="auto">
              <a:xfrm>
                <a:off x="2089" y="480"/>
                <a:ext cx="206" cy="480"/>
                <a:chOff x="2089" y="480"/>
                <a:chExt cx="206" cy="480"/>
              </a:xfrm>
            </p:grpSpPr>
            <p:sp>
              <p:nvSpPr>
                <p:cNvPr id="40" name="Rectangle 21"/>
                <p:cNvSpPr>
                  <a:spLocks noChangeArrowheads="1"/>
                </p:cNvSpPr>
                <p:nvPr/>
              </p:nvSpPr>
              <p:spPr bwMode="auto">
                <a:xfrm>
                  <a:off x="2101" y="48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83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41" name="Rectangle 64"/>
                <p:cNvSpPr>
                  <a:spLocks noChangeArrowheads="1"/>
                </p:cNvSpPr>
                <p:nvPr/>
              </p:nvSpPr>
              <p:spPr bwMode="auto">
                <a:xfrm>
                  <a:off x="2089" y="48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8" name="Group 67"/>
              <p:cNvGrpSpPr>
                <a:grpSpLocks/>
              </p:cNvGrpSpPr>
              <p:nvPr/>
            </p:nvGrpSpPr>
            <p:grpSpPr bwMode="auto">
              <a:xfrm>
                <a:off x="2295" y="480"/>
                <a:ext cx="206" cy="480"/>
                <a:chOff x="2295" y="480"/>
                <a:chExt cx="206" cy="480"/>
              </a:xfrm>
            </p:grpSpPr>
            <p:sp>
              <p:nvSpPr>
                <p:cNvPr id="38" name="Rectangle 22"/>
                <p:cNvSpPr>
                  <a:spLocks noChangeArrowheads="1"/>
                </p:cNvSpPr>
                <p:nvPr/>
              </p:nvSpPr>
              <p:spPr bwMode="auto">
                <a:xfrm>
                  <a:off x="2307" y="48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51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39" name="Rectangle 66"/>
                <p:cNvSpPr>
                  <a:spLocks noChangeArrowheads="1"/>
                </p:cNvSpPr>
                <p:nvPr/>
              </p:nvSpPr>
              <p:spPr bwMode="auto">
                <a:xfrm>
                  <a:off x="2295" y="48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29" name="Group 69"/>
              <p:cNvGrpSpPr>
                <a:grpSpLocks/>
              </p:cNvGrpSpPr>
              <p:nvPr/>
            </p:nvGrpSpPr>
            <p:grpSpPr bwMode="auto">
              <a:xfrm>
                <a:off x="2501" y="480"/>
                <a:ext cx="206" cy="480"/>
                <a:chOff x="2501" y="480"/>
                <a:chExt cx="206" cy="480"/>
              </a:xfrm>
            </p:grpSpPr>
            <p:sp>
              <p:nvSpPr>
                <p:cNvPr id="36" name="Rectangle 23"/>
                <p:cNvSpPr>
                  <a:spLocks noChangeArrowheads="1"/>
                </p:cNvSpPr>
                <p:nvPr/>
              </p:nvSpPr>
              <p:spPr bwMode="auto">
                <a:xfrm>
                  <a:off x="2513" y="48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63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37" name="Rectangle 68"/>
                <p:cNvSpPr>
                  <a:spLocks noChangeArrowheads="1"/>
                </p:cNvSpPr>
                <p:nvPr/>
              </p:nvSpPr>
              <p:spPr bwMode="auto">
                <a:xfrm>
                  <a:off x="2501" y="48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30" name="Group 71"/>
              <p:cNvGrpSpPr>
                <a:grpSpLocks/>
              </p:cNvGrpSpPr>
              <p:nvPr/>
            </p:nvGrpSpPr>
            <p:grpSpPr bwMode="auto">
              <a:xfrm>
                <a:off x="2707" y="480"/>
                <a:ext cx="206" cy="480"/>
                <a:chOff x="2707" y="480"/>
                <a:chExt cx="206" cy="480"/>
              </a:xfrm>
            </p:grpSpPr>
            <p:sp>
              <p:nvSpPr>
                <p:cNvPr id="34" name="Rectangle 24"/>
                <p:cNvSpPr>
                  <a:spLocks noChangeArrowheads="1"/>
                </p:cNvSpPr>
                <p:nvPr/>
              </p:nvSpPr>
              <p:spPr bwMode="auto">
                <a:xfrm>
                  <a:off x="2719" y="48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75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35" name="Rectangle 70"/>
                <p:cNvSpPr>
                  <a:spLocks noChangeArrowheads="1"/>
                </p:cNvSpPr>
                <p:nvPr/>
              </p:nvSpPr>
              <p:spPr bwMode="auto">
                <a:xfrm>
                  <a:off x="2707" y="48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  <p:grpSp>
            <p:nvGrpSpPr>
              <p:cNvPr id="31" name="Group 73"/>
              <p:cNvGrpSpPr>
                <a:grpSpLocks/>
              </p:cNvGrpSpPr>
              <p:nvPr/>
            </p:nvGrpSpPr>
            <p:grpSpPr bwMode="auto">
              <a:xfrm>
                <a:off x="2913" y="480"/>
                <a:ext cx="206" cy="480"/>
                <a:chOff x="2913" y="480"/>
                <a:chExt cx="206" cy="480"/>
              </a:xfrm>
            </p:grpSpPr>
            <p:sp>
              <p:nvSpPr>
                <p:cNvPr id="32" name="Rectangle 25"/>
                <p:cNvSpPr>
                  <a:spLocks noChangeArrowheads="1"/>
                </p:cNvSpPr>
                <p:nvPr/>
              </p:nvSpPr>
              <p:spPr bwMode="auto">
                <a:xfrm>
                  <a:off x="2925" y="480"/>
                  <a:ext cx="182" cy="48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 type="none" w="sm" len="sm"/>
                      <a:tailEnd type="none" w="sm" len="sm"/>
                    </a14:hiddenLine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1" lang="en-US" altLang="cs-CZ" sz="1800" b="0" i="0" u="none" strike="noStrike" kern="0" cap="none" spc="0" normalizeH="0" baseline="0" noProof="0" smtClean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cs typeface="Arial" charset="0"/>
                    </a:rPr>
                    <a:t>82</a:t>
                  </a:r>
                  <a:endParaRPr kumimoji="1" lang="en-US" altLang="cs-CZ" sz="1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  <a:cs typeface="Times New Roman" pitchFamily="18" charset="0"/>
                  </a:endParaRPr>
                </a:p>
                <a:p>
                  <a:pPr marL="0" marR="0" lvl="0" indent="0" algn="ctr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1" lang="en-US" altLang="cs-CZ" sz="24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  <p:sp>
              <p:nvSpPr>
                <p:cNvPr id="33" name="Rectangle 72"/>
                <p:cNvSpPr>
                  <a:spLocks noChangeArrowheads="1"/>
                </p:cNvSpPr>
                <p:nvPr/>
              </p:nvSpPr>
              <p:spPr bwMode="auto">
                <a:xfrm>
                  <a:off x="2913" y="480"/>
                  <a:ext cx="206" cy="480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lnSpc>
                      <a:spcPct val="90000"/>
                    </a:lnSpc>
                    <a:spcBef>
                      <a:spcPct val="20000"/>
                    </a:spcBef>
                    <a:buClr>
                      <a:schemeClr val="tx2"/>
                    </a:buClr>
                    <a:buSzPct val="75000"/>
                    <a:buFont typeface="Wingdings" pitchFamily="2" charset="2"/>
                    <a:buChar char="l"/>
                    <a:defRPr sz="32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8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rgbClr val="00CCFF"/>
                    </a:buClr>
                    <a:buSzPct val="65000"/>
                    <a:buFont typeface="Wingdings" pitchFamily="2" charset="2"/>
                    <a:buChar char="l"/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tx1"/>
                    </a:buClr>
                    <a:buChar char="–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Char char="•"/>
                    <a:defRPr sz="20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cs-CZ" altLang="cs-CZ" sz="2800" b="0" i="0" u="none" strike="noStrike" kern="0" cap="none" spc="0" normalizeH="0" baseline="0" noProof="0" smtClean="0">
                    <a:ln>
                      <a:noFill/>
                    </a:ln>
                    <a:solidFill>
                      <a:srgbClr val="FFCC00"/>
                    </a:solidFill>
                    <a:effectLst/>
                    <a:uLnTx/>
                    <a:uFillTx/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9" name="Rectangle 75"/>
            <p:cNvSpPr>
              <a:spLocks noChangeArrowheads="1"/>
            </p:cNvSpPr>
            <p:nvPr/>
          </p:nvSpPr>
          <p:spPr bwMode="auto">
            <a:xfrm>
              <a:off x="-3" y="-3"/>
              <a:ext cx="3125" cy="966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l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rgbClr val="00CCFF"/>
                </a:buClr>
                <a:buSzPct val="65000"/>
                <a:buFont typeface="Wingdings" pitchFamily="2" charset="2"/>
                <a:buChar char="l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Char char="•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altLang="cs-CZ" sz="2800" b="0" i="0" u="none" strike="noStrike" kern="0" cap="none" spc="0" normalizeH="0" baseline="0" noProof="0" smtClean="0">
                <a:ln>
                  <a:noFill/>
                </a:ln>
                <a:solidFill>
                  <a:srgbClr val="FFCC00"/>
                </a:solidFill>
                <a:effectLst/>
                <a:uLnTx/>
                <a:uFillTx/>
                <a:latin typeface="Times New Roman" pitchFamily="18" charset="0"/>
              </a:endParaRPr>
            </a:p>
          </p:txBody>
        </p:sp>
      </p:grpSp>
      <p:sp>
        <p:nvSpPr>
          <p:cNvPr id="80" name="Rectangle 3"/>
          <p:cNvSpPr txBox="1">
            <a:spLocks noChangeArrowheads="1"/>
          </p:cNvSpPr>
          <p:nvPr/>
        </p:nvSpPr>
        <p:spPr bwMode="auto">
          <a:xfrm>
            <a:off x="1453662" y="5017476"/>
            <a:ext cx="7510086" cy="10081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en-US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&gt; 0,6 –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„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vysok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á“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hodnota</a:t>
            </a:r>
            <a:r>
              <a:rPr kumimoji="0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  <a:r>
              <a:rPr kumimoji="0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korelace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!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070192"/>
              </p:ext>
            </p:extLst>
          </p:nvPr>
        </p:nvGraphicFramePr>
        <p:xfrm>
          <a:off x="1577222" y="3645877"/>
          <a:ext cx="7151688" cy="1058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Rovnice" r:id="rId4" imgW="3200400" imgH="469900" progId="Equation.3">
                  <p:embed/>
                </p:oleObj>
              </mc:Choice>
              <mc:Fallback>
                <p:oleObj name="Rovnice" r:id="rId4" imgW="3200400" imgH="469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7222" y="3645877"/>
                        <a:ext cx="7151688" cy="1058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9349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61585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b="1" dirty="0" smtClean="0"/>
              <a:t>Závěr přednášky</a:t>
            </a:r>
            <a:endParaRPr lang="cs-CZ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5400" b="1" dirty="0" smtClean="0"/>
          </a:p>
          <a:p>
            <a:pPr marL="0" indent="0" algn="ctr">
              <a:buNone/>
            </a:pPr>
            <a:endParaRPr lang="cs-CZ" sz="5400" b="1" dirty="0"/>
          </a:p>
          <a:p>
            <a:pPr marL="0" indent="0" algn="ctr">
              <a:buNone/>
            </a:pPr>
            <a:r>
              <a:rPr lang="cs-CZ" sz="5400" b="1" dirty="0" smtClean="0"/>
              <a:t>Děkuji Vám za pozornost !!!</a:t>
            </a:r>
            <a:endParaRPr lang="cs-CZ" sz="5400" b="1" dirty="0"/>
          </a:p>
        </p:txBody>
      </p:sp>
    </p:spTree>
    <p:extLst>
      <p:ext uri="{BB962C8B-B14F-4D97-AF65-F5344CB8AC3E}">
        <p14:creationId xmlns:p14="http://schemas.microsoft.com/office/powerpoint/2010/main" val="3044440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Trendová funkce v časové řadě</a:t>
            </a:r>
            <a:endParaRPr lang="cs-CZ" sz="4000" b="1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1545007" y="2051538"/>
            <a:ext cx="8407886" cy="3798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Hodnotami nezávisle proměnné jsou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ekvidistantní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(tj. stejně vzdálené)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časové okamžiky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</a:t>
            </a:r>
            <a:r>
              <a:rPr kumimoji="0" lang="cs-CZ" altLang="cs-CZ" sz="2800" b="0" i="1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i=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1,2,…,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n</a:t>
            </a:r>
          </a:p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8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Situace je častá v ekonomických aplikacích, kdy máme k dispozici tzv. </a:t>
            </a: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časové řady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ekonomických veličin, např. tržby v jednotlivých měsících, HDP v jednotlivých za sebou jdoucích rocích apod.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4255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Trendová funkce v časové řadě</a:t>
            </a:r>
            <a:endParaRPr lang="cs-CZ" sz="40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434490" y="2074985"/>
            <a:ext cx="8154987" cy="69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Lineární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trendová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(regresní) 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funkce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</a:t>
            </a: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4057154"/>
              </p:ext>
            </p:extLst>
          </p:nvPr>
        </p:nvGraphicFramePr>
        <p:xfrm>
          <a:off x="3810000" y="3165231"/>
          <a:ext cx="2311583" cy="58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Rovnice" r:id="rId4" imgW="825500" imgH="203200" progId="Equation.3">
                  <p:embed/>
                </p:oleObj>
              </mc:Choice>
              <mc:Fallback>
                <p:oleObj name="Rovnice" r:id="rId4" imgW="825500" imgH="203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165231"/>
                        <a:ext cx="2311583" cy="58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61657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9196754" cy="102992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Transformace časové osy v časové řadě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801444" y="1711568"/>
            <a:ext cx="9057664" cy="4607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Zavedení nové časové proměnné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t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´ následujícím způsobem: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	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	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je-li počet členů časové řady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lichý </a:t>
            </a: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endParaRPr kumimoji="0" lang="cs-CZ" altLang="cs-CZ" sz="28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     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je-li počet členů časové řady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sudý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Jednodušší odhad regresních koeficientů – MNČ:</a:t>
            </a:r>
            <a:endParaRPr kumimoji="0" lang="cs-CZ" altLang="cs-CZ" sz="2800" b="0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8059631"/>
              </p:ext>
            </p:extLst>
          </p:nvPr>
        </p:nvGraphicFramePr>
        <p:xfrm>
          <a:off x="1071972" y="2205771"/>
          <a:ext cx="14478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r:id="rId4" imgW="685800" imgH="215900" progId="Equation.3">
                  <p:embed/>
                </p:oleObj>
              </mc:Choice>
              <mc:Fallback>
                <p:oleObj r:id="rId4" imgW="685800" imgH="215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972" y="2205771"/>
                        <a:ext cx="144780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750494"/>
              </p:ext>
            </p:extLst>
          </p:nvPr>
        </p:nvGraphicFramePr>
        <p:xfrm>
          <a:off x="1119554" y="2899019"/>
          <a:ext cx="12954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r:id="rId6" imgW="584454" imgH="393871" progId="Equation.3">
                  <p:embed/>
                </p:oleObj>
              </mc:Choice>
              <mc:Fallback>
                <p:oleObj r:id="rId6" imgW="584454" imgH="39387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9554" y="2899019"/>
                        <a:ext cx="1295400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531782"/>
              </p:ext>
            </p:extLst>
          </p:nvPr>
        </p:nvGraphicFramePr>
        <p:xfrm>
          <a:off x="5625919" y="3598985"/>
          <a:ext cx="1208088" cy="9059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Rovnice" r:id="rId8" imgW="533169" imgH="431613" progId="Equation.3">
                  <p:embed/>
                </p:oleObj>
              </mc:Choice>
              <mc:Fallback>
                <p:oleObj name="Rovnice" r:id="rId8" imgW="533169" imgH="431613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5919" y="3598985"/>
                        <a:ext cx="1208088" cy="9059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7302270"/>
              </p:ext>
            </p:extLst>
          </p:nvPr>
        </p:nvGraphicFramePr>
        <p:xfrm>
          <a:off x="3649156" y="3807983"/>
          <a:ext cx="163353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r:id="rId10" imgW="774364" imgH="203112" progId="Equation.3">
                  <p:embed/>
                </p:oleObj>
              </mc:Choice>
              <mc:Fallback>
                <p:oleObj r:id="rId10" imgW="774364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9156" y="3807983"/>
                        <a:ext cx="1633538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6621796"/>
              </p:ext>
            </p:extLst>
          </p:nvPr>
        </p:nvGraphicFramePr>
        <p:xfrm>
          <a:off x="2409092" y="5052646"/>
          <a:ext cx="1524000" cy="995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r:id="rId12" imgW="685502" imgH="444307" progId="Equation.3">
                  <p:embed/>
                </p:oleObj>
              </mc:Choice>
              <mc:Fallback>
                <p:oleObj r:id="rId12" imgW="685502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9092" y="5052646"/>
                        <a:ext cx="1524000" cy="995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7296767"/>
              </p:ext>
            </p:extLst>
          </p:nvPr>
        </p:nvGraphicFramePr>
        <p:xfrm>
          <a:off x="4509660" y="5047027"/>
          <a:ext cx="1828800" cy="117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r:id="rId14" imgW="825500" imgH="533400" progId="Equation.3">
                  <p:embed/>
                </p:oleObj>
              </mc:Choice>
              <mc:Fallback>
                <p:oleObj r:id="rId14" imgW="825500" imgH="53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9660" y="5047027"/>
                        <a:ext cx="1828800" cy="1177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413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898121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Příklad: časová řada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896326" y="1402080"/>
            <a:ext cx="891698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tabLst>
                <a:tab pos="228600" algn="l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  <a:defRPr/>
            </a:pPr>
            <a:r>
              <a:rPr kumimoji="1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Výrobu</a:t>
            </a:r>
            <a:r>
              <a:rPr kumimoji="1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horských</a:t>
            </a:r>
            <a:r>
              <a:rPr kumimoji="1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kol</a:t>
            </a:r>
            <a:r>
              <a:rPr kumimoji="1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typu</a:t>
            </a:r>
            <a:r>
              <a:rPr kumimoji="1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Superba</a:t>
            </a:r>
            <a:r>
              <a:rPr kumimoji="1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(</a:t>
            </a:r>
            <a:r>
              <a:rPr kumimoji="1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 </a:t>
            </a:r>
            <a:r>
              <a:rPr kumimoji="1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tis.ks</a:t>
            </a:r>
            <a:r>
              <a:rPr kumimoji="1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</a:t>
            </a:r>
            <a:r>
              <a:rPr kumimoji="1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udává</a:t>
            </a:r>
            <a:r>
              <a:rPr kumimoji="1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tabulka</a:t>
            </a:r>
            <a:r>
              <a:rPr kumimoji="1" lang="en-US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</a:t>
            </a:r>
            <a:endParaRPr kumimoji="1" lang="en-US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  <p:graphicFrame>
        <p:nvGraphicFramePr>
          <p:cNvPr id="8" name="Group 1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364697"/>
              </p:ext>
            </p:extLst>
          </p:nvPr>
        </p:nvGraphicFramePr>
        <p:xfrm>
          <a:off x="1835274" y="2090900"/>
          <a:ext cx="5905500" cy="904876"/>
        </p:xfrm>
        <a:graphic>
          <a:graphicData uri="http://schemas.openxmlformats.org/drawingml/2006/table">
            <a:tbl>
              <a:tblPr/>
              <a:tblGrid>
                <a:gridCol w="931862"/>
                <a:gridCol w="669925"/>
                <a:gridCol w="774700"/>
                <a:gridCol w="649288"/>
                <a:gridCol w="719137"/>
                <a:gridCol w="647700"/>
                <a:gridCol w="649288"/>
                <a:gridCol w="863600"/>
              </a:tblGrid>
              <a:tr h="33523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Rok</a:t>
                      </a:r>
                      <a:endParaRPr kumimoji="1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9" marB="4569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</a:t>
                      </a: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5</a:t>
                      </a: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9" marB="4569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</a:t>
                      </a: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6</a:t>
                      </a: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</a:t>
                      </a:r>
                      <a:r>
                        <a:rPr kumimoji="1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7</a:t>
                      </a: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</a:t>
                      </a: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8</a:t>
                      </a: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200</a:t>
                      </a: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9</a:t>
                      </a: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  <a:r>
                        <a:rPr kumimoji="1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0</a:t>
                      </a: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20</a:t>
                      </a:r>
                      <a:r>
                        <a:rPr kumimoji="1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</a:t>
                      </a: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</a:tr>
              <a:tr h="5696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Výroba</a:t>
                      </a:r>
                      <a:endParaRPr kumimoji="1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9" marB="4569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22,3</a:t>
                      </a: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9" marB="45699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22,0</a:t>
                      </a: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22,3</a:t>
                      </a: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 ???</a:t>
                      </a: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21,3</a:t>
                      </a: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21,4</a:t>
                      </a: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21,1</a:t>
                      </a:r>
                      <a:endParaRPr kumimoji="1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marT="45699" marB="4569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Rectangle 105"/>
          <p:cNvSpPr>
            <a:spLocks noChangeArrowheads="1"/>
          </p:cNvSpPr>
          <p:nvPr/>
        </p:nvSpPr>
        <p:spPr bwMode="auto">
          <a:xfrm>
            <a:off x="1271465" y="3055860"/>
            <a:ext cx="755967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tabLst>
                <a:tab pos="228600" algn="l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marR="0" lvl="0" indent="-45720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>
                <a:tab pos="228600" algn="l"/>
              </a:tabLst>
              <a:defRPr/>
            </a:pP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Chybějící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údaj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za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rok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cs-CZ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200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8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doplňte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průměrem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hodnot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sousedních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roků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2007 a 2009 a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doplněnou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časovou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řadu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schématicky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načrtněte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</a:t>
            </a:r>
            <a:endParaRPr kumimoji="1" lang="cs-CZ" altLang="cs-CZ" sz="2400" kern="0" dirty="0" smtClean="0">
              <a:solidFill>
                <a:srgbClr val="000000"/>
              </a:solidFill>
              <a:cs typeface="Times New Roman" pitchFamily="18" charset="0"/>
            </a:endParaRPr>
          </a:p>
          <a:p>
            <a:pPr marL="457200" marR="0" lvl="0" indent="-45720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>
                <a:tab pos="228600" algn="l"/>
              </a:tabLst>
              <a:defRPr/>
            </a:pPr>
            <a:endParaRPr kumimoji="1" lang="cs-CZ" altLang="cs-CZ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/>
              <a:tabLst>
                <a:tab pos="228600" algn="l"/>
              </a:tabLst>
              <a:defRPr/>
            </a:pP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Z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náčrtu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odhadněte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správný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model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trendu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této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časové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řady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pak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metodou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regresní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analýzy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vypočtěte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odhady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neznámých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regresních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koeficientů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  <a:endParaRPr kumimoji="1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1070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127893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cs-CZ" sz="4000" b="1" dirty="0" smtClean="0"/>
              <a:t>Příklad: časová řada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105"/>
          <p:cNvSpPr>
            <a:spLocks noChangeArrowheads="1"/>
          </p:cNvSpPr>
          <p:nvPr/>
        </p:nvSpPr>
        <p:spPr bwMode="auto">
          <a:xfrm>
            <a:off x="1517650" y="2035952"/>
            <a:ext cx="7559675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ctr">
            <a:spAutoFit/>
          </a:bodyPr>
          <a:lstStyle>
            <a:lvl1pPr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l"/>
              <a:tabLst>
                <a:tab pos="228600" algn="l"/>
              </a:tabLst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Char char="–"/>
              <a:tabLst>
                <a:tab pos="228600" algn="l"/>
              </a:tabLst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00CCFF"/>
              </a:buClr>
              <a:buSzPct val="65000"/>
              <a:buFont typeface="Wingdings" pitchFamily="2" charset="2"/>
              <a:buChar char="l"/>
              <a:tabLst>
                <a:tab pos="228600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Char char="–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tabLst>
                <a:tab pos="228600" algn="l"/>
              </a:tabLst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marR="0" lvl="0" indent="-45720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 startAt="3"/>
              <a:tabLst>
                <a:tab pos="228600" algn="l"/>
              </a:tabLst>
              <a:defRPr/>
            </a:pP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Pomocí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modelu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z b)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prognózujte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velikost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výroby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v r</a:t>
            </a:r>
            <a:r>
              <a:rPr kumimoji="1" lang="cs-CZ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oce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2012 a 2013. </a:t>
            </a:r>
            <a:endParaRPr kumimoji="1" lang="cs-CZ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457200" marR="0" lvl="0" indent="-45720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 startAt="3"/>
              <a:tabLst>
                <a:tab pos="228600" algn="l"/>
              </a:tabLst>
              <a:defRPr/>
            </a:pPr>
            <a:endParaRPr kumimoji="1" lang="cs-CZ" altLang="cs-CZ" sz="2400" kern="0" dirty="0">
              <a:solidFill>
                <a:srgbClr val="000000"/>
              </a:solidFill>
              <a:cs typeface="Times New Roman" pitchFamily="18" charset="0"/>
            </a:endParaRPr>
          </a:p>
          <a:p>
            <a:pPr marR="0" lvl="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228600" algn="l"/>
              </a:tabLst>
              <a:defRPr/>
            </a:pPr>
            <a:endParaRPr kumimoji="1" lang="cs-CZ" altLang="cs-CZ" sz="2400" kern="0" dirty="0">
              <a:solidFill>
                <a:srgbClr val="000000"/>
              </a:solidFill>
              <a:cs typeface="Times New Roman" pitchFamily="18" charset="0"/>
            </a:endParaRPr>
          </a:p>
          <a:p>
            <a:pPr marL="457200" marR="0" lvl="0" indent="-45720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lphaLcParenR" startAt="3"/>
              <a:tabLst>
                <a:tab pos="228600" algn="l"/>
              </a:tabLst>
              <a:defRPr/>
            </a:pP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Vypočtěte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koeficient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determinace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a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na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jeho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základě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slovně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zhodnoťte„přiléhavost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“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dat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k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regresnímu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1" lang="en-US" altLang="cs-CZ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modelu</a:t>
            </a:r>
            <a:r>
              <a:rPr kumimoji="1" lang="en-US" altLang="cs-CZ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 </a:t>
            </a:r>
            <a:endParaRPr kumimoji="1" lang="en-US" altLang="cs-CZ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36057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4000" b="1" dirty="0">
                <a:solidFill>
                  <a:prstClr val="black"/>
                </a:solidFill>
              </a:rPr>
              <a:t>Příklad: časová </a:t>
            </a:r>
            <a:r>
              <a:rPr lang="cs-CZ" sz="4000" b="1" dirty="0" smtClean="0">
                <a:solidFill>
                  <a:prstClr val="black"/>
                </a:solidFill>
              </a:rPr>
              <a:t>řada - výpočty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6473" y="1852246"/>
            <a:ext cx="7921625" cy="4639042"/>
          </a:xfrm>
          <a:prstGeom prst="rect">
            <a:avLst/>
          </a:prstGeom>
          <a:noFill/>
          <a:ln w="12700" cap="flat">
            <a:solidFill>
              <a:srgbClr val="000000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8036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991905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sz="3200" b="1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Linearizované regresní funkce</a:t>
            </a:r>
            <a:r>
              <a:rPr lang="cs-CZ" sz="32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  <a:cs typeface="Times New Roman" pitchFamily="18" charset="0"/>
              </a:rPr>
              <a:t>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4213" y="1773238"/>
            <a:ext cx="9104556" cy="4522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r>
              <a:rPr lang="cs-CZ" altLang="cs-CZ" b="1" kern="0" dirty="0">
                <a:solidFill>
                  <a:srgbClr val="000000"/>
                </a:solidFill>
                <a:latin typeface="Times New Roman"/>
                <a:cs typeface="Times New Roman" pitchFamily="18" charset="0"/>
              </a:rPr>
              <a:t>R</a:t>
            </a:r>
            <a:r>
              <a:rPr kumimoji="0" lang="cs-CZ" altLang="cs-CZ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egresní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exponenciální funkce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</a:t>
            </a:r>
            <a:r>
              <a:rPr kumimoji="0" lang="cs-CZ" altLang="cs-CZ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Cobb-Douglasova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produkční funkce</a:t>
            </a:r>
            <a:r>
              <a:rPr kumimoji="0" lang="cs-CZ" altLang="cs-CZ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):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Char char="l"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Substituce: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				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MNČ vypočteme odhady: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Zpětná substituce: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                                   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(odhady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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0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,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</a:t>
            </a:r>
            <a:r>
              <a:rPr kumimoji="0" lang="cs-CZ" altLang="cs-CZ" sz="2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Symbol" pitchFamily="18" charset="2"/>
              </a:rPr>
              <a:t>1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)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094378"/>
              </p:ext>
            </p:extLst>
          </p:nvPr>
        </p:nvGraphicFramePr>
        <p:xfrm>
          <a:off x="8036169" y="2244969"/>
          <a:ext cx="1752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r:id="rId4" imgW="812447" imgH="228501" progId="Equation.3">
                  <p:embed/>
                </p:oleObj>
              </mc:Choice>
              <mc:Fallback>
                <p:oleObj r:id="rId4" imgW="812447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36169" y="2244969"/>
                        <a:ext cx="1752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/>
        </p:nvGraphicFramePr>
        <p:xfrm>
          <a:off x="3124200" y="3124200"/>
          <a:ext cx="1371600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r:id="rId6" imgW="558558" imgH="203112" progId="Equation.3">
                  <p:embed/>
                </p:oleObj>
              </mc:Choice>
              <mc:Fallback>
                <p:oleObj r:id="rId6" imgW="558558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4200"/>
                        <a:ext cx="1371600" cy="487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/>
        </p:nvGraphicFramePr>
        <p:xfrm>
          <a:off x="4876800" y="3124200"/>
          <a:ext cx="99060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r:id="rId8" imgW="418918" imgH="165028" progId="Equation.3">
                  <p:embed/>
                </p:oleObj>
              </mc:Choice>
              <mc:Fallback>
                <p:oleObj r:id="rId8" imgW="418918" imgH="165028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124200"/>
                        <a:ext cx="99060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/>
        </p:nvGraphicFramePr>
        <p:xfrm>
          <a:off x="3200400" y="3657600"/>
          <a:ext cx="12954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r:id="rId10" imgW="609336" imgH="203112" progId="Equation.3">
                  <p:embed/>
                </p:oleObj>
              </mc:Choice>
              <mc:Fallback>
                <p:oleObj r:id="rId10" imgW="609336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657600"/>
                        <a:ext cx="12954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9515038"/>
              </p:ext>
            </p:extLst>
          </p:nvPr>
        </p:nvGraphicFramePr>
        <p:xfrm>
          <a:off x="4648200" y="3657600"/>
          <a:ext cx="11477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r:id="rId12" imgW="596641" imgH="203112" progId="Equation.3">
                  <p:embed/>
                </p:oleObj>
              </mc:Choice>
              <mc:Fallback>
                <p:oleObj r:id="rId12" imgW="596641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657600"/>
                        <a:ext cx="1147763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00633"/>
              </p:ext>
            </p:extLst>
          </p:nvPr>
        </p:nvGraphicFramePr>
        <p:xfrm>
          <a:off x="5029200" y="4419600"/>
          <a:ext cx="762000" cy="4923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r:id="rId14" imgW="368140" imgH="203112" progId="Equation.3">
                  <p:embed/>
                </p:oleObj>
              </mc:Choice>
              <mc:Fallback>
                <p:oleObj r:id="rId14" imgW="368140" imgH="203112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4419600"/>
                        <a:ext cx="762000" cy="49236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/>
        </p:nvGraphicFramePr>
        <p:xfrm>
          <a:off x="3810000" y="5200650"/>
          <a:ext cx="1066800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r:id="rId16" imgW="508000" imgH="228600" progId="Equation.3">
                  <p:embed/>
                </p:oleObj>
              </mc:Choice>
              <mc:Fallback>
                <p:oleObj r:id="rId16" imgW="508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200650"/>
                        <a:ext cx="1066800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/>
        </p:nvGraphicFramePr>
        <p:xfrm>
          <a:off x="5105400" y="5210175"/>
          <a:ext cx="1066800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r:id="rId18" imgW="495085" imgH="228501" progId="Equation.3">
                  <p:embed/>
                </p:oleObj>
              </mc:Choice>
              <mc:Fallback>
                <p:oleObj r:id="rId18" imgW="495085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5210175"/>
                        <a:ext cx="1066800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247131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7493" y="274187"/>
            <a:ext cx="1464833" cy="112789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85092" y="274187"/>
            <a:ext cx="9196754" cy="132556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b="1" dirty="0" smtClean="0"/>
              <a:t>Korelační analýza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5"/>
            <a:ext cx="8598877" cy="4351338"/>
          </a:xfrm>
        </p:spPr>
        <p:txBody>
          <a:bodyPr>
            <a:normAutofit/>
          </a:bodyPr>
          <a:lstStyle/>
          <a:p>
            <a:pPr marL="0" lvl="0" indent="0" algn="just">
              <a:spcAft>
                <a:spcPts val="0"/>
              </a:spcAft>
              <a:buNone/>
              <a:tabLst>
                <a:tab pos="228600" algn="l"/>
              </a:tabLst>
            </a:pPr>
            <a:endParaRPr lang="cs-CZ" sz="1400" dirty="0" smtClean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cs-CZ" sz="3600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1031631" y="1840522"/>
            <a:ext cx="9475862" cy="4583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l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l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r>
              <a:rPr kumimoji="0" lang="cs-CZ" altLang="cs-CZ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</a:t>
            </a:r>
            <a:r>
              <a:rPr kumimoji="0" lang="cs-CZ" altLang="cs-CZ" sz="280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korelační analýze </a:t>
            </a:r>
            <a:r>
              <a:rPr kumimoji="0" lang="cs-CZ" altLang="cs-CZ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není </a:t>
            </a:r>
            <a:r>
              <a:rPr kumimoji="0" lang="cs-CZ" altLang="cs-CZ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</a:rPr>
              <a:t>předem</a:t>
            </a:r>
            <a:r>
              <a:rPr kumimoji="0" lang="cs-CZ" altLang="cs-CZ" sz="280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známo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, které jsou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vysvětlující</a:t>
            </a:r>
            <a:r>
              <a:rPr kumimoji="0" lang="cs-CZ" altLang="cs-CZ" sz="2800" b="0" i="0" u="none" strike="noStrike" kern="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a které vysvětlované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proměnné!</a:t>
            </a:r>
          </a:p>
          <a:p>
            <a:pPr marL="0" marR="0" lvl="0" indent="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Příklad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: Z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ávislost tržeb za zboží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X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 na tržbách zboží </a:t>
            </a:r>
            <a:r>
              <a:rPr kumimoji="0" lang="cs-CZ" altLang="cs-CZ" sz="2800" b="0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Times New Roman" pitchFamily="18" charset="0"/>
              </a:rPr>
              <a:t>Y</a:t>
            </a: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2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cs-CZ" altLang="cs-CZ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Oboustranný vztah - 2 regresní přímky:</a:t>
            </a:r>
            <a:r>
              <a:rPr kumimoji="0" lang="cs-CZ" altLang="cs-CZ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3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Wingdings" pitchFamily="2" charset="2"/>
              <a:buNone/>
              <a:tabLst/>
              <a:defRPr/>
            </a:pPr>
            <a:endParaRPr kumimoji="0" lang="cs-CZ" altLang="cs-CZ" sz="12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4590045"/>
              </p:ext>
            </p:extLst>
          </p:nvPr>
        </p:nvGraphicFramePr>
        <p:xfrm>
          <a:off x="2285311" y="4683370"/>
          <a:ext cx="2339975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Rovnice" r:id="rId4" imgW="1028700" imgH="228600" progId="Equation.3">
                  <p:embed/>
                </p:oleObj>
              </mc:Choice>
              <mc:Fallback>
                <p:oleObj name="Rovnice" r:id="rId4" imgW="10287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5311" y="4683370"/>
                        <a:ext cx="2339975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329355"/>
              </p:ext>
            </p:extLst>
          </p:nvPr>
        </p:nvGraphicFramePr>
        <p:xfrm>
          <a:off x="5769562" y="4659922"/>
          <a:ext cx="238125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Rovnice" r:id="rId6" imgW="1054100" imgH="228600" progId="Equation.3">
                  <p:embed/>
                </p:oleObj>
              </mc:Choice>
              <mc:Fallback>
                <p:oleObj name="Rovnice" r:id="rId6" imgW="1054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9562" y="4659922"/>
                        <a:ext cx="238125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5855411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1199</TotalTime>
  <Words>288</Words>
  <Application>Microsoft Office PowerPoint</Application>
  <PresentationFormat>Vlastní</PresentationFormat>
  <Paragraphs>106</Paragraphs>
  <Slides>12</Slides>
  <Notes>0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12</vt:i4>
      </vt:variant>
    </vt:vector>
  </HeadingPairs>
  <TitlesOfParts>
    <vt:vector size="15" baseType="lpstr">
      <vt:lpstr>Motiv Office</vt:lpstr>
      <vt:lpstr>Rovnice</vt:lpstr>
      <vt:lpstr>Equation.3</vt:lpstr>
      <vt:lpstr>Prezentace aplikace PowerPoint</vt:lpstr>
      <vt:lpstr>Trendová funkce v časové řadě</vt:lpstr>
      <vt:lpstr>Trendová funkce v časové řadě</vt:lpstr>
      <vt:lpstr>Transformace časové osy v časové řadě</vt:lpstr>
      <vt:lpstr>Příklad: časová řada</vt:lpstr>
      <vt:lpstr>Příklad: časová řada</vt:lpstr>
      <vt:lpstr>Příklad: časová řada - výpočty</vt:lpstr>
      <vt:lpstr>Linearizované regresní funkce </vt:lpstr>
      <vt:lpstr>Korelační analýza</vt:lpstr>
      <vt:lpstr>Korelační analýza</vt:lpstr>
      <vt:lpstr>Příklad: Výsledky testů 10 studentů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stoklasova</cp:lastModifiedBy>
  <cp:revision>103</cp:revision>
  <dcterms:created xsi:type="dcterms:W3CDTF">2016-11-25T20:36:16Z</dcterms:created>
  <dcterms:modified xsi:type="dcterms:W3CDTF">2019-05-19T10:01:27Z</dcterms:modified>
</cp:coreProperties>
</file>