
<file path=[Content_Types].xml><?xml version="1.0" encoding="utf-8"?>
<Types xmlns="http://schemas.openxmlformats.org/package/2006/content-types">
  <Default Extension="png" ContentType="image/png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88" r:id="rId3"/>
    <p:sldId id="289" r:id="rId4"/>
    <p:sldId id="290" r:id="rId5"/>
    <p:sldId id="291" r:id="rId6"/>
    <p:sldId id="292" r:id="rId7"/>
    <p:sldId id="293" r:id="rId8"/>
    <p:sldId id="294" r:id="rId9"/>
    <p:sldId id="295" r:id="rId10"/>
    <p:sldId id="296" r:id="rId11"/>
    <p:sldId id="297" r:id="rId12"/>
    <p:sldId id="298" r:id="rId13"/>
    <p:sldId id="299" r:id="rId14"/>
    <p:sldId id="300" r:id="rId15"/>
    <p:sldId id="301" r:id="rId16"/>
    <p:sldId id="302" r:id="rId17"/>
    <p:sldId id="303" r:id="rId18"/>
    <p:sldId id="304" r:id="rId19"/>
    <p:sldId id="305" r:id="rId20"/>
    <p:sldId id="306" r:id="rId21"/>
    <p:sldId id="287" r:id="rId2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008080"/>
    <a:srgbClr val="33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300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18.5.2019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4505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18.5.2019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9729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18.5.2019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39973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18.5.2019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0021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18.5.2019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5005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18.5.2019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2938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18.5.2019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1546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18.5.2019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277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18.5.2019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3999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18.5.2019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6581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18.5.2019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88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9BAEC6-A37A-4403-B919-4854A6448652}" type="datetimeFigureOut">
              <a:rPr lang="cs-CZ" smtClean="0"/>
              <a:t>18.5.2019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0354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emf"/><Relationship Id="rId5" Type="http://schemas.openxmlformats.org/officeDocument/2006/relationships/image" Target="../media/image5.png"/><Relationship Id="rId4" Type="http://schemas.openxmlformats.org/officeDocument/2006/relationships/image" Target="../media/image4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525178" y="514222"/>
            <a:ext cx="4784758" cy="6063916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9" name="Nadpis 1"/>
          <p:cNvSpPr txBox="1">
            <a:spLocks/>
          </p:cNvSpPr>
          <p:nvPr/>
        </p:nvSpPr>
        <p:spPr>
          <a:xfrm>
            <a:off x="666806" y="1165203"/>
            <a:ext cx="4297080" cy="228385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4000" b="1" dirty="0" smtClean="0"/>
          </a:p>
          <a:p>
            <a:pPr algn="l"/>
            <a:endParaRPr lang="cs-CZ" sz="4000" b="1" dirty="0"/>
          </a:p>
          <a:p>
            <a:r>
              <a:rPr lang="cs-CZ" sz="4800" b="1" dirty="0" smtClean="0"/>
              <a:t>STATISTIKA</a:t>
            </a:r>
            <a:r>
              <a:rPr lang="cs-CZ" sz="4000" b="1" dirty="0" smtClean="0"/>
              <a:t> </a:t>
            </a:r>
            <a:endParaRPr lang="en-GB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6842" y="2976893"/>
            <a:ext cx="4837008" cy="2884351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2400" b="1" i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GB" sz="1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860612" y="3872753"/>
            <a:ext cx="36038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solidFill>
                  <a:schemeClr val="bg1"/>
                </a:solidFill>
              </a:rPr>
              <a:t>6. PŘEDNÁŠKA</a:t>
            </a:r>
            <a:endParaRPr lang="cs-CZ" sz="3200" dirty="0">
              <a:solidFill>
                <a:schemeClr val="bg1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6627525" y="1899138"/>
            <a:ext cx="4806091" cy="309489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cs-CZ" sz="2400" b="1" i="1" dirty="0" smtClean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cs-CZ" sz="2400" b="1" i="1" dirty="0" smtClean="0">
                <a:solidFill>
                  <a:srgbClr val="002060"/>
                </a:solidFill>
              </a:rPr>
              <a:t> Téma přednášky: </a:t>
            </a:r>
          </a:p>
          <a:p>
            <a:pPr marL="0" lvl="0" indent="0" algn="ctr">
              <a:buNone/>
            </a:pPr>
            <a:r>
              <a:rPr lang="cs-CZ" sz="2400" b="1" i="1" dirty="0">
                <a:solidFill>
                  <a:srgbClr val="002060"/>
                </a:solidFill>
              </a:rPr>
              <a:t>diskrétní náhodná veličina </a:t>
            </a:r>
          </a:p>
          <a:p>
            <a:pPr marL="457200" lvl="0" indent="-457200" algn="ctr">
              <a:buAutoNum type="alphaLcParenR"/>
            </a:pPr>
            <a:r>
              <a:rPr lang="cs-CZ" sz="2400" b="1" i="1" dirty="0" smtClean="0">
                <a:solidFill>
                  <a:srgbClr val="002060"/>
                </a:solidFill>
              </a:rPr>
              <a:t>Stejnoměrné </a:t>
            </a:r>
            <a:r>
              <a:rPr lang="cs-CZ" sz="2400" b="1" i="1" dirty="0">
                <a:solidFill>
                  <a:srgbClr val="002060"/>
                </a:solidFill>
              </a:rPr>
              <a:t>rozdělení, </a:t>
            </a:r>
            <a:endParaRPr lang="cs-CZ" sz="2400" b="1" i="1" dirty="0" smtClean="0">
              <a:solidFill>
                <a:srgbClr val="002060"/>
              </a:solidFill>
            </a:endParaRPr>
          </a:p>
          <a:p>
            <a:pPr marL="457200" lvl="0" indent="-457200" algn="ctr">
              <a:buAutoNum type="alphaLcParenR"/>
            </a:pPr>
            <a:r>
              <a:rPr lang="cs-CZ" sz="2400" b="1" i="1" dirty="0" smtClean="0">
                <a:solidFill>
                  <a:srgbClr val="002060"/>
                </a:solidFill>
              </a:rPr>
              <a:t>Binomické </a:t>
            </a:r>
            <a:r>
              <a:rPr lang="cs-CZ" sz="2400" b="1" i="1" dirty="0">
                <a:solidFill>
                  <a:srgbClr val="002060"/>
                </a:solidFill>
              </a:rPr>
              <a:t>rozdělení, </a:t>
            </a:r>
            <a:endParaRPr lang="cs-CZ" sz="2400" b="1" i="1" dirty="0" smtClean="0">
              <a:solidFill>
                <a:srgbClr val="002060"/>
              </a:solidFill>
            </a:endParaRPr>
          </a:p>
          <a:p>
            <a:pPr marL="457200" lvl="0" indent="-457200" algn="ctr">
              <a:buAutoNum type="alphaLcParenR"/>
            </a:pPr>
            <a:r>
              <a:rPr lang="cs-CZ" sz="2400" b="1" i="1" dirty="0" err="1" smtClean="0">
                <a:solidFill>
                  <a:srgbClr val="002060"/>
                </a:solidFill>
              </a:rPr>
              <a:t>Poissonovo</a:t>
            </a:r>
            <a:r>
              <a:rPr lang="cs-CZ" sz="2400" b="1" i="1" dirty="0" smtClean="0">
                <a:solidFill>
                  <a:srgbClr val="002060"/>
                </a:solidFill>
              </a:rPr>
              <a:t> rozdělení. </a:t>
            </a:r>
            <a:endParaRPr lang="en-GB" sz="2400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sp>
        <p:nvSpPr>
          <p:cNvPr id="13" name="Podnadpis 2"/>
          <p:cNvSpPr txBox="1">
            <a:spLocks/>
          </p:cNvSpPr>
          <p:nvPr/>
        </p:nvSpPr>
        <p:spPr>
          <a:xfrm>
            <a:off x="6900087" y="5146431"/>
            <a:ext cx="4260966" cy="1097004"/>
          </a:xfrm>
          <a:prstGeom prst="rect">
            <a:avLst/>
          </a:prstGeom>
        </p:spPr>
        <p:txBody>
          <a:bodyPr vert="horz" lIns="121920" tIns="60960" rIns="121920" bIns="6096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24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Mgr. Radmila Krkošková, Ph.D.</a:t>
            </a:r>
            <a:endParaRPr lang="en-GB" altLang="cs-CZ" sz="2400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85217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85803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Příklad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684213" y="1412875"/>
            <a:ext cx="7991475" cy="525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  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Je známo, že při epidemii chřipky onemocní každý třetí student</a:t>
            </a:r>
            <a:r>
              <a:rPr kumimoji="0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,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tj. pravděpodobnost onemocnění je </a:t>
            </a:r>
            <a:r>
              <a:rPr kumimoji="0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  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1/3 =0,333 ,</a:t>
            </a:r>
            <a:r>
              <a:rPr kumimoji="0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</a:t>
            </a:r>
            <a:r>
              <a:rPr kumimoji="0" lang="en-US" altLang="cs-CZ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tj</a:t>
            </a:r>
            <a:r>
              <a:rPr kumimoji="0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.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</a:t>
            </a:r>
            <a:r>
              <a:rPr kumimoji="0" lang="en-US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p</a:t>
            </a:r>
            <a:r>
              <a:rPr kumimoji="0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= 1/3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.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	</a:t>
            </a:r>
            <a:endParaRPr kumimoji="0" lang="en-US" altLang="cs-CZ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   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Zjistěte pravděpodobnost, že ve studijní skupině s 20 studenty onemocní každý druhý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 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	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n 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= 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20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, 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p 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= 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1/3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,  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x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= 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10   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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 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P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(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10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| 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20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  <a:sym typeface="Symbol" pitchFamily="18" charset="2"/>
              </a:rPr>
              <a:t>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1/3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) = </a:t>
            </a:r>
            <a:endParaRPr kumimoji="0" lang="en-US" altLang="cs-CZ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	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	=				  = 20*0,333 = 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0,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092  (9,2</a:t>
            </a:r>
            <a:r>
              <a:rPr kumimoji="0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%)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	</a:t>
            </a:r>
            <a:endParaRPr kumimoji="0" lang="en-US" altLang="cs-CZ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en-US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	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E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(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X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) = 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20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. 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1/3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= 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6,67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</a:t>
            </a:r>
            <a:endParaRPr kumimoji="0" lang="en-US" altLang="cs-CZ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Times New Roman" pitchFamily="18" charset="0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	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Var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(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X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) = 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20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.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1/3.2/3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= 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4,44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</a:t>
            </a:r>
            <a:endParaRPr kumimoji="0" lang="en-US" altLang="cs-CZ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Times New Roman" pitchFamily="18" charset="0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	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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(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X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) = 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2,11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2398" y="4284354"/>
            <a:ext cx="2691471" cy="7982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07706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9196754" cy="953036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Binomické rozdělení – různé parametry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73826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1142" y="1729407"/>
            <a:ext cx="9086850" cy="40301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069553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sz="4000" b="1" kern="0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imes New Roman" pitchFamily="18" charset="0"/>
              </a:rPr>
              <a:t>3. </a:t>
            </a:r>
            <a:r>
              <a:rPr lang="cs-CZ" sz="4000" b="1" kern="0" dirty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imes New Roman" pitchFamily="18" charset="0"/>
              </a:rPr>
              <a:t>Model:</a:t>
            </a:r>
            <a:r>
              <a:rPr lang="cs-CZ" sz="4000" b="1" kern="0" dirty="0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imes New Roman" pitchFamily="18" charset="0"/>
              </a:rPr>
              <a:t> </a:t>
            </a:r>
            <a:r>
              <a:rPr lang="cs-CZ" sz="4000" b="1" kern="0" dirty="0" err="1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imes New Roman" pitchFamily="18" charset="0"/>
              </a:rPr>
              <a:t>Poissonovo</a:t>
            </a:r>
            <a:r>
              <a:rPr lang="cs-CZ" sz="4000" b="1" kern="0" dirty="0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imes New Roman" pitchFamily="18" charset="0"/>
              </a:rPr>
              <a:t> rozd</a:t>
            </a:r>
            <a:r>
              <a:rPr lang="cs-CZ" sz="4000" b="1" kern="0" dirty="0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ě</a:t>
            </a:r>
            <a:r>
              <a:rPr lang="cs-CZ" sz="4000" b="1" kern="0" dirty="0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imes New Roman" pitchFamily="18" charset="0"/>
              </a:rPr>
              <a:t>lení</a:t>
            </a:r>
            <a:r>
              <a:rPr lang="cs-CZ" kern="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684213" y="1981201"/>
            <a:ext cx="8590416" cy="44908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buFont typeface="Wingdings" pitchFamily="2" charset="2"/>
              <a:buNone/>
              <a:defRPr/>
            </a:pPr>
            <a:r>
              <a:rPr lang="cs-CZ" sz="2800" kern="0" dirty="0" smtClean="0">
                <a:latin typeface="Arial" pitchFamily="34" charset="0"/>
                <a:cs typeface="Times New Roman" pitchFamily="18" charset="0"/>
              </a:rPr>
              <a:t>Uvažujme jevy, které nastávají v průběhu časového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cs-CZ" sz="2800" kern="0" dirty="0" smtClean="0">
                <a:latin typeface="Arial" pitchFamily="34" charset="0"/>
                <a:cs typeface="Times New Roman" pitchFamily="18" charset="0"/>
              </a:rPr>
              <a:t>intervalu, například</a:t>
            </a:r>
            <a:r>
              <a:rPr lang="cs-CZ" sz="2800" kern="0" dirty="0" smtClean="0">
                <a:latin typeface="Arial" pitchFamily="34" charset="0"/>
              </a:rPr>
              <a:t>: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cs-CZ" sz="2800" kern="0" dirty="0" smtClean="0">
                <a:latin typeface="Arial" pitchFamily="34" charset="0"/>
                <a:cs typeface="Times New Roman" pitchFamily="18" charset="0"/>
              </a:rPr>
              <a:t>-	požadavky na telefonní spojení přicházející na ústřednu,</a:t>
            </a:r>
            <a:endParaRPr lang="en-GB" sz="2800" kern="0" dirty="0" smtClean="0">
              <a:latin typeface="Arial" pitchFamily="34" charset="0"/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None/>
              <a:defRPr/>
            </a:pPr>
            <a:r>
              <a:rPr lang="cs-CZ" sz="2800" kern="0" dirty="0" smtClean="0">
                <a:latin typeface="Arial" pitchFamily="34" charset="0"/>
                <a:cs typeface="Times New Roman" pitchFamily="18" charset="0"/>
              </a:rPr>
              <a:t>-	zákazníci přicházející do prodejny,</a:t>
            </a:r>
            <a:endParaRPr lang="en-GB" sz="2800" kern="0" dirty="0" smtClean="0">
              <a:latin typeface="Arial" pitchFamily="34" charset="0"/>
              <a:cs typeface="Times New Roman" pitchFamily="18" charset="0"/>
            </a:endParaRPr>
          </a:p>
          <a:p>
            <a:pPr eaLnBrk="1" hangingPunct="1">
              <a:buFontTx/>
              <a:buChar char="-"/>
              <a:defRPr/>
            </a:pPr>
            <a:r>
              <a:rPr lang="cs-CZ" sz="2800" kern="0" dirty="0" smtClean="0">
                <a:latin typeface="Arial" pitchFamily="34" charset="0"/>
                <a:cs typeface="Times New Roman" pitchFamily="18" charset="0"/>
              </a:rPr>
              <a:t>automobily zastavující u benzínového čerpadla.</a:t>
            </a:r>
          </a:p>
          <a:p>
            <a:pPr marL="0" indent="0" eaLnBrk="1" hangingPunct="1">
              <a:buNone/>
              <a:defRPr/>
            </a:pPr>
            <a:endParaRPr lang="cs-CZ" sz="2800" kern="0" dirty="0" smtClean="0">
              <a:latin typeface="Arial" pitchFamily="34" charset="0"/>
              <a:cs typeface="Times New Roman" pitchFamily="18" charset="0"/>
            </a:endParaRPr>
          </a:p>
          <a:p>
            <a:pPr eaLnBrk="1" hangingPunct="1">
              <a:buFontTx/>
              <a:buNone/>
              <a:defRPr/>
            </a:pPr>
            <a:r>
              <a:rPr lang="cs-CZ" sz="2800" kern="0" dirty="0" smtClean="0">
                <a:latin typeface="Arial" pitchFamily="34" charset="0"/>
                <a:cs typeface="Times New Roman" pitchFamily="18" charset="0"/>
              </a:rPr>
              <a:t>Takové jevy vznikají v </a:t>
            </a:r>
            <a:r>
              <a:rPr lang="en-US" sz="2800" kern="0" dirty="0" err="1" smtClean="0">
                <a:latin typeface="Arial" pitchFamily="34" charset="0"/>
                <a:cs typeface="Times New Roman" pitchFamily="18" charset="0"/>
              </a:rPr>
              <a:t>tzv</a:t>
            </a:r>
            <a:r>
              <a:rPr lang="en-US" sz="2800" kern="0" dirty="0" smtClean="0">
                <a:latin typeface="Arial" pitchFamily="34" charset="0"/>
                <a:cs typeface="Times New Roman" pitchFamily="18" charset="0"/>
              </a:rPr>
              <a:t>.</a:t>
            </a:r>
            <a:endParaRPr lang="cs-CZ" sz="2800" kern="0" dirty="0" smtClean="0">
              <a:latin typeface="Arial" pitchFamily="34" charset="0"/>
              <a:cs typeface="Times New Roman" pitchFamily="18" charset="0"/>
            </a:endParaRPr>
          </a:p>
          <a:p>
            <a:pPr eaLnBrk="1" hangingPunct="1">
              <a:buFontTx/>
              <a:buNone/>
              <a:defRPr/>
            </a:pPr>
            <a:r>
              <a:rPr lang="cs-CZ" sz="2800" b="1" i="1" kern="0" dirty="0" smtClean="0">
                <a:latin typeface="Arial" pitchFamily="34" charset="0"/>
                <a:cs typeface="Times New Roman" pitchFamily="18" charset="0"/>
              </a:rPr>
              <a:t>			     </a:t>
            </a:r>
            <a:r>
              <a:rPr lang="cs-CZ" sz="2800" b="1" i="1" kern="0" dirty="0" err="1" smtClean="0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Times New Roman" pitchFamily="18" charset="0"/>
              </a:rPr>
              <a:t>Poissonově</a:t>
            </a:r>
            <a:r>
              <a:rPr lang="cs-CZ" sz="2800" b="1" i="1" kern="0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Times New Roman" pitchFamily="18" charset="0"/>
              </a:rPr>
              <a:t> procesu !!!</a:t>
            </a:r>
            <a:endParaRPr lang="en-GB" sz="2800" b="1" i="1" kern="0" dirty="0" smtClean="0">
              <a:solidFill>
                <a:srgbClr val="0033CC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6344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err="1" smtClean="0"/>
              <a:t>Poissonovo</a:t>
            </a:r>
            <a:r>
              <a:rPr lang="cs-CZ" b="1" dirty="0" smtClean="0"/>
              <a:t> rozdělení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372982" y="1967345"/>
            <a:ext cx="7772400" cy="4471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buFont typeface="Wingdings" pitchFamily="2" charset="2"/>
              <a:buNone/>
            </a:pPr>
            <a:r>
              <a:rPr lang="cs-CZ" altLang="cs-CZ" i="1" kern="0" smtClean="0">
                <a:cs typeface="Times New Roman" pitchFamily="18" charset="0"/>
              </a:rPr>
              <a:t>X</a:t>
            </a:r>
            <a:r>
              <a:rPr lang="cs-CZ" altLang="cs-CZ" kern="0" smtClean="0">
                <a:latin typeface="Arial" pitchFamily="34" charset="0"/>
              </a:rPr>
              <a:t> -</a:t>
            </a:r>
            <a:r>
              <a:rPr lang="cs-CZ" altLang="cs-CZ" kern="0" smtClean="0">
                <a:latin typeface="Arial" pitchFamily="34" charset="0"/>
                <a:cs typeface="Times New Roman" pitchFamily="18" charset="0"/>
              </a:rPr>
              <a:t> náhodn</a:t>
            </a:r>
            <a:r>
              <a:rPr lang="cs-CZ" altLang="cs-CZ" kern="0" smtClean="0">
                <a:latin typeface="Arial" pitchFamily="34" charset="0"/>
              </a:rPr>
              <a:t>á</a:t>
            </a:r>
            <a:r>
              <a:rPr lang="cs-CZ" altLang="cs-CZ" kern="0" smtClean="0">
                <a:latin typeface="Arial" pitchFamily="34" charset="0"/>
                <a:cs typeface="Times New Roman" pitchFamily="18" charset="0"/>
              </a:rPr>
              <a:t> veličin</a:t>
            </a:r>
            <a:r>
              <a:rPr lang="cs-CZ" altLang="cs-CZ" kern="0" smtClean="0">
                <a:latin typeface="Arial" pitchFamily="34" charset="0"/>
              </a:rPr>
              <a:t>a =</a:t>
            </a:r>
            <a:r>
              <a:rPr lang="cs-CZ" altLang="cs-CZ" kern="0" smtClean="0">
                <a:latin typeface="Arial" pitchFamily="34" charset="0"/>
                <a:cs typeface="Times New Roman" pitchFamily="18" charset="0"/>
              </a:rPr>
              <a:t> počet výskytu jevu Poissonova procesu </a:t>
            </a:r>
          </a:p>
          <a:p>
            <a:pPr eaLnBrk="1" hangingPunct="1">
              <a:buFont typeface="Wingdings" pitchFamily="2" charset="2"/>
              <a:buNone/>
            </a:pPr>
            <a:r>
              <a:rPr lang="cs-CZ" altLang="cs-CZ" kern="0" smtClean="0">
                <a:latin typeface="Arial" pitchFamily="34" charset="0"/>
                <a:cs typeface="Times New Roman" pitchFamily="18" charset="0"/>
              </a:rPr>
              <a:t>	v daném časovém intervalu délky </a:t>
            </a:r>
            <a:r>
              <a:rPr lang="cs-CZ" altLang="cs-CZ" i="1" kern="0" smtClean="0">
                <a:latin typeface="Arial" pitchFamily="34" charset="0"/>
                <a:cs typeface="Times New Roman" pitchFamily="18" charset="0"/>
              </a:rPr>
              <a:t>t</a:t>
            </a:r>
            <a:r>
              <a:rPr lang="cs-CZ" altLang="cs-CZ" kern="0" smtClean="0">
                <a:latin typeface="Arial" pitchFamily="34" charset="0"/>
                <a:cs typeface="Times New Roman" pitchFamily="18" charset="0"/>
              </a:rPr>
              <a:t> </a:t>
            </a:r>
          </a:p>
          <a:p>
            <a:pPr eaLnBrk="1" hangingPunct="1">
              <a:buFont typeface="Wingdings" pitchFamily="2" charset="2"/>
              <a:buNone/>
            </a:pPr>
            <a:r>
              <a:rPr lang="cs-CZ" altLang="cs-CZ" kern="0" smtClean="0">
                <a:latin typeface="Arial" pitchFamily="34" charset="0"/>
              </a:rPr>
              <a:t>	(</a:t>
            </a:r>
            <a:r>
              <a:rPr lang="cs-CZ" altLang="cs-CZ" kern="0" smtClean="0">
                <a:latin typeface="Arial" pitchFamily="34" charset="0"/>
                <a:cs typeface="Times New Roman" pitchFamily="18" charset="0"/>
              </a:rPr>
              <a:t>např. za </a:t>
            </a:r>
            <a:r>
              <a:rPr lang="cs-CZ" altLang="cs-CZ" kern="0" smtClean="0">
                <a:latin typeface="Arial" pitchFamily="34" charset="0"/>
              </a:rPr>
              <a:t>1</a:t>
            </a:r>
            <a:r>
              <a:rPr lang="cs-CZ" altLang="cs-CZ" kern="0" smtClean="0">
                <a:latin typeface="Arial" pitchFamily="34" charset="0"/>
                <a:cs typeface="Times New Roman" pitchFamily="18" charset="0"/>
              </a:rPr>
              <a:t> minutu, </a:t>
            </a:r>
            <a:r>
              <a:rPr lang="cs-CZ" altLang="cs-CZ" kern="0" smtClean="0">
                <a:latin typeface="Arial" pitchFamily="34" charset="0"/>
              </a:rPr>
              <a:t>1</a:t>
            </a:r>
            <a:r>
              <a:rPr lang="cs-CZ" altLang="cs-CZ" kern="0" smtClean="0">
                <a:latin typeface="Arial" pitchFamily="34" charset="0"/>
                <a:cs typeface="Times New Roman" pitchFamily="18" charset="0"/>
              </a:rPr>
              <a:t> hodinu</a:t>
            </a:r>
            <a:r>
              <a:rPr lang="cs-CZ" altLang="cs-CZ" kern="0" smtClean="0">
                <a:latin typeface="Arial" pitchFamily="34" charset="0"/>
              </a:rPr>
              <a:t> apod.) </a:t>
            </a:r>
          </a:p>
          <a:p>
            <a:pPr eaLnBrk="1" hangingPunct="1">
              <a:buFont typeface="Wingdings" pitchFamily="2" charset="2"/>
              <a:buNone/>
            </a:pPr>
            <a:r>
              <a:rPr lang="cs-CZ" altLang="cs-CZ" kern="0" smtClean="0">
                <a:latin typeface="Arial" pitchFamily="34" charset="0"/>
              </a:rPr>
              <a:t>+ rozdělení pr-sti </a:t>
            </a:r>
            <a:r>
              <a:rPr lang="en-US" altLang="cs-CZ" kern="0" smtClean="0">
                <a:latin typeface="Arial" pitchFamily="34" charset="0"/>
              </a:rPr>
              <a:t>po</a:t>
            </a:r>
            <a:r>
              <a:rPr lang="cs-CZ" altLang="cs-CZ" kern="0" smtClean="0">
                <a:latin typeface="Arial" pitchFamily="34" charset="0"/>
              </a:rPr>
              <a:t>č</a:t>
            </a:r>
            <a:r>
              <a:rPr lang="en-US" altLang="cs-CZ" kern="0" smtClean="0">
                <a:latin typeface="Arial" pitchFamily="34" charset="0"/>
              </a:rPr>
              <a:t>tu v</a:t>
            </a:r>
            <a:r>
              <a:rPr lang="cs-CZ" altLang="cs-CZ" kern="0" smtClean="0">
                <a:latin typeface="Arial" pitchFamily="34" charset="0"/>
              </a:rPr>
              <a:t>ýskytů</a:t>
            </a:r>
          </a:p>
          <a:p>
            <a:pPr eaLnBrk="1" hangingPunct="1">
              <a:buFont typeface="Wingdings" pitchFamily="2" charset="2"/>
              <a:buNone/>
            </a:pPr>
            <a:r>
              <a:rPr lang="cs-CZ" altLang="cs-CZ" kern="0" smtClean="0">
                <a:latin typeface="Arial" pitchFamily="34" charset="0"/>
              </a:rPr>
              <a:t>	(tj. s jakou pr-stí nastane v daném čas. intervalu určitý počet výskytů jevu)</a:t>
            </a:r>
            <a:endParaRPr lang="cs-CZ" altLang="cs-CZ" kern="0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0320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Vlastnosti </a:t>
            </a:r>
            <a:r>
              <a:rPr lang="cs-CZ" b="1" dirty="0" err="1" smtClean="0"/>
              <a:t>Poissonova</a:t>
            </a:r>
            <a:r>
              <a:rPr lang="cs-CZ" b="1" dirty="0" smtClean="0"/>
              <a:t> procesu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875490" y="1979221"/>
            <a:ext cx="9580171" cy="42078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just" eaLnBrk="1" hangingPunct="1">
              <a:buFont typeface="Wingdings" pitchFamily="2" charset="2"/>
              <a:buNone/>
            </a:pPr>
            <a:r>
              <a:rPr lang="cs-CZ" altLang="cs-CZ" sz="2800" b="1" kern="0" dirty="0" smtClean="0">
                <a:latin typeface="Arial" pitchFamily="34" charset="0"/>
                <a:cs typeface="Times New Roman" pitchFamily="18" charset="0"/>
              </a:rPr>
              <a:t>3 vlastnost</a:t>
            </a:r>
            <a:r>
              <a:rPr lang="cs-CZ" altLang="cs-CZ" sz="2800" b="1" kern="0" dirty="0" smtClean="0">
                <a:latin typeface="Arial" pitchFamily="34" charset="0"/>
              </a:rPr>
              <a:t>i</a:t>
            </a:r>
            <a:r>
              <a:rPr lang="cs-CZ" altLang="cs-CZ" sz="2800" b="1" kern="0" dirty="0" smtClean="0">
                <a:latin typeface="Arial" pitchFamily="34" charset="0"/>
                <a:cs typeface="Times New Roman" pitchFamily="18" charset="0"/>
              </a:rPr>
              <a:t>:</a:t>
            </a:r>
          </a:p>
          <a:p>
            <a:pPr eaLnBrk="1" hangingPunct="1">
              <a:buFont typeface="Wingdings" pitchFamily="2" charset="2"/>
              <a:buNone/>
            </a:pPr>
            <a:r>
              <a:rPr lang="cs-CZ" altLang="cs-CZ" sz="2800" kern="0" dirty="0" smtClean="0">
                <a:latin typeface="Arial" pitchFamily="34" charset="0"/>
              </a:rPr>
              <a:t>	</a:t>
            </a:r>
            <a:r>
              <a:rPr lang="cs-CZ" altLang="cs-CZ" sz="2800" kern="0" dirty="0" smtClean="0">
                <a:solidFill>
                  <a:srgbClr val="FF0000"/>
                </a:solidFill>
                <a:latin typeface="Arial" pitchFamily="34" charset="0"/>
                <a:cs typeface="Times New Roman" pitchFamily="18" charset="0"/>
              </a:rPr>
              <a:t>1</a:t>
            </a:r>
            <a:r>
              <a:rPr lang="cs-CZ" altLang="cs-CZ" sz="2800" kern="0" dirty="0" smtClean="0">
                <a:latin typeface="Arial" pitchFamily="34" charset="0"/>
                <a:cs typeface="Times New Roman" pitchFamily="18" charset="0"/>
              </a:rPr>
              <a:t>.	Počet výskytu jevu je nezávislý na počtu výskytu tohoto jevu v jiném intervalu</a:t>
            </a:r>
          </a:p>
          <a:p>
            <a:pPr eaLnBrk="1" hangingPunct="1">
              <a:buFont typeface="Wingdings" pitchFamily="2" charset="2"/>
              <a:buNone/>
            </a:pPr>
            <a:endParaRPr lang="cs-CZ" altLang="cs-CZ" sz="2800" kern="0" dirty="0" smtClean="0">
              <a:latin typeface="Arial" pitchFamily="34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cs-CZ" altLang="cs-CZ" sz="2800" kern="0" dirty="0" smtClean="0">
                <a:latin typeface="Arial" pitchFamily="34" charset="0"/>
              </a:rPr>
              <a:t>	</a:t>
            </a:r>
            <a:r>
              <a:rPr lang="cs-CZ" altLang="cs-CZ" sz="2800" kern="0" dirty="0" smtClean="0">
                <a:solidFill>
                  <a:srgbClr val="FF0000"/>
                </a:solidFill>
                <a:latin typeface="Arial" pitchFamily="34" charset="0"/>
                <a:cs typeface="Times New Roman" pitchFamily="18" charset="0"/>
              </a:rPr>
              <a:t>2</a:t>
            </a:r>
            <a:r>
              <a:rPr lang="cs-CZ" altLang="cs-CZ" sz="2800" kern="0" dirty="0" smtClean="0">
                <a:latin typeface="Arial" pitchFamily="34" charset="0"/>
                <a:cs typeface="Times New Roman" pitchFamily="18" charset="0"/>
              </a:rPr>
              <a:t>.	Střední hodnota počtu výskytu jevu v daném </a:t>
            </a:r>
            <a:r>
              <a:rPr lang="cs-CZ" altLang="cs-CZ" sz="2800" kern="0" dirty="0" smtClean="0">
                <a:latin typeface="Arial" pitchFamily="34" charset="0"/>
              </a:rPr>
              <a:t>	</a:t>
            </a:r>
            <a:r>
              <a:rPr lang="cs-CZ" altLang="cs-CZ" sz="2800" kern="0" dirty="0" smtClean="0">
                <a:latin typeface="Arial" pitchFamily="34" charset="0"/>
                <a:cs typeface="Times New Roman" pitchFamily="18" charset="0"/>
              </a:rPr>
              <a:t>intervalu je přímo úměrná délce zvoleného intervalu</a:t>
            </a:r>
          </a:p>
          <a:p>
            <a:pPr eaLnBrk="1" hangingPunct="1">
              <a:buFont typeface="Wingdings" pitchFamily="2" charset="2"/>
              <a:buNone/>
            </a:pPr>
            <a:endParaRPr lang="cs-CZ" altLang="cs-CZ" sz="2800" kern="0" dirty="0" smtClean="0">
              <a:latin typeface="Arial" pitchFamily="34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cs-CZ" altLang="cs-CZ" sz="2800" kern="0" dirty="0" smtClean="0">
                <a:latin typeface="Arial" pitchFamily="34" charset="0"/>
              </a:rPr>
              <a:t>	</a:t>
            </a:r>
            <a:r>
              <a:rPr lang="cs-CZ" altLang="cs-CZ" sz="2800" kern="0" dirty="0" smtClean="0">
                <a:solidFill>
                  <a:srgbClr val="FF0000"/>
                </a:solidFill>
                <a:latin typeface="Arial" pitchFamily="34" charset="0"/>
                <a:cs typeface="Times New Roman" pitchFamily="18" charset="0"/>
              </a:rPr>
              <a:t>3</a:t>
            </a:r>
            <a:r>
              <a:rPr lang="cs-CZ" altLang="cs-CZ" sz="2800" kern="0" dirty="0" smtClean="0">
                <a:latin typeface="Arial" pitchFamily="34" charset="0"/>
                <a:cs typeface="Times New Roman" pitchFamily="18" charset="0"/>
              </a:rPr>
              <a:t>.	Ve velmi malém časovém intervalu může nastat </a:t>
            </a:r>
            <a:r>
              <a:rPr lang="cs-CZ" altLang="cs-CZ" sz="2800" kern="0" dirty="0" smtClean="0">
                <a:latin typeface="Arial" pitchFamily="34" charset="0"/>
              </a:rPr>
              <a:t>	</a:t>
            </a:r>
            <a:r>
              <a:rPr lang="cs-CZ" altLang="cs-CZ" sz="2800" kern="0" dirty="0" smtClean="0">
                <a:latin typeface="Arial" pitchFamily="34" charset="0"/>
                <a:cs typeface="Times New Roman" pitchFamily="18" charset="0"/>
              </a:rPr>
              <a:t>nejvýše jeden výskyt daného  jevu</a:t>
            </a:r>
            <a:endParaRPr lang="cs-CZ" altLang="cs-CZ" sz="2800" kern="0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9507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Vlastnosti </a:t>
            </a:r>
            <a:r>
              <a:rPr lang="cs-CZ" b="1" dirty="0" err="1" smtClean="0"/>
              <a:t>Poissonova</a:t>
            </a:r>
            <a:r>
              <a:rPr lang="cs-CZ" b="1" dirty="0" smtClean="0"/>
              <a:t> rozdělení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475014" y="1911927"/>
            <a:ext cx="10854046" cy="44767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Char char="l"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</a:rPr>
              <a:t>Pravděpodobnost výskytu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</a:rPr>
              <a:t>x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</a:rPr>
              <a:t> jevů </a:t>
            </a:r>
            <a:r>
              <a:rPr kumimoji="0" lang="cs-CZ" altLang="cs-CZ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</a:rPr>
              <a:t>Poissonova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</a:rPr>
              <a:t> procesu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</a:rPr>
              <a:t>X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</a:rPr>
              <a:t>: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</a:endParaRPr>
          </a:p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None/>
              <a:tabLst/>
              <a:defRPr/>
            </a:pPr>
            <a:endParaRPr kumimoji="0" lang="cs-CZ" alt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Char char="l"/>
              <a:tabLst/>
              <a:defRPr/>
            </a:pP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  <a:sym typeface="Symbol" pitchFamily="18" charset="2"/>
              </a:rPr>
              <a:t>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sym typeface="Symbol" pitchFamily="18" charset="2"/>
              </a:rPr>
              <a:t>,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sym typeface="Symbol" pitchFamily="18" charset="2"/>
              </a:rPr>
              <a:t>t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sym typeface="Symbol" pitchFamily="18" charset="2"/>
              </a:rPr>
              <a:t> -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+mn-ea"/>
                <a:cs typeface="Times New Roman" pitchFamily="18" charset="0"/>
              </a:rPr>
              <a:t>parametry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+mn-ea"/>
                <a:cs typeface="Times New Roman" pitchFamily="18" charset="0"/>
              </a:rPr>
              <a:t>Poissonova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+mn-ea"/>
                <a:cs typeface="Times New Roman" pitchFamily="18" charset="0"/>
              </a:rPr>
              <a:t>rozdělení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</a:rPr>
              <a:t>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Char char="l"/>
              <a:tabLst/>
              <a:defRPr/>
            </a:pP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  <a:sym typeface="Symbol" pitchFamily="18" charset="2"/>
              </a:rPr>
              <a:t>x –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+mn-ea"/>
                <a:cs typeface="Times New Roman" pitchFamily="18" charset="0"/>
                <a:sym typeface="Symbol" pitchFamily="18" charset="2"/>
              </a:rPr>
              <a:t>počet výskyt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  <a:sym typeface="Symbol" pitchFamily="18" charset="2"/>
              </a:rPr>
              <a:t>ů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+mn-ea"/>
                <a:cs typeface="Times New Roman" pitchFamily="18" charset="0"/>
                <a:sym typeface="Symbol" pitchFamily="18" charset="2"/>
              </a:rPr>
              <a:t> jevu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Char char="l"/>
              <a:tabLst/>
              <a:defRPr/>
            </a:pP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  <a:sym typeface="Symbol" pitchFamily="18" charset="2"/>
              </a:rPr>
              <a:t>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-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+mn-ea"/>
                <a:cs typeface="Times New Roman" pitchFamily="18" charset="0"/>
              </a:rPr>
              <a:t> intenzit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a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+mn-ea"/>
                <a:cs typeface="Times New Roman" pitchFamily="18" charset="0"/>
              </a:rPr>
              <a:t>Poissonova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+mn-ea"/>
                <a:cs typeface="Times New Roman" pitchFamily="18" charset="0"/>
              </a:rPr>
              <a:t> procesu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(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+mn-ea"/>
                <a:cs typeface="Times New Roman" pitchFamily="18" charset="0"/>
              </a:rPr>
              <a:t>střední hodnota výskytů</a:t>
            </a:r>
            <a:r>
              <a:rPr lang="cs-CZ" altLang="cs-CZ" sz="2800" kern="0" dirty="0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jevů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)</a:t>
            </a:r>
            <a:endParaRPr kumimoji="0" lang="cs-CZ" alt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Char char="l"/>
              <a:tabLst/>
              <a:defRPr/>
            </a:pP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t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</a:rPr>
              <a:t>-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+mn-ea"/>
                <a:cs typeface="Times New Roman" pitchFamily="18" charset="0"/>
              </a:rPr>
              <a:t>délk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+mn-ea"/>
              </a:rPr>
              <a:t>a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+mn-ea"/>
                <a:cs typeface="Times New Roman" pitchFamily="18" charset="0"/>
              </a:rPr>
              <a:t> časového intervalu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</a:rPr>
              <a:t> 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</a:rPr>
              <a:t>		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</a:rPr>
              <a:t>E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</a:rPr>
              <a:t>(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</a:rPr>
              <a:t>X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</a:rPr>
              <a:t>) =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sym typeface="Symbol" pitchFamily="18" charset="2"/>
              </a:rPr>
              <a:t>.t	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</a:rPr>
              <a:t>Var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</a:rPr>
              <a:t>(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</a:rPr>
              <a:t>X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</a:rPr>
              <a:t>) =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sym typeface="Symbol" pitchFamily="18" charset="2"/>
              </a:rPr>
              <a:t>.t   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</a:rPr>
              <a:t>(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</a:rPr>
              <a:t>X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</a:rPr>
              <a:t>) = </a:t>
            </a:r>
            <a:r>
              <a:rPr kumimoji="0" lang="cs-CZ" altLang="cs-CZ" sz="32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	</a:t>
            </a:r>
            <a:endParaRPr kumimoji="0" lang="cs-CZ" altLang="cs-CZ" sz="3200" b="0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4190" y="2413042"/>
            <a:ext cx="3743325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3687701" y="2413042"/>
            <a:ext cx="4032250" cy="1184439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2800" b="0" i="0" u="none" strike="noStrike" kern="0" cap="none" spc="0" normalizeH="0" baseline="0" noProof="0" smtClean="0">
              <a:ln>
                <a:noFill/>
              </a:ln>
              <a:solidFill>
                <a:srgbClr val="FFCC00"/>
              </a:solidFill>
              <a:effectLst/>
              <a:uLnTx/>
              <a:uFillTx/>
              <a:latin typeface="Times New Roman" pitchFamily="18" charset="0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393433" y="5669582"/>
            <a:ext cx="6553200" cy="600589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2800" b="0" i="0" u="none" strike="noStrike" kern="0" cap="none" spc="0" normalizeH="0" baseline="0" noProof="0" smtClean="0">
              <a:ln>
                <a:noFill/>
              </a:ln>
              <a:solidFill>
                <a:srgbClr val="FFCC00"/>
              </a:solidFill>
              <a:effectLst/>
              <a:uLnTx/>
              <a:uFillTx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2249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9196754" cy="751155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cs-CZ" sz="3600" b="1" dirty="0" err="1" smtClean="0">
                <a:solidFill>
                  <a:srgbClr val="0033CC"/>
                </a:solidFill>
              </a:rPr>
              <a:t>Poissonovo</a:t>
            </a:r>
            <a:r>
              <a:rPr lang="cs-CZ" sz="3600" b="1" dirty="0" smtClean="0">
                <a:solidFill>
                  <a:srgbClr val="0033CC"/>
                </a:solidFill>
              </a:rPr>
              <a:t> rozdělení s různými parametry</a:t>
            </a:r>
            <a:r>
              <a:rPr lang="cs-CZ" sz="3600" b="1" dirty="0" smtClean="0"/>
              <a:t> (t = 1)</a:t>
            </a:r>
            <a:endParaRPr lang="cs-CZ" sz="3600" b="1" dirty="0"/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375" y="1402080"/>
            <a:ext cx="6119813" cy="48799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sp>
        <p:nvSpPr>
          <p:cNvPr id="5" name="Obdélník 4"/>
          <p:cNvSpPr/>
          <p:nvPr/>
        </p:nvSpPr>
        <p:spPr>
          <a:xfrm>
            <a:off x="2660073" y="3515096"/>
            <a:ext cx="4096987" cy="22008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4536281" y="6056416"/>
            <a:ext cx="1033246" cy="22563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466354" y="1848675"/>
            <a:ext cx="11525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sym typeface="Symbol" pitchFamily="18" charset="2"/>
              </a:rPr>
              <a:t>= 0,5</a:t>
            </a:r>
          </a:p>
        </p:txBody>
      </p: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551305" y="4472351"/>
            <a:ext cx="98262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sym typeface="Symbol" pitchFamily="18" charset="2"/>
              </a:rPr>
              <a:t> = 5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7750567" y="2050782"/>
            <a:ext cx="1295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sym typeface="Symbol" pitchFamily="18" charset="2"/>
              </a:rPr>
              <a:t>= 2</a:t>
            </a:r>
          </a:p>
        </p:txBody>
      </p:sp>
    </p:spTree>
    <p:extLst>
      <p:ext uri="{BB962C8B-B14F-4D97-AF65-F5344CB8AC3E}">
        <p14:creationId xmlns:p14="http://schemas.microsoft.com/office/powerpoint/2010/main" val="291958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036955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Příklad – </a:t>
            </a:r>
            <a:r>
              <a:rPr lang="cs-CZ" b="1" dirty="0" err="1" smtClean="0"/>
              <a:t>Poissonovo</a:t>
            </a:r>
            <a:r>
              <a:rPr lang="cs-CZ" b="1" dirty="0" smtClean="0"/>
              <a:t> rozdělení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796838" y="1816924"/>
            <a:ext cx="9663299" cy="463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Zákazníci přicházejí náhodně do opravny obuvi s</a:t>
            </a:r>
            <a:r>
              <a:rPr lang="cs-CZ" altLang="cs-CZ" sz="2600" kern="0" dirty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kumimoji="0" lang="cs-CZ" altLang="cs-CZ" sz="2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průměrnou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intenzitou 4 za hodinu. Zjistěte</a:t>
            </a:r>
            <a:r>
              <a:rPr kumimoji="0" lang="cs-CZ" altLang="cs-CZ" sz="26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2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pravděpodobnost, že do</a:t>
            </a:r>
            <a:r>
              <a:rPr kumimoji="0" lang="cs-CZ" altLang="cs-CZ" sz="26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 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opravny přijdou za hodinu právě 2 zákazníci, vypočtěte střední 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hodnotu, rozptyl a směrodatnou odchylku.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2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600" b="1" i="1" u="none" strike="noStrike" kern="0" cap="none" spc="0" normalizeH="0" baseline="0" noProof="0" dirty="0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Arial" pitchFamily="34" charset="0"/>
                <a:ea typeface="+mn-ea"/>
              </a:rPr>
              <a:t>Řešení: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2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2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Střední hodnota</a:t>
            </a:r>
            <a:r>
              <a:rPr kumimoji="0" lang="cs-CZ" altLang="cs-CZ" sz="2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26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E</a:t>
            </a:r>
            <a:r>
              <a:rPr kumimoji="0" lang="cs-CZ" altLang="cs-CZ" sz="2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(</a:t>
            </a:r>
            <a:r>
              <a:rPr kumimoji="0" lang="cs-CZ" altLang="cs-CZ" sz="26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X</a:t>
            </a:r>
            <a:r>
              <a:rPr kumimoji="0" lang="cs-CZ" altLang="cs-CZ" sz="2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) = 4 , </a:t>
            </a:r>
            <a:r>
              <a:rPr kumimoji="0" lang="cs-CZ" altLang="cs-CZ" sz="2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rozptyl</a:t>
            </a:r>
            <a:r>
              <a:rPr kumimoji="0" lang="cs-CZ" altLang="cs-CZ" sz="26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Var</a:t>
            </a:r>
            <a:r>
              <a:rPr kumimoji="0" lang="cs-CZ" altLang="cs-CZ" sz="2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(</a:t>
            </a:r>
            <a:r>
              <a:rPr kumimoji="0" lang="cs-CZ" altLang="cs-CZ" sz="26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X</a:t>
            </a:r>
            <a:r>
              <a:rPr kumimoji="0" lang="cs-CZ" altLang="cs-CZ" sz="2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) = 4, </a:t>
            </a:r>
            <a:endParaRPr kumimoji="0" lang="cs-CZ" altLang="cs-CZ" sz="2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směrodatná odchylka</a:t>
            </a:r>
            <a:r>
              <a:rPr kumimoji="0" lang="cs-CZ" altLang="cs-CZ" sz="2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0209" y="3877356"/>
            <a:ext cx="45339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9173" y="5641026"/>
            <a:ext cx="180022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3442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834283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cs-CZ" sz="4000" b="1" dirty="0" smtClean="0"/>
              <a:t>Diskrétní náhodná veličina - obecně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084057" y="1628776"/>
            <a:ext cx="8748712" cy="4368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Počet různých druhů zboží, které zákazník nakoupí při jedné 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návštěvě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obchodního domu, je náhodná veličina 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X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. 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Bylo zjištěno, že tato veličina nabývá hodnot: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400" b="1" i="1" u="none" strike="noStrike" kern="0" cap="none" spc="0" normalizeH="0" baseline="0" noProof="0" dirty="0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Řešení: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Střední hodnota počtu druhů zboží zakoupeného jedním 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zákazníkem  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	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E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(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X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)  = 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0*0,2+1*0,4+2*0,25+3*0,1+4*0,03 +5*0,01 =  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1,37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 </a:t>
            </a:r>
            <a:endParaRPr kumimoji="0" lang="cs-CZ" altLang="cs-CZ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9772" y="3016395"/>
            <a:ext cx="5341693" cy="10093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72917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834283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cs-CZ" sz="4000" b="1" dirty="0" smtClean="0"/>
              <a:t>Diskrétní náhodná veličina - obecně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5419" y="1520041"/>
            <a:ext cx="8295470" cy="44600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951990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Náhodná veličina</a:t>
            </a:r>
            <a:endParaRPr lang="cs-CZ" b="1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328982" y="1969477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sz="3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Náhodná veličina</a:t>
            </a:r>
            <a:r>
              <a:rPr kumimoji="0" lang="cs-CZ" sz="32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= soubor všech hodnot znaku + rozdělení pravdě-podobnosti hodnot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sz="32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	</a:t>
            </a:r>
            <a:r>
              <a:rPr kumimoji="0" lang="cs-CZ" sz="3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- </a:t>
            </a:r>
            <a:r>
              <a:rPr kumimoji="0" lang="cs-CZ" sz="32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některé hodnoty se nabývají častěji než jiné </a:t>
            </a:r>
            <a:r>
              <a:rPr kumimoji="0" lang="cs-CZ" sz="32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  <a:sym typeface="Symbol" pitchFamily="18" charset="2"/>
              </a:rPr>
              <a:t> mají větší pravděpodobnost výskytu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sz="32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	</a:t>
            </a:r>
            <a:r>
              <a:rPr kumimoji="0" lang="cs-CZ" sz="3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- </a:t>
            </a:r>
            <a:r>
              <a:rPr kumimoji="0" lang="cs-CZ" sz="32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hodnoty znaku statistických jednotek se „generují“ podle</a:t>
            </a:r>
            <a:r>
              <a:rPr kumimoji="0" lang="cs-CZ" sz="3200" b="1" i="0" u="none" strike="noStrike" kern="0" cap="none" spc="0" normalizeH="0" baseline="0" noProof="0" smtClean="0">
                <a:ln>
                  <a:noFill/>
                </a:ln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pitchFamily="34" charset="0"/>
                <a:ea typeface="+mn-ea"/>
                <a:cs typeface="+mn-cs"/>
              </a:rPr>
              <a:t> pravděpodobnostního rozdělení</a:t>
            </a:r>
            <a:endParaRPr kumimoji="0" lang="cs-CZ" sz="3200" b="1" i="0" u="none" strike="noStrike" kern="0" cap="none" spc="0" normalizeH="0" baseline="0" noProof="0" dirty="0" smtClean="0">
              <a:ln>
                <a:noFill/>
              </a:ln>
              <a:solidFill>
                <a:srgbClr val="0033CC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80635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834283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cs-CZ" sz="4000" b="1" dirty="0" smtClean="0"/>
              <a:t>Diskrétní náhodná veličina - obecně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991198" y="1402079"/>
            <a:ext cx="9352209" cy="4552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  <a:buClr>
                <a:srgbClr val="000000"/>
              </a:buClr>
            </a:pP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P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ravděpodobnostní funkce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p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(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x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)  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nabývá maximální hodnotu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0,4 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pro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x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= 1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: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24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   </a:t>
            </a:r>
            <a:r>
              <a:rPr kumimoji="0" lang="cs-CZ" altLang="cs-CZ" sz="2400" b="0" i="1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Mod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(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X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) = 1  </a:t>
            </a:r>
          </a:p>
          <a:p>
            <a:pPr marL="0" indent="0" eaLnBrk="1" hangingPunct="1">
              <a:lnSpc>
                <a:spcPct val="80000"/>
              </a:lnSpc>
              <a:buClr>
                <a:srgbClr val="000000"/>
              </a:buClr>
              <a:buNone/>
            </a:pPr>
            <a:endParaRPr kumimoji="0" lang="cs-CZ" altLang="cs-CZ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Char char="l"/>
              <a:tabLst/>
              <a:defRPr/>
            </a:pP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Medián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: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</a:t>
            </a:r>
            <a:r>
              <a:rPr lang="cs-CZ" altLang="cs-CZ" sz="2400" kern="0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cs-CZ" altLang="cs-CZ" sz="2400" kern="0" dirty="0" smtClean="0">
                <a:solidFill>
                  <a:srgbClr val="000000"/>
                </a:solidFill>
                <a:latin typeface="Times New Roman"/>
              </a:rPr>
              <a:t> 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p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(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X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  <a:sym typeface="Symbol" pitchFamily="18" charset="2"/>
              </a:rPr>
              <a:t>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1) = 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p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(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X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=0) + 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p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(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X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=1) = 0,2+0,4 = 0,6 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  <a:sym typeface="Symbol" pitchFamily="18" charset="2"/>
              </a:rPr>
              <a:t> 0,5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	</a:t>
            </a:r>
            <a:endParaRPr kumimoji="0" lang="cs-CZ" altLang="cs-CZ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	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p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(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X 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  <a:sym typeface="Symbol" pitchFamily="18" charset="2"/>
              </a:rPr>
              <a:t> 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1) = 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p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(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X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=1) + 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p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(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X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=2) +…+ 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p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(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X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=5) = 0,4+0,25+0,1+0,03+0,01 = 0,7 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  <a:sym typeface="Symbol" pitchFamily="18" charset="2"/>
              </a:rPr>
              <a:t> 1 - 0,5 = 0,5</a:t>
            </a:r>
            <a:endParaRPr kumimoji="0" lang="cs-CZ" altLang="cs-CZ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	Podle definice je medián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:  </a:t>
            </a:r>
            <a:r>
              <a:rPr kumimoji="0" lang="cs-CZ" altLang="cs-CZ" sz="24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 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Med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(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X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) = 1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Char char="l"/>
              <a:tabLst/>
              <a:defRPr/>
            </a:pP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Var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(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X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) =  0</a:t>
            </a:r>
            <a:r>
              <a:rPr kumimoji="0" lang="cs-CZ" altLang="cs-CZ" sz="2400" b="0" i="0" u="none" strike="noStrike" kern="0" cap="none" spc="0" normalizeH="0" baseline="30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2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.0,2+1</a:t>
            </a:r>
            <a:r>
              <a:rPr kumimoji="0" lang="cs-CZ" altLang="cs-CZ" sz="2400" b="0" i="0" u="none" strike="noStrike" kern="0" cap="none" spc="0" normalizeH="0" baseline="30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2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.0,4+2</a:t>
            </a:r>
            <a:r>
              <a:rPr kumimoji="0" lang="cs-CZ" altLang="cs-CZ" sz="2400" b="0" i="0" u="none" strike="noStrike" kern="0" cap="none" spc="0" normalizeH="0" baseline="30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2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.0,25+3</a:t>
            </a:r>
            <a:r>
              <a:rPr kumimoji="0" lang="cs-CZ" altLang="cs-CZ" sz="2400" b="0" i="0" u="none" strike="noStrike" kern="0" cap="none" spc="0" normalizeH="0" baseline="30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2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.0,1+4</a:t>
            </a:r>
            <a:r>
              <a:rPr kumimoji="0" lang="cs-CZ" altLang="cs-CZ" sz="2400" b="0" i="0" u="none" strike="noStrike" kern="0" cap="none" spc="0" normalizeH="0" baseline="30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2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.0,03 + 5</a:t>
            </a:r>
            <a:r>
              <a:rPr kumimoji="0" lang="cs-CZ" altLang="cs-CZ" sz="2400" b="0" i="0" u="none" strike="noStrike" kern="0" cap="none" spc="0" normalizeH="0" baseline="30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2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.0,01 - 1,37</a:t>
            </a:r>
            <a:r>
              <a:rPr kumimoji="0" lang="cs-CZ" altLang="cs-CZ" sz="2400" b="0" i="0" u="none" strike="noStrike" kern="0" cap="none" spc="0" normalizeH="0" baseline="30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2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= 3,39 – 1,88 = 1,51 </a:t>
            </a:r>
          </a:p>
          <a:p>
            <a:pPr marL="0" marR="0" lvl="0" indent="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None/>
              <a:tabLst/>
              <a:defRPr/>
            </a:pPr>
            <a:endParaRPr kumimoji="0" lang="cs-CZ" altLang="cs-CZ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Char char="l"/>
              <a:tabLst/>
              <a:defRPr/>
            </a:pP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  <a:sym typeface="Symbol" pitchFamily="18" charset="2"/>
              </a:rPr>
              <a:t>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(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x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) = √1,51 = 1,23 </a:t>
            </a:r>
          </a:p>
        </p:txBody>
      </p:sp>
    </p:spTree>
    <p:extLst>
      <p:ext uri="{BB962C8B-B14F-4D97-AF65-F5344CB8AC3E}">
        <p14:creationId xmlns:p14="http://schemas.microsoft.com/office/powerpoint/2010/main" val="2457402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61585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cs-CZ" b="1" dirty="0" smtClean="0"/>
              <a:t>Závěr přednášky</a:t>
            </a:r>
            <a:endParaRPr lang="cs-CZ" b="1" dirty="0"/>
          </a:p>
        </p:txBody>
      </p:sp>
      <p:sp>
        <p:nvSpPr>
          <p:cNvPr id="7" name="Zástupný symbol pro obsah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cs-CZ" sz="5400" b="1" dirty="0" smtClean="0"/>
          </a:p>
          <a:p>
            <a:pPr marL="0" indent="0" algn="ctr">
              <a:buNone/>
            </a:pPr>
            <a:endParaRPr lang="cs-CZ" sz="5400" b="1" dirty="0"/>
          </a:p>
          <a:p>
            <a:pPr marL="0" indent="0" algn="ctr">
              <a:buNone/>
            </a:pPr>
            <a:r>
              <a:rPr lang="cs-CZ" sz="5400" b="1" dirty="0" smtClean="0"/>
              <a:t>Děkuji Vám za pozornost !!!</a:t>
            </a:r>
            <a:endParaRPr lang="cs-CZ" sz="5400" b="1" dirty="0"/>
          </a:p>
        </p:txBody>
      </p:sp>
    </p:spTree>
    <p:extLst>
      <p:ext uri="{BB962C8B-B14F-4D97-AF65-F5344CB8AC3E}">
        <p14:creationId xmlns:p14="http://schemas.microsoft.com/office/powerpoint/2010/main" val="30444407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Příklady diskrétní náhodné veličiny</a:t>
            </a:r>
            <a:endParaRPr lang="cs-CZ" b="1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246921" y="1886682"/>
            <a:ext cx="8401172" cy="42679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buFont typeface="Wingdings" pitchFamily="2" charset="2"/>
              <a:buNone/>
            </a:pPr>
            <a:r>
              <a:rPr lang="cs-CZ" altLang="cs-CZ" b="1" kern="0" smtClean="0">
                <a:latin typeface="Arial" pitchFamily="34" charset="0"/>
                <a:cs typeface="Times New Roman" pitchFamily="18" charset="0"/>
              </a:rPr>
              <a:t>1.</a:t>
            </a:r>
            <a:r>
              <a:rPr lang="cs-CZ" altLang="cs-CZ" kern="0" smtClean="0">
                <a:latin typeface="Arial" pitchFamily="34" charset="0"/>
                <a:cs typeface="Times New Roman" pitchFamily="18" charset="0"/>
              </a:rPr>
              <a:t> Jistý hotel má 100 pokojů, </a:t>
            </a:r>
            <a:r>
              <a:rPr lang="cs-CZ" altLang="cs-CZ" kern="0" smtClean="0">
                <a:latin typeface="Arial" pitchFamily="34" charset="0"/>
              </a:rPr>
              <a:t>celkový </a:t>
            </a:r>
            <a:r>
              <a:rPr lang="cs-CZ" altLang="cs-CZ" kern="0" smtClean="0">
                <a:latin typeface="Arial" pitchFamily="34" charset="0"/>
                <a:cs typeface="Times New Roman" pitchFamily="18" charset="0"/>
              </a:rPr>
              <a:t>počet obsazených pokojů</a:t>
            </a:r>
            <a:r>
              <a:rPr lang="cs-CZ" altLang="cs-CZ" kern="0" smtClean="0">
                <a:latin typeface="Arial" pitchFamily="34" charset="0"/>
              </a:rPr>
              <a:t> 1. července</a:t>
            </a:r>
            <a:r>
              <a:rPr lang="cs-CZ" altLang="cs-CZ" kern="0" smtClean="0">
                <a:latin typeface="Arial" pitchFamily="34" charset="0"/>
                <a:cs typeface="Times New Roman" pitchFamily="18" charset="0"/>
              </a:rPr>
              <a:t> je náhodná veličina </a:t>
            </a:r>
            <a:r>
              <a:rPr lang="cs-CZ" altLang="cs-CZ" i="1" kern="0" smtClean="0">
                <a:cs typeface="Times New Roman" pitchFamily="18" charset="0"/>
              </a:rPr>
              <a:t>X</a:t>
            </a:r>
            <a:r>
              <a:rPr lang="cs-CZ" altLang="cs-CZ" kern="0" smtClean="0">
                <a:latin typeface="Arial" pitchFamily="34" charset="0"/>
                <a:cs typeface="Times New Roman" pitchFamily="18" charset="0"/>
              </a:rPr>
              <a:t> s možnými hodnotami </a:t>
            </a:r>
            <a:r>
              <a:rPr lang="cs-CZ" altLang="cs-CZ" i="1" kern="0" smtClean="0">
                <a:cs typeface="Times New Roman" pitchFamily="18" charset="0"/>
              </a:rPr>
              <a:t>x</a:t>
            </a:r>
            <a:r>
              <a:rPr lang="cs-CZ" altLang="cs-CZ" kern="0" smtClean="0">
                <a:latin typeface="Arial" pitchFamily="34" charset="0"/>
                <a:cs typeface="Times New Roman" pitchFamily="18" charset="0"/>
              </a:rPr>
              <a:t> =  0,1,2,...,100 </a:t>
            </a:r>
          </a:p>
          <a:p>
            <a:pPr eaLnBrk="1" hangingPunct="1">
              <a:buFont typeface="Wingdings" pitchFamily="2" charset="2"/>
              <a:buNone/>
            </a:pPr>
            <a:r>
              <a:rPr lang="cs-CZ" altLang="cs-CZ" b="1" kern="0" smtClean="0">
                <a:latin typeface="Arial" pitchFamily="34" charset="0"/>
                <a:cs typeface="Times New Roman" pitchFamily="18" charset="0"/>
              </a:rPr>
              <a:t>2.</a:t>
            </a:r>
            <a:r>
              <a:rPr lang="cs-CZ" altLang="cs-CZ" kern="0" smtClean="0">
                <a:latin typeface="Arial" pitchFamily="34" charset="0"/>
              </a:rPr>
              <a:t> Počet zákazníků v supermarketu mezi 12 až 18 hod.</a:t>
            </a:r>
            <a:r>
              <a:rPr lang="cs-CZ" altLang="cs-CZ" kern="0" smtClean="0">
                <a:latin typeface="Arial" pitchFamily="34" charset="0"/>
                <a:cs typeface="Times New Roman" pitchFamily="18" charset="0"/>
              </a:rPr>
              <a:t> je náhodná veličina </a:t>
            </a:r>
            <a:r>
              <a:rPr lang="cs-CZ" altLang="cs-CZ" i="1" kern="0" smtClean="0">
                <a:cs typeface="Times New Roman" pitchFamily="18" charset="0"/>
              </a:rPr>
              <a:t>X</a:t>
            </a:r>
            <a:r>
              <a:rPr lang="cs-CZ" altLang="cs-CZ" kern="0" smtClean="0">
                <a:latin typeface="Arial" pitchFamily="34" charset="0"/>
                <a:cs typeface="Times New Roman" pitchFamily="18" charset="0"/>
              </a:rPr>
              <a:t>, která může </a:t>
            </a:r>
            <a:r>
              <a:rPr lang="cs-CZ" altLang="cs-CZ" b="1" kern="0" smtClean="0">
                <a:latin typeface="Arial" pitchFamily="34" charset="0"/>
                <a:cs typeface="Times New Roman" pitchFamily="18" charset="0"/>
              </a:rPr>
              <a:t>teoreticky</a:t>
            </a:r>
            <a:r>
              <a:rPr lang="cs-CZ" altLang="cs-CZ" kern="0" smtClean="0">
                <a:latin typeface="Arial" pitchFamily="34" charset="0"/>
                <a:cs typeface="Times New Roman" pitchFamily="18" charset="0"/>
              </a:rPr>
              <a:t> nabý</a:t>
            </a:r>
            <a:r>
              <a:rPr lang="cs-CZ" altLang="cs-CZ" kern="0" smtClean="0">
                <a:latin typeface="Arial" pitchFamily="34" charset="0"/>
              </a:rPr>
              <a:t>vat</a:t>
            </a:r>
            <a:r>
              <a:rPr lang="cs-CZ" altLang="cs-CZ" kern="0" smtClean="0">
                <a:latin typeface="Arial" pitchFamily="34" charset="0"/>
                <a:cs typeface="Times New Roman" pitchFamily="18" charset="0"/>
              </a:rPr>
              <a:t> jakékoliv nezáporné celočíselné hodnoty </a:t>
            </a:r>
            <a:r>
              <a:rPr lang="cs-CZ" altLang="cs-CZ" i="1" kern="0" smtClean="0">
                <a:cs typeface="Times New Roman" pitchFamily="18" charset="0"/>
              </a:rPr>
              <a:t>x </a:t>
            </a:r>
            <a:r>
              <a:rPr lang="cs-CZ" altLang="cs-CZ" kern="0" smtClean="0">
                <a:cs typeface="Times New Roman" pitchFamily="18" charset="0"/>
                <a:sym typeface="Symbol" pitchFamily="18" charset="2"/>
              </a:rPr>
              <a:t></a:t>
            </a:r>
            <a:r>
              <a:rPr lang="cs-CZ" altLang="cs-CZ" i="1" kern="0" smtClean="0">
                <a:cs typeface="Times New Roman" pitchFamily="18" charset="0"/>
              </a:rPr>
              <a:t> </a:t>
            </a:r>
            <a:r>
              <a:rPr lang="cs-CZ" altLang="cs-CZ" kern="0" smtClean="0">
                <a:cs typeface="Times New Roman" pitchFamily="18" charset="0"/>
              </a:rPr>
              <a:t>0 </a:t>
            </a:r>
            <a:endParaRPr lang="cs-CZ" altLang="cs-CZ" kern="0" dirty="0" smtClean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3730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>
                <a:solidFill>
                  <a:prstClr val="black"/>
                </a:solidFill>
              </a:rPr>
              <a:t>Příklady diskrétní náhodné veličiny</a:t>
            </a:r>
            <a:endParaRPr lang="cs-CZ" b="1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504829" y="2164984"/>
            <a:ext cx="767434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buFont typeface="Wingdings" pitchFamily="2" charset="2"/>
              <a:buNone/>
            </a:pPr>
            <a:r>
              <a:rPr lang="cs-CZ" altLang="cs-CZ" b="1" kern="0" smtClean="0">
                <a:latin typeface="Arial" pitchFamily="34" charset="0"/>
                <a:cs typeface="Times New Roman" pitchFamily="18" charset="0"/>
              </a:rPr>
              <a:t>3.</a:t>
            </a:r>
            <a:r>
              <a:rPr lang="cs-CZ" altLang="cs-CZ" kern="0" smtClean="0">
                <a:latin typeface="Arial" pitchFamily="34" charset="0"/>
                <a:cs typeface="Times New Roman" pitchFamily="18" charset="0"/>
              </a:rPr>
              <a:t> Rozdíl mezi počtem zákazníků ve dvou supermarketech (Kaufland, Tesco) v jednom dni je náhodná veličina </a:t>
            </a:r>
            <a:r>
              <a:rPr lang="cs-CZ" altLang="cs-CZ" i="1" kern="0" smtClean="0">
                <a:cs typeface="Times New Roman" pitchFamily="18" charset="0"/>
              </a:rPr>
              <a:t>X</a:t>
            </a:r>
            <a:r>
              <a:rPr lang="cs-CZ" altLang="cs-CZ" kern="0" smtClean="0">
                <a:latin typeface="Arial" pitchFamily="34" charset="0"/>
                <a:cs typeface="Times New Roman" pitchFamily="18" charset="0"/>
              </a:rPr>
              <a:t>, jež může teoreticky nabýt jakékoliv celočíselné hodnoty  </a:t>
            </a:r>
            <a:r>
              <a:rPr lang="cs-CZ" altLang="cs-CZ" kern="0" smtClean="0">
                <a:latin typeface="Arial" pitchFamily="34" charset="0"/>
              </a:rPr>
              <a:t>			</a:t>
            </a:r>
            <a:r>
              <a:rPr lang="cs-CZ" altLang="cs-CZ" i="1" kern="0" smtClean="0">
                <a:cs typeface="Times New Roman" pitchFamily="18" charset="0"/>
              </a:rPr>
              <a:t>x</a:t>
            </a:r>
            <a:r>
              <a:rPr lang="cs-CZ" altLang="cs-CZ" kern="0" smtClean="0">
                <a:latin typeface="Arial" pitchFamily="34" charset="0"/>
                <a:cs typeface="Times New Roman" pitchFamily="18" charset="0"/>
              </a:rPr>
              <a:t> = ..., -3, ‑2, ‑1, 0, 1, 2, ... </a:t>
            </a:r>
            <a:endParaRPr lang="cs-CZ" altLang="cs-CZ" kern="0" dirty="0" smtClean="0">
              <a:latin typeface="Arial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5347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sz="4000" b="1" kern="0" dirty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imes New Roman" pitchFamily="18" charset="0"/>
              </a:rPr>
              <a:t>1. Diskrétní model </a:t>
            </a:r>
            <a:r>
              <a:rPr lang="cs-CZ" sz="4000" b="1" kern="0" dirty="0" err="1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imes New Roman" pitchFamily="18" charset="0"/>
              </a:rPr>
              <a:t>pr-sti</a:t>
            </a:r>
            <a:r>
              <a:rPr lang="cs-CZ" sz="4000" b="1" kern="0" dirty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imes New Roman" pitchFamily="18" charset="0"/>
              </a:rPr>
              <a:t> rozdělení:</a:t>
            </a:r>
            <a:r>
              <a:rPr lang="cs-CZ" sz="4000" b="1" kern="0" dirty="0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imes New Roman" pitchFamily="18" charset="0"/>
              </a:rPr>
              <a:t> Stejnom</a:t>
            </a:r>
            <a:r>
              <a:rPr lang="cs-CZ" sz="4000" b="1" kern="0" dirty="0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ě</a:t>
            </a:r>
            <a:r>
              <a:rPr lang="cs-CZ" sz="4000" b="1" kern="0" dirty="0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imes New Roman" pitchFamily="18" charset="0"/>
              </a:rPr>
              <a:t>rné rozd</a:t>
            </a:r>
            <a:r>
              <a:rPr lang="cs-CZ" sz="4000" b="1" kern="0" dirty="0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ě</a:t>
            </a:r>
            <a:r>
              <a:rPr lang="cs-CZ" sz="4000" b="1" kern="0" dirty="0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imes New Roman" pitchFamily="18" charset="0"/>
              </a:rPr>
              <a:t>lení</a:t>
            </a:r>
            <a:r>
              <a:rPr lang="cs-CZ" kern="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endParaRPr lang="cs-CZ" b="1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684213" y="1875692"/>
            <a:ext cx="9069387" cy="32941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just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	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Diskrétní náhodn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</a:rPr>
              <a:t>á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 veličin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</a:rPr>
              <a:t>a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X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 </a:t>
            </a:r>
            <a:endParaRPr kumimoji="0" lang="cs-CZ" alt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</a:rPr>
              <a:t>	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nabývá právě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k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 různých hodnot: </a:t>
            </a:r>
            <a:r>
              <a:rPr kumimoji="0" lang="cs-CZ" altLang="cs-CZ" sz="28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 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1, 2, 3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, ..., k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 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</a:rPr>
              <a:t>	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se stejnou pravděpodobností 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</a:rPr>
              <a:t>	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</a:rPr>
              <a:t>				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P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(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x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) =  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</a:rPr>
              <a:t>	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28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  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pro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x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= 1,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</a:rPr>
              <a:t>2,3,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...,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k</a:t>
            </a:r>
            <a:endParaRPr kumimoji="0" lang="cs-CZ" alt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32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8" name="Rectangle 11"/>
          <p:cNvSpPr>
            <a:spLocks noChangeArrowheads="1"/>
          </p:cNvSpPr>
          <p:nvPr/>
        </p:nvSpPr>
        <p:spPr bwMode="auto">
          <a:xfrm>
            <a:off x="3563938" y="3564426"/>
            <a:ext cx="1728787" cy="1079500"/>
          </a:xfrm>
          <a:prstGeom prst="rect">
            <a:avLst/>
          </a:prstGeom>
          <a:noFill/>
          <a:ln w="22225">
            <a:solidFill>
              <a:srgbClr val="FF000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2800" b="0" i="0" u="none" strike="noStrike" kern="0" cap="none" spc="0" normalizeH="0" baseline="0" noProof="0" smtClean="0">
              <a:ln>
                <a:noFill/>
              </a:ln>
              <a:solidFill>
                <a:srgbClr val="FFCC00"/>
              </a:solidFill>
              <a:effectLst/>
              <a:uLnTx/>
              <a:uFillTx/>
              <a:latin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7999" y="3564426"/>
            <a:ext cx="400050" cy="1028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48277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Stejnoměrné rozdělení</a:t>
            </a:r>
            <a:endParaRPr lang="cs-CZ" b="1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106244" y="1817075"/>
            <a:ext cx="7772400" cy="4636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32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Střední hodnota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:		     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32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obecný vzorec: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32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Rozptyl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: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			 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32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obecný vzorec: 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2188552"/>
            <a:ext cx="1800225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8449" y="3459158"/>
            <a:ext cx="2209800" cy="735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2422" y="4200765"/>
            <a:ext cx="2590800" cy="1028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8449" y="5545748"/>
            <a:ext cx="4105275" cy="80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55714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Příklad – hod kostkou</a:t>
            </a:r>
            <a:endParaRPr lang="cs-CZ" b="1" dirty="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1741117" y="2006930"/>
            <a:ext cx="7772400" cy="12825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just" eaLnBrk="1" hangingPunct="1"/>
            <a:r>
              <a:rPr lang="cs-CZ" altLang="cs-CZ" sz="2800" kern="0" dirty="0" smtClean="0">
                <a:latin typeface="Arial" pitchFamily="34" charset="0"/>
                <a:cs typeface="Times New Roman" pitchFamily="18" charset="0"/>
              </a:rPr>
              <a:t>Střední hodnota</a:t>
            </a:r>
            <a:r>
              <a:rPr lang="cs-CZ" altLang="cs-CZ" sz="2800" kern="0" dirty="0" smtClean="0">
                <a:latin typeface="Arial" pitchFamily="34" charset="0"/>
              </a:rPr>
              <a:t>:</a:t>
            </a:r>
            <a:r>
              <a:rPr lang="cs-CZ" altLang="cs-CZ" sz="2800" kern="0" dirty="0" smtClean="0">
                <a:latin typeface="Arial" pitchFamily="34" charset="0"/>
                <a:cs typeface="Times New Roman" pitchFamily="18" charset="0"/>
              </a:rPr>
              <a:t> </a:t>
            </a:r>
            <a:r>
              <a:rPr lang="cs-CZ" altLang="cs-CZ" sz="2800" i="1" kern="0" dirty="0" smtClean="0">
                <a:cs typeface="Times New Roman" pitchFamily="18" charset="0"/>
              </a:rPr>
              <a:t>E</a:t>
            </a:r>
            <a:r>
              <a:rPr lang="cs-CZ" altLang="cs-CZ" sz="2800" kern="0" dirty="0" smtClean="0">
                <a:cs typeface="Times New Roman" pitchFamily="18" charset="0"/>
              </a:rPr>
              <a:t>(</a:t>
            </a:r>
            <a:r>
              <a:rPr lang="cs-CZ" altLang="cs-CZ" sz="2800" i="1" kern="0" dirty="0" smtClean="0">
                <a:cs typeface="Times New Roman" pitchFamily="18" charset="0"/>
              </a:rPr>
              <a:t>X</a:t>
            </a:r>
            <a:r>
              <a:rPr lang="cs-CZ" altLang="cs-CZ" sz="2800" kern="0" dirty="0" smtClean="0">
                <a:cs typeface="Times New Roman" pitchFamily="18" charset="0"/>
              </a:rPr>
              <a:t>) = (6+1)/2 = 3,5</a:t>
            </a:r>
            <a:r>
              <a:rPr lang="cs-CZ" altLang="cs-CZ" sz="2800" kern="0" dirty="0" smtClean="0">
                <a:latin typeface="Arial" pitchFamily="34" charset="0"/>
                <a:cs typeface="Times New Roman" pitchFamily="18" charset="0"/>
              </a:rPr>
              <a:t>  </a:t>
            </a:r>
            <a:endParaRPr lang="cs-CZ" altLang="cs-CZ" sz="2800" kern="0" dirty="0">
              <a:latin typeface="Arial" pitchFamily="34" charset="0"/>
            </a:endParaRPr>
          </a:p>
          <a:p>
            <a:pPr algn="just" eaLnBrk="1" hangingPunct="1"/>
            <a:endParaRPr lang="cs-CZ" altLang="cs-CZ" sz="1400" kern="0" dirty="0" smtClean="0">
              <a:latin typeface="Arial" pitchFamily="34" charset="0"/>
            </a:endParaRPr>
          </a:p>
          <a:p>
            <a:pPr algn="just" eaLnBrk="1" hangingPunct="1"/>
            <a:r>
              <a:rPr lang="cs-CZ" altLang="cs-CZ" sz="2800" kern="0" dirty="0" smtClean="0">
                <a:latin typeface="Arial" pitchFamily="34" charset="0"/>
              </a:rPr>
              <a:t>R</a:t>
            </a:r>
            <a:r>
              <a:rPr lang="cs-CZ" altLang="cs-CZ" sz="2800" kern="0" dirty="0" smtClean="0">
                <a:latin typeface="Arial" pitchFamily="34" charset="0"/>
                <a:cs typeface="Times New Roman" pitchFamily="18" charset="0"/>
              </a:rPr>
              <a:t>ozptyl</a:t>
            </a:r>
            <a:r>
              <a:rPr lang="cs-CZ" altLang="cs-CZ" sz="2800" kern="0" dirty="0" smtClean="0">
                <a:latin typeface="Arial" pitchFamily="34" charset="0"/>
              </a:rPr>
              <a:t>:</a:t>
            </a:r>
            <a:r>
              <a:rPr lang="cs-CZ" altLang="cs-CZ" sz="2800" kern="0" dirty="0" smtClean="0">
                <a:latin typeface="Arial" pitchFamily="34" charset="0"/>
                <a:cs typeface="Times New Roman" pitchFamily="18" charset="0"/>
              </a:rPr>
              <a:t> 	</a:t>
            </a:r>
            <a:r>
              <a:rPr lang="cs-CZ" altLang="cs-CZ" sz="2800" i="1" kern="0" dirty="0" smtClean="0">
                <a:cs typeface="Times New Roman" pitchFamily="18" charset="0"/>
              </a:rPr>
              <a:t>Var</a:t>
            </a:r>
            <a:r>
              <a:rPr lang="cs-CZ" altLang="cs-CZ" sz="2800" kern="0" dirty="0" smtClean="0">
                <a:cs typeface="Times New Roman" pitchFamily="18" charset="0"/>
              </a:rPr>
              <a:t>(</a:t>
            </a:r>
            <a:r>
              <a:rPr lang="cs-CZ" altLang="cs-CZ" sz="2800" i="1" kern="0" dirty="0" smtClean="0">
                <a:cs typeface="Times New Roman" pitchFamily="18" charset="0"/>
              </a:rPr>
              <a:t>X</a:t>
            </a:r>
            <a:r>
              <a:rPr lang="cs-CZ" altLang="cs-CZ" sz="2800" kern="0" dirty="0" smtClean="0">
                <a:cs typeface="Times New Roman" pitchFamily="18" charset="0"/>
              </a:rPr>
              <a:t>) = (6</a:t>
            </a:r>
            <a:r>
              <a:rPr lang="cs-CZ" altLang="cs-CZ" sz="2800" kern="0" baseline="30000" dirty="0" smtClean="0">
                <a:cs typeface="Times New Roman" pitchFamily="18" charset="0"/>
              </a:rPr>
              <a:t>2</a:t>
            </a:r>
            <a:r>
              <a:rPr lang="cs-CZ" altLang="cs-CZ" sz="2800" kern="0" dirty="0" smtClean="0">
                <a:cs typeface="Times New Roman" pitchFamily="18" charset="0"/>
              </a:rPr>
              <a:t> - 1)/12 = 2,92</a:t>
            </a:r>
            <a:r>
              <a:rPr lang="cs-CZ" altLang="cs-CZ" sz="2800" kern="0" dirty="0" smtClean="0">
                <a:latin typeface="Arial" pitchFamily="34" charset="0"/>
                <a:cs typeface="Times New Roman" pitchFamily="18" charset="0"/>
              </a:rPr>
              <a:t> </a:t>
            </a:r>
          </a:p>
          <a:p>
            <a:pPr eaLnBrk="1" hangingPunct="1">
              <a:buFont typeface="Wingdings" pitchFamily="2" charset="2"/>
              <a:buNone/>
            </a:pPr>
            <a:endParaRPr lang="cs-CZ" altLang="cs-CZ" kern="0" dirty="0" smtClean="0">
              <a:latin typeface="Arial" pitchFamily="34" charset="0"/>
            </a:endParaRPr>
          </a:p>
        </p:txBody>
      </p:sp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0684" y="3289466"/>
            <a:ext cx="5410200" cy="324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93976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sz="4000" b="1" kern="0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imes New Roman" pitchFamily="18" charset="0"/>
              </a:rPr>
              <a:t>2. </a:t>
            </a:r>
            <a:r>
              <a:rPr lang="cs-CZ" sz="4000" b="1" kern="0" dirty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imes New Roman" pitchFamily="18" charset="0"/>
              </a:rPr>
              <a:t>Model:</a:t>
            </a:r>
            <a:r>
              <a:rPr lang="cs-CZ" sz="4000" b="1" kern="0" dirty="0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imes New Roman" pitchFamily="18" charset="0"/>
              </a:rPr>
              <a:t> Binomické rozd</a:t>
            </a:r>
            <a:r>
              <a:rPr lang="cs-CZ" sz="4000" b="1" kern="0" dirty="0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ě</a:t>
            </a:r>
            <a:r>
              <a:rPr lang="cs-CZ" sz="4000" b="1" kern="0" dirty="0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imes New Roman" pitchFamily="18" charset="0"/>
              </a:rPr>
              <a:t>lení</a:t>
            </a:r>
            <a:r>
              <a:rPr lang="cs-CZ" kern="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endParaRPr lang="cs-CZ" b="1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337355" y="1793171"/>
            <a:ext cx="9902553" cy="46670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6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n</a:t>
            </a:r>
            <a:r>
              <a:rPr kumimoji="0" lang="cs-CZ" altLang="cs-CZ" sz="2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 </a:t>
            </a:r>
            <a:r>
              <a:rPr kumimoji="0" lang="cs-CZ" altLang="cs-CZ" sz="2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pokusů s alternativním rozdělením,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celkem</a:t>
            </a:r>
            <a:r>
              <a:rPr kumimoji="0" lang="cs-CZ" altLang="cs-CZ" sz="2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26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x</a:t>
            </a:r>
            <a:r>
              <a:rPr kumimoji="0" lang="cs-CZ" altLang="cs-CZ" sz="2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2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krát úspěch a</a:t>
            </a:r>
            <a:r>
              <a:rPr kumimoji="0" lang="cs-CZ" altLang="cs-CZ" sz="2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26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n-x</a:t>
            </a:r>
            <a:r>
              <a:rPr kumimoji="0" lang="cs-CZ" altLang="cs-CZ" sz="2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2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krát neúspěch,</a:t>
            </a:r>
            <a:r>
              <a:rPr kumimoji="0" lang="cs-CZ" altLang="cs-CZ" sz="2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</a:rPr>
              <a:t> 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6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p</a:t>
            </a:r>
            <a:r>
              <a:rPr kumimoji="0" lang="cs-CZ" altLang="cs-CZ" sz="2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2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pravděpodobnost úspěchu 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2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Binomické rozdělení pravděpodobnosti:</a:t>
            </a:r>
            <a:r>
              <a:rPr kumimoji="0" lang="cs-CZ" altLang="cs-CZ" sz="2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2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</a:rPr>
              <a:t>	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2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2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2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2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pravděpodobnost, že při </a:t>
            </a:r>
            <a:r>
              <a:rPr kumimoji="0" lang="cs-CZ" altLang="cs-CZ" sz="26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n</a:t>
            </a:r>
            <a:r>
              <a:rPr kumimoji="0" lang="cs-CZ" altLang="cs-CZ" sz="2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‑krát opakovaném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</a:rPr>
              <a:t>alternativním</a:t>
            </a:r>
            <a:r>
              <a:rPr kumimoji="0" lang="cs-CZ" altLang="cs-CZ" sz="2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 procesu nastane </a:t>
            </a:r>
            <a:r>
              <a:rPr kumimoji="0" lang="cs-CZ" altLang="cs-CZ" sz="26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x</a:t>
            </a:r>
            <a:r>
              <a:rPr kumimoji="0" lang="cs-CZ" altLang="cs-CZ" sz="2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 krát úspěch a  </a:t>
            </a:r>
            <a:r>
              <a:rPr kumimoji="0" lang="cs-CZ" altLang="cs-CZ" sz="26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n-x</a:t>
            </a:r>
            <a:r>
              <a:rPr kumimoji="0" lang="cs-CZ" altLang="cs-CZ" sz="2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 krát</a:t>
            </a:r>
            <a:r>
              <a:rPr kumimoji="0" lang="cs-CZ" altLang="cs-CZ" sz="26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2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neúspěch</a:t>
            </a:r>
            <a:endParaRPr kumimoji="0" lang="cs-CZ" altLang="cs-CZ" sz="2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3884613"/>
            <a:ext cx="5543550" cy="1104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4675018" y="3918734"/>
            <a:ext cx="5832475" cy="1079500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2800" b="0" i="0" u="none" strike="noStrike" kern="0" cap="none" spc="0" normalizeH="0" baseline="0" noProof="0" smtClean="0">
              <a:ln>
                <a:noFill/>
              </a:ln>
              <a:solidFill>
                <a:srgbClr val="FFCC00"/>
              </a:solidFill>
              <a:effectLst/>
              <a:uLnTx/>
              <a:uFillTx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9174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Charakteristiky binomického rozdělení</a:t>
            </a:r>
            <a:endParaRPr lang="cs-CZ" b="1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634240" y="2145475"/>
            <a:ext cx="7772400" cy="324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just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Char char="l"/>
              <a:tabLst/>
              <a:defRPr/>
            </a:pPr>
            <a:r>
              <a:rPr kumimoji="0" lang="cs-CZ" altLang="cs-CZ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Střední hodnota</a:t>
            </a:r>
            <a:r>
              <a:rPr kumimoji="0" lang="cs-CZ" altLang="cs-CZ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:</a:t>
            </a:r>
            <a:r>
              <a:rPr kumimoji="0" lang="cs-CZ" altLang="cs-CZ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	</a:t>
            </a:r>
            <a:r>
              <a:rPr kumimoji="0" lang="cs-CZ" altLang="cs-CZ" sz="36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E</a:t>
            </a:r>
            <a:r>
              <a:rPr kumimoji="0" lang="cs-CZ" altLang="cs-CZ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(</a:t>
            </a:r>
            <a:r>
              <a:rPr kumimoji="0" lang="cs-CZ" altLang="cs-CZ" sz="36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X</a:t>
            </a:r>
            <a:r>
              <a:rPr kumimoji="0" lang="cs-CZ" altLang="cs-CZ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) = </a:t>
            </a:r>
            <a:r>
              <a:rPr kumimoji="0" lang="cs-CZ" altLang="cs-CZ" sz="3600" b="0" i="1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n.p</a:t>
            </a:r>
            <a:endParaRPr kumimoji="0" lang="cs-CZ" altLang="cs-CZ" sz="3600" b="0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3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Char char="l"/>
              <a:tabLst/>
              <a:defRPr/>
            </a:pPr>
            <a:r>
              <a:rPr kumimoji="0" lang="cs-CZ" altLang="cs-CZ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R</a:t>
            </a:r>
            <a:r>
              <a:rPr kumimoji="0" lang="cs-CZ" altLang="cs-CZ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ozptyl</a:t>
            </a:r>
            <a:r>
              <a:rPr kumimoji="0" lang="cs-CZ" altLang="cs-CZ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:</a:t>
            </a:r>
            <a:r>
              <a:rPr kumimoji="0" lang="cs-CZ" altLang="cs-CZ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		</a:t>
            </a:r>
            <a:r>
              <a:rPr kumimoji="0" lang="cs-CZ" altLang="cs-CZ" sz="36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Var</a:t>
            </a:r>
            <a:r>
              <a:rPr kumimoji="0" lang="cs-CZ" altLang="cs-CZ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(</a:t>
            </a:r>
            <a:r>
              <a:rPr kumimoji="0" lang="cs-CZ" altLang="cs-CZ" sz="36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X</a:t>
            </a:r>
            <a:r>
              <a:rPr kumimoji="0" lang="cs-CZ" altLang="cs-CZ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) =</a:t>
            </a:r>
            <a:r>
              <a:rPr kumimoji="0" lang="cs-CZ" altLang="cs-CZ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</a:t>
            </a:r>
            <a:r>
              <a:rPr kumimoji="0" lang="cs-CZ" altLang="cs-CZ" sz="3600" b="0" i="1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n.p</a:t>
            </a:r>
            <a:r>
              <a:rPr kumimoji="0" lang="cs-CZ" altLang="cs-CZ" sz="36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.</a:t>
            </a:r>
            <a:r>
              <a:rPr kumimoji="0" lang="cs-CZ" altLang="cs-CZ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(1</a:t>
            </a:r>
            <a:r>
              <a:rPr kumimoji="0" lang="cs-CZ" altLang="cs-CZ" sz="36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- p</a:t>
            </a:r>
            <a:r>
              <a:rPr kumimoji="0" lang="cs-CZ" altLang="cs-CZ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)</a:t>
            </a:r>
            <a:r>
              <a:rPr kumimoji="0" lang="cs-CZ" altLang="cs-CZ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Char char="l"/>
              <a:tabLst/>
              <a:defRPr/>
            </a:pPr>
            <a:endParaRPr kumimoji="0" lang="cs-CZ" altLang="cs-CZ" sz="3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+mn-cs"/>
              <a:sym typeface="Symbol" pitchFamily="18" charset="2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Char char="l"/>
              <a:tabLst/>
              <a:defRPr/>
            </a:pPr>
            <a:r>
              <a:rPr kumimoji="0" lang="cs-CZ" altLang="cs-CZ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  <a:sym typeface="Symbol" pitchFamily="18" charset="2"/>
              </a:rPr>
              <a:t>Směrodatná odchylka:</a:t>
            </a:r>
            <a:r>
              <a:rPr kumimoji="0" lang="cs-CZ" altLang="cs-CZ" sz="36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  <a:sym typeface="Symbol" pitchFamily="18" charset="2"/>
              </a:rPr>
              <a:t> </a:t>
            </a:r>
            <a:r>
              <a:rPr kumimoji="0" lang="cs-CZ" altLang="cs-CZ" sz="36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  <a:sym typeface="Symbol" pitchFamily="18" charset="2"/>
              </a:rPr>
              <a:t></a:t>
            </a:r>
            <a:r>
              <a:rPr kumimoji="0" lang="cs-CZ" altLang="cs-CZ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(</a:t>
            </a:r>
            <a:r>
              <a:rPr kumimoji="0" lang="cs-CZ" altLang="cs-CZ" sz="36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X</a:t>
            </a:r>
            <a:r>
              <a:rPr kumimoji="0" lang="cs-CZ" altLang="cs-CZ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) =</a:t>
            </a:r>
            <a:r>
              <a:rPr kumimoji="0" lang="cs-CZ" altLang="cs-CZ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78700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1193</TotalTime>
  <Words>382</Words>
  <Application>Microsoft Office PowerPoint</Application>
  <PresentationFormat>Vlastní</PresentationFormat>
  <Paragraphs>145</Paragraphs>
  <Slides>21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21</vt:i4>
      </vt:variant>
    </vt:vector>
  </HeadingPairs>
  <TitlesOfParts>
    <vt:vector size="22" baseType="lpstr">
      <vt:lpstr>Motiv Office</vt:lpstr>
      <vt:lpstr>Prezentace aplikace PowerPoint</vt:lpstr>
      <vt:lpstr>Náhodná veličina</vt:lpstr>
      <vt:lpstr>Příklady diskrétní náhodné veličiny</vt:lpstr>
      <vt:lpstr>Příklady diskrétní náhodné veličiny</vt:lpstr>
      <vt:lpstr>1. Diskrétní model pr-sti rozdělení: Stejnoměrné rozdělení </vt:lpstr>
      <vt:lpstr>Stejnoměrné rozdělení</vt:lpstr>
      <vt:lpstr>Příklad – hod kostkou</vt:lpstr>
      <vt:lpstr>2. Model: Binomické rozdělení </vt:lpstr>
      <vt:lpstr>Charakteristiky binomického rozdělení</vt:lpstr>
      <vt:lpstr>Příklad</vt:lpstr>
      <vt:lpstr>Binomické rozdělení – různé parametry</vt:lpstr>
      <vt:lpstr>3. Model: Poissonovo rozdělení </vt:lpstr>
      <vt:lpstr>Poissonovo rozdělení</vt:lpstr>
      <vt:lpstr>Vlastnosti Poissonova procesu</vt:lpstr>
      <vt:lpstr>Vlastnosti Poissonova rozdělení</vt:lpstr>
      <vt:lpstr>Poissonovo rozdělení s různými parametry (t = 1)</vt:lpstr>
      <vt:lpstr>Příklad – Poissonovo rozdělení</vt:lpstr>
      <vt:lpstr>Diskrétní náhodná veličina - obecně</vt:lpstr>
      <vt:lpstr>Diskrétní náhodná veličina - obecně</vt:lpstr>
      <vt:lpstr>Diskrétní náhodná veličina - obecně</vt:lpstr>
      <vt:lpstr>Závěr přednášky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Roman Šperka</dc:creator>
  <cp:lastModifiedBy>stoklasova</cp:lastModifiedBy>
  <cp:revision>100</cp:revision>
  <dcterms:created xsi:type="dcterms:W3CDTF">2016-11-25T20:36:16Z</dcterms:created>
  <dcterms:modified xsi:type="dcterms:W3CDTF">2019-05-18T06:01:11Z</dcterms:modified>
</cp:coreProperties>
</file>