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287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912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19.5.2019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r>
              <a:rPr lang="cs-CZ" sz="4800" b="1" dirty="0" smtClean="0"/>
              <a:t>STATISTIKA</a:t>
            </a:r>
            <a:r>
              <a:rPr lang="cs-CZ" sz="4000" b="1" dirty="0" smtClean="0"/>
              <a:t> 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solidFill>
                  <a:schemeClr val="bg1"/>
                </a:solidFill>
              </a:rPr>
              <a:t>9</a:t>
            </a:r>
            <a:r>
              <a:rPr lang="cs-CZ" sz="3200" dirty="0" smtClean="0">
                <a:solidFill>
                  <a:schemeClr val="bg1"/>
                </a:solidFill>
              </a:rPr>
              <a:t>. </a:t>
            </a:r>
            <a:r>
              <a:rPr lang="cs-CZ" sz="3200" dirty="0" smtClean="0">
                <a:solidFill>
                  <a:schemeClr val="bg1"/>
                </a:solidFill>
              </a:rPr>
              <a:t>PŘEDNÁŠKA</a:t>
            </a:r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6627525" y="1899138"/>
            <a:ext cx="4806091" cy="30948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 smtClean="0">
                <a:solidFill>
                  <a:srgbClr val="002060"/>
                </a:solidFill>
              </a:rPr>
              <a:t> Téma přednášky</a:t>
            </a:r>
            <a:r>
              <a:rPr lang="cs-CZ" sz="2400" b="1" i="1" dirty="0" smtClean="0">
                <a:solidFill>
                  <a:srgbClr val="002060"/>
                </a:solidFill>
              </a:rPr>
              <a:t>:</a:t>
            </a:r>
          </a:p>
          <a:p>
            <a:pPr marL="0" lvl="0" indent="0" algn="ctr">
              <a:buNone/>
            </a:pPr>
            <a:r>
              <a:rPr lang="cs-CZ" sz="2400" b="1" i="1" dirty="0" err="1">
                <a:solidFill>
                  <a:srgbClr val="002060"/>
                </a:solidFill>
              </a:rPr>
              <a:t>Chi</a:t>
            </a:r>
            <a:r>
              <a:rPr lang="cs-CZ" sz="2400" b="1" i="1" dirty="0">
                <a:solidFill>
                  <a:srgbClr val="002060"/>
                </a:solidFill>
              </a:rPr>
              <a:t>-kvadrát </a:t>
            </a:r>
            <a:r>
              <a:rPr lang="cs-CZ" sz="2400" b="1" i="1" dirty="0" smtClean="0">
                <a:solidFill>
                  <a:srgbClr val="002060"/>
                </a:solidFill>
              </a:rPr>
              <a:t>test</a:t>
            </a:r>
          </a:p>
          <a:p>
            <a:pPr marL="457200" lvl="0" indent="-457200" algn="ctr">
              <a:buAutoNum type="alphaLcParenR"/>
            </a:pPr>
            <a:r>
              <a:rPr lang="cs-CZ" sz="2400" b="1" i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test nezávislosti,</a:t>
            </a:r>
          </a:p>
          <a:p>
            <a:pPr marL="457200" lvl="0" indent="-457200" algn="ctr">
              <a:buAutoNum type="alphaLcParenR"/>
            </a:pPr>
            <a:r>
              <a:rPr lang="cs-CZ" sz="2400" b="1" i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test dobré shody.</a:t>
            </a:r>
            <a:endParaRPr lang="en-GB" sz="2400" dirty="0">
              <a:solidFill>
                <a:prstClr val="white"/>
              </a:solidFill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2400" b="1" i="1" dirty="0" smtClean="0">
                <a:solidFill>
                  <a:srgbClr val="002060"/>
                </a:solidFill>
              </a:rPr>
              <a:t> </a:t>
            </a: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6900087" y="5146431"/>
            <a:ext cx="4260966" cy="109700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Příklad – test dobré shody – </a:t>
            </a:r>
            <a:br>
              <a:rPr lang="cs-CZ" b="1" dirty="0" smtClean="0"/>
            </a:br>
            <a:r>
              <a:rPr lang="cs-CZ" b="1" dirty="0" smtClean="0"/>
              <a:t>barvy automobilů</a:t>
            </a:r>
            <a:endParaRPr lang="cs-CZ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17347" y="1812269"/>
            <a:ext cx="7772400" cy="450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609600" marR="0" lvl="0" indent="-6096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Krok 1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.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Nulová hypotéza H</a:t>
            </a:r>
            <a:r>
              <a:rPr kumimoji="0" lang="cs-CZ" altLang="cs-CZ" sz="2800" b="1" i="0" u="none" strike="noStrike" kern="0" cap="none" spc="0" normalizeH="0" baseline="-2500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6699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609600" marR="0" lvl="0" indent="-6096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</a:p>
          <a:p>
            <a:pPr marL="609600" marR="0" lvl="0" indent="-6096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Očekávané četnosti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609600" marR="0" lvl="0" indent="-6096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192,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120,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120,</a:t>
            </a:r>
            <a:r>
              <a:rPr kumimoji="0" lang="en-US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4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48</a:t>
            </a:r>
          </a:p>
          <a:p>
            <a:pPr marL="609600" marR="0" lvl="0" indent="-6096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Pozorované četnosti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609600" marR="0" lvl="0" indent="-6096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201,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105,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144,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4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30</a:t>
            </a:r>
          </a:p>
          <a:p>
            <a:pPr marL="609600" marR="0" lvl="0" indent="-6096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Krok 2.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Testové kritérium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</a:p>
          <a:p>
            <a:pPr marL="609600" marR="0" lvl="0" indent="-6096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-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počet kategorií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4) 			</a:t>
            </a:r>
          </a:p>
          <a:p>
            <a:pPr marL="609600" marR="0" lvl="0" indent="-6096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</a:t>
            </a: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2004471"/>
              </p:ext>
            </p:extLst>
          </p:nvPr>
        </p:nvGraphicFramePr>
        <p:xfrm>
          <a:off x="2387656" y="2276475"/>
          <a:ext cx="5695950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Rovnice" r:id="rId4" imgW="4775200" imgH="406400" progId="Equation.3">
                  <p:embed/>
                </p:oleObj>
              </mc:Choice>
              <mc:Fallback>
                <p:oleObj name="Rovnice" r:id="rId4" imgW="4775200" imgH="40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7656" y="2276475"/>
                        <a:ext cx="5695950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1440109"/>
              </p:ext>
            </p:extLst>
          </p:nvPr>
        </p:nvGraphicFramePr>
        <p:xfrm>
          <a:off x="6525994" y="4540031"/>
          <a:ext cx="2808287" cy="110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Rovnice" r:id="rId6" imgW="1066800" imgH="419100" progId="Equation.3">
                  <p:embed/>
                </p:oleObj>
              </mc:Choice>
              <mc:Fallback>
                <p:oleObj name="Rovnice" r:id="rId6" imgW="10668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5994" y="4540031"/>
                        <a:ext cx="2808287" cy="1103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0555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Příklad – test dobré shody – </a:t>
            </a:r>
            <a:br>
              <a:rPr lang="cs-CZ" b="1" dirty="0" smtClean="0"/>
            </a:br>
            <a:r>
              <a:rPr lang="cs-CZ" b="1" dirty="0" smtClean="0"/>
              <a:t>barvy automobilů</a:t>
            </a:r>
            <a:endParaRPr lang="cs-CZ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519786" y="2023241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Očekáv_čet_</a:t>
            </a:r>
            <a:r>
              <a:rPr kumimoji="0" lang="cs-CZ" altLang="cs-CZ" sz="2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 </a:t>
            </a:r>
            <a:r>
              <a:rPr kumimoji="0" lang="cs-CZ" altLang="cs-CZ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Pravděp_</a:t>
            </a:r>
            <a:r>
              <a:rPr kumimoji="0" lang="cs-CZ" altLang="cs-CZ" sz="2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 </a:t>
            </a:r>
            <a:r>
              <a:rPr kumimoji="0" lang="cs-CZ" altLang="cs-CZ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</a:t>
            </a:r>
            <a:r>
              <a:rPr kumimoji="0" lang="cs-CZ" altLang="cs-CZ" sz="2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celk_čet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Příklad:</a:t>
            </a:r>
            <a:r>
              <a:rPr kumimoji="0" lang="cs-CZ" altLang="cs-CZ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cs-CZ" altLang="cs-CZ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zelená, Pravděp_</a:t>
            </a:r>
            <a:r>
              <a:rPr kumimoji="0" lang="cs-CZ" altLang="cs-CZ" sz="2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 = </a:t>
            </a:r>
            <a:r>
              <a:rPr kumimoji="0" lang="cs-CZ" altLang="cs-CZ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0,40 , celk_čet = 480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</a:t>
            </a:r>
            <a:r>
              <a:rPr kumimoji="0" lang="cs-CZ" altLang="cs-CZ" sz="2800" b="0" i="0" u="none" strike="noStrike" kern="0" cap="none" spc="0" normalizeH="0" baseline="-25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 </a:t>
            </a:r>
            <a:r>
              <a:rPr kumimoji="0" lang="cs-CZ" altLang="cs-CZ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Očekáv_čet_</a:t>
            </a:r>
            <a:r>
              <a:rPr kumimoji="0" lang="cs-CZ" altLang="cs-CZ" sz="2800" b="0" i="1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 </a:t>
            </a:r>
            <a:r>
              <a:rPr kumimoji="0" lang="cs-CZ" altLang="cs-CZ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0,4*480 = 192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atd.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0618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Příklad – test dobré shody – </a:t>
            </a:r>
            <a:br>
              <a:rPr lang="cs-CZ" b="1" dirty="0" smtClean="0"/>
            </a:br>
            <a:r>
              <a:rPr lang="cs-CZ" b="1" dirty="0" smtClean="0"/>
              <a:t>barvy automobilů</a:t>
            </a:r>
            <a:endParaRPr lang="cs-CZ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62846" y="1781505"/>
            <a:ext cx="9868063" cy="4556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Krok 3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. Porovnání hodnoty vypočítaného kritéria </a:t>
            </a: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 tabulkovou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kritickou hodnotou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rozdělení       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  <a:sym typeface="Symbol" pitchFamily="18" charset="2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V každé kategorii: </a:t>
            </a:r>
            <a:r>
              <a:rPr kumimoji="0" lang="cs-CZ" altLang="cs-CZ" sz="28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O</a:t>
            </a:r>
            <a:r>
              <a:rPr kumimoji="0" lang="cs-CZ" altLang="cs-CZ" sz="2800" b="1" i="1" u="none" strike="noStrike" kern="0" cap="none" spc="0" normalizeH="0" baseline="-25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i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je alespoň 5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( 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&gt;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30)</a:t>
            </a: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Plat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í   	           </a:t>
            </a: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proto H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0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zamítáme! </a:t>
            </a: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Alternativně: 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/>
                <a:sym typeface="Symbol" pitchFamily="18" charset="2"/>
              </a:rPr>
              <a:t>  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Sig =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CHIDIST(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13,85; 3) = 0,003  &lt; 0,05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2593" y="2209637"/>
            <a:ext cx="4038600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4886" y="3028787"/>
            <a:ext cx="20955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0068931"/>
              </p:ext>
            </p:extLst>
          </p:nvPr>
        </p:nvGraphicFramePr>
        <p:xfrm>
          <a:off x="1990067" y="4213225"/>
          <a:ext cx="7813620" cy="691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Rovnice" r:id="rId6" imgW="2870200" imgH="254000" progId="Equation.3">
                  <p:embed/>
                </p:oleObj>
              </mc:Choice>
              <mc:Fallback>
                <p:oleObj name="Rovnice" r:id="rId6" imgW="28702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0067" y="4213225"/>
                        <a:ext cx="7813620" cy="6916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5228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Testování nezávislosti kvalitativních znaků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269781" y="1502433"/>
            <a:ext cx="8835916" cy="511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 jednom vzorku (výběru) můžeme současně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sledovat dva nebo i více (kvalitativních) znaků 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Při kontrole jakosti výrobku sledujeme</a:t>
            </a:r>
            <a:r>
              <a:rPr kumimoji="0" lang="cs-CZ" altLang="cs-CZ" sz="3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přítomnost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nebo nepřítomnost vady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(znak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), nebo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přítomnost nebo nepřítomnost vady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(znak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).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i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B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nabývají pouze dvě alternativní hodnoty –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kategorie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 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Ano, Ne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(Přítomnost, Nepřítomnost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apod.).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747493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Testování nezávislosti kvalitativních znaků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88276" y="1760813"/>
            <a:ext cx="9884979" cy="4371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Uvažujte soubor se dvěma 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kvalitativními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znaky </a:t>
            </a:r>
            <a:r>
              <a:rPr kumimoji="0" lang="cs-CZ" altLang="cs-CZ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Znak </a:t>
            </a:r>
            <a:r>
              <a:rPr kumimoji="0" lang="cs-CZ" altLang="cs-CZ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má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možných kategorií hodnot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označených: 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znak </a:t>
            </a:r>
            <a:r>
              <a:rPr kumimoji="0" lang="cs-CZ" altLang="cs-CZ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má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možných kategorií hodnot:  </a:t>
            </a:r>
            <a:endParaRPr kumimoji="0" lang="cs-CZ" altLang="cs-CZ" sz="32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Výsledek celého složeného experimentu lze shrnout do 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kontingenční tabulky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543" y="2760336"/>
            <a:ext cx="2046288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8410" y="3288973"/>
            <a:ext cx="2017712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29669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61585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 smtClean="0"/>
              <a:t>Závěr přednášky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5400" b="1" dirty="0" smtClean="0"/>
          </a:p>
          <a:p>
            <a:pPr marL="0" indent="0" algn="ctr">
              <a:buNone/>
            </a:pPr>
            <a:endParaRPr lang="cs-CZ" sz="5400" b="1" dirty="0"/>
          </a:p>
          <a:p>
            <a:pPr marL="0" indent="0" algn="ctr">
              <a:buNone/>
            </a:pPr>
            <a:r>
              <a:rPr lang="cs-CZ" sz="5400" b="1" dirty="0" smtClean="0"/>
              <a:t>Děkuji Vám za pozornost !!!</a:t>
            </a:r>
            <a:endParaRPr lang="cs-CZ" sz="5400" b="1" dirty="0"/>
          </a:p>
        </p:txBody>
      </p:sp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err="1" smtClean="0"/>
              <a:t>Chi</a:t>
            </a:r>
            <a:r>
              <a:rPr lang="cs-CZ" b="1" dirty="0" smtClean="0"/>
              <a:t> – kvadrát test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3" y="1860331"/>
            <a:ext cx="9169235" cy="4737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Data mohou být </a:t>
            </a:r>
            <a:r>
              <a:rPr kumimoji="0" 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nominální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(nejslabší požadavek)!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Testuje se (nulová) hypotéza 		         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H</a:t>
            </a:r>
            <a:r>
              <a:rPr kumimoji="0" lang="cs-CZ" sz="32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 výběr pochází z populace s daným  rozdělením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Zadané rozdělení je obvykle:</a:t>
            </a:r>
          </a:p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Tx/>
              <a:buChar char="-"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diskrétní rozdělení se stejnými </a:t>
            </a:r>
            <a:r>
              <a:rPr kumimoji="0" lang="cs-CZ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pr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- </a:t>
            </a:r>
            <a:r>
              <a:rPr kumimoji="0" lang="cs-CZ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stmi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</a:t>
            </a:r>
          </a:p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Tx/>
              <a:buChar char="-"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(tzv. </a:t>
            </a:r>
            <a:r>
              <a:rPr kumimoji="0" 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6699FF">
                    <a:lumMod val="50000"/>
                  </a:srgb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test nezávislosti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</a:t>
            </a:r>
          </a:p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Tx/>
              <a:buChar char="-"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diskrétní rozdělení s rozdílnými </a:t>
            </a:r>
            <a:r>
              <a:rPr kumimoji="0" lang="cs-CZ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pr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- </a:t>
            </a:r>
            <a:r>
              <a:rPr kumimoji="0" lang="cs-CZ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stmi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</a:t>
            </a:r>
          </a:p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Tx/>
              <a:buChar char="-"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(tzv. </a:t>
            </a:r>
            <a:r>
              <a:rPr kumimoji="0" 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test dobré shody</a:t>
            </a: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98969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 – test nezávislosti - limonády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11187" y="1954923"/>
            <a:ext cx="10628721" cy="4477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Nová limonáda se prodávala za stejnou cenu jeden týden ve 3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různých typech obalu: A, B, C, počet prodaných limonád viz tabulka: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Ovlivňuje styl designu obalu počet prodaných limonád?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6699FF">
                    <a:lumMod val="50000"/>
                  </a:srgb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Jinak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 Závisí prodej na obalu?</a:t>
            </a: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8158" y="2949137"/>
            <a:ext cx="3889375" cy="229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9167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 – test nezávislosti - limonády</a:t>
            </a:r>
            <a:endParaRPr lang="cs-CZ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55574" y="1923393"/>
            <a:ext cx="10028039" cy="4313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609600" marR="0" lvl="0" indent="-609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Krok 1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.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Nulová hypotéza H</a:t>
            </a:r>
            <a:r>
              <a:rPr kumimoji="0" lang="cs-CZ" altLang="cs-CZ" sz="2800" b="1" i="0" u="none" strike="noStrike" kern="0" cap="none" spc="0" normalizeH="0" baseline="-2500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6699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609600" marR="0" lvl="0" indent="-609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Počet prodaných kusů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nezávisí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na typu obalu (rozdíly v prodeji u vzorku jsou pouze dílem náhody).  </a:t>
            </a:r>
          </a:p>
          <a:p>
            <a:pPr marL="609600" marR="0" lvl="0" indent="-609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Očekávané četnosti (</a:t>
            </a:r>
            <a:r>
              <a:rPr kumimoji="0" lang="cs-CZ" altLang="cs-CZ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Expected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</a:t>
            </a:r>
            <a:r>
              <a:rPr kumimoji="0" lang="cs-CZ" altLang="cs-CZ" sz="28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420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/</a:t>
            </a:r>
            <a:r>
              <a:rPr kumimoji="0" lang="en-US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 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140</a:t>
            </a:r>
          </a:p>
          <a:p>
            <a:pPr marL="609600" marR="0" lvl="0" indent="-609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Pozorované četnosti (</a:t>
            </a:r>
            <a:r>
              <a:rPr kumimoji="0" lang="cs-CZ" altLang="cs-CZ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Observed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135,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130,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155</a:t>
            </a:r>
          </a:p>
          <a:p>
            <a:pPr marL="609600" marR="0" lvl="0" indent="-609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Krok 2.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Testové kritérium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 </a:t>
            </a:r>
          </a:p>
          <a:p>
            <a:pPr marL="609600" marR="0" lvl="0" indent="-609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-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počet kategorií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3) 			</a:t>
            </a:r>
          </a:p>
          <a:p>
            <a:pPr marL="609600" marR="0" lvl="0" indent="-6096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844" y="4374274"/>
            <a:ext cx="2809875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9528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 – test nezávislosti - limonády</a:t>
            </a:r>
            <a:endParaRPr lang="cs-CZ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94732" y="1891861"/>
            <a:ext cx="9079433" cy="456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Krok 3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. Porovnání hodnoty vypočítaného kritéria </a:t>
            </a: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				          CHIINV(0,05;2) = 6,0</a:t>
            </a: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sz="11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 tabulkovou </a:t>
            </a: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kritickou hodnotou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rozdělení       </a:t>
            </a:r>
            <a:endParaRPr kumimoji="0" 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  <a:sym typeface="Symbol" pitchFamily="18" charset="2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kde </a:t>
            </a:r>
            <a:r>
              <a:rPr kumimoji="0" 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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( = 0,05) je zadaná hladina významnosti</a:t>
            </a: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	</a:t>
            </a: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6699FF">
                    <a:lumMod val="50000"/>
                  </a:srgbClr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V každé kategorii: </a:t>
            </a:r>
            <a:r>
              <a:rPr kumimoji="0" lang="cs-CZ" sz="28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6699FF">
                    <a:lumMod val="50000"/>
                  </a:srgbClr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O</a:t>
            </a:r>
            <a:r>
              <a:rPr kumimoji="0" lang="cs-CZ" sz="2800" b="1" i="1" u="none" strike="noStrike" kern="0" cap="none" spc="0" normalizeH="0" baseline="-25000" noProof="0" dirty="0" err="1" smtClean="0">
                <a:ln>
                  <a:noFill/>
                </a:ln>
                <a:solidFill>
                  <a:srgbClr val="6699FF">
                    <a:lumMod val="50000"/>
                  </a:srgbClr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i</a:t>
            </a: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6699FF">
                    <a:lumMod val="50000"/>
                  </a:srgbClr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alespoň 5 !</a:t>
            </a:r>
            <a:endParaRPr kumimoji="0" 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6699FF">
                  <a:lumMod val="50000"/>
                </a:srgb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Jestliže   	           </a:t>
            </a: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potom H</a:t>
            </a:r>
            <a:r>
              <a:rPr kumimoji="0" 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0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nezamítáme! (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jinak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zamítáme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)</a:t>
            </a: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p</a:t>
            </a: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-hodnota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(</a:t>
            </a: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signifikance)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= 0,287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&gt; 0,05 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(Nezamítáme)</a:t>
            </a:r>
            <a:endParaRPr kumimoji="0" 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939" y="2336253"/>
            <a:ext cx="3733800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5458" y="3329560"/>
            <a:ext cx="173355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1758" y="4670535"/>
            <a:ext cx="413385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6544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 smtClean="0"/>
              <a:t>Příklad – test nezávislosti – limonády – nové zadání – domácí úkol</a:t>
            </a:r>
            <a:endParaRPr lang="cs-CZ" b="1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39750" y="1639614"/>
            <a:ext cx="9967743" cy="4871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Nová limonáda se prodávala za stejnou cenu jeden týden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ve fakultním bufetu ve 3 různých typech obalu: A, B, C,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počet prodaných limonád viz tabulka: 		                                                 					  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NOVÉ ZADÁNÍ: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Ovlivňuje styl designu obalu počet prodaných limonád? </a:t>
            </a: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3776" y="3379788"/>
            <a:ext cx="3233737" cy="190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7512" y="3736976"/>
            <a:ext cx="1584325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6091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495" y="0"/>
            <a:ext cx="6840537" cy="666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3"/>
          <p:cNvSpPr>
            <a:spLocks noChangeArrowheads="1"/>
          </p:cNvSpPr>
          <p:nvPr/>
        </p:nvSpPr>
        <p:spPr bwMode="auto">
          <a:xfrm>
            <a:off x="5746176" y="2256548"/>
            <a:ext cx="360363" cy="287337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smtClean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181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Příklad – test dobré shody – </a:t>
            </a:r>
            <a:br>
              <a:rPr lang="cs-CZ" b="1" dirty="0" smtClean="0"/>
            </a:br>
            <a:r>
              <a:rPr lang="cs-CZ" b="1" dirty="0" smtClean="0"/>
              <a:t>barvy automobilů</a:t>
            </a:r>
            <a:endParaRPr lang="cs-CZ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34157" y="2017986"/>
            <a:ext cx="10006207" cy="4250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Automobil Škoda - Felicia se prodává ve čtyřech</a:t>
            </a:r>
            <a:r>
              <a:rPr kumimoji="0" lang="cs-CZ" altLang="cs-CZ" sz="3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barvách: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40% zákazníků požaduje zelenou barvu automobilu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25% červenou barvu,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25% modrou barvu a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10% bílou barvu.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 ověření správnosti předpokladu o struktuře poptávky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podle barev  použijte záznamy o nákupech v dané prodejně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 jistém měsíci. </a:t>
            </a:r>
          </a:p>
        </p:txBody>
      </p:sp>
    </p:spTree>
    <p:extLst>
      <p:ext uri="{BB962C8B-B14F-4D97-AF65-F5344CB8AC3E}">
        <p14:creationId xmlns:p14="http://schemas.microsoft.com/office/powerpoint/2010/main" val="3636503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Příklad – test dobré shody – </a:t>
            </a:r>
            <a:br>
              <a:rPr lang="cs-CZ" b="1" dirty="0" smtClean="0"/>
            </a:br>
            <a:r>
              <a:rPr lang="cs-CZ" b="1" dirty="0" smtClean="0"/>
              <a:t>barvy automobilů</a:t>
            </a:r>
            <a:endParaRPr lang="cs-CZ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70699" y="1970194"/>
            <a:ext cx="10130932" cy="4387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Vstupní údaje obsahuje následující tabulka: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Na hladině významnosti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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0,05 testujte hypotézu, že uvedené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pravděpodobnostní odhady odpovídají zjištěným hodnotám prodejů.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44451" y="2545689"/>
            <a:ext cx="13898563" cy="323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8046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1200</TotalTime>
  <Words>418</Words>
  <Application>Microsoft Office PowerPoint</Application>
  <PresentationFormat>Vlastní</PresentationFormat>
  <Paragraphs>137</Paragraphs>
  <Slides>15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Motiv Office</vt:lpstr>
      <vt:lpstr>Rovnice</vt:lpstr>
      <vt:lpstr>Prezentace aplikace PowerPoint</vt:lpstr>
      <vt:lpstr>Chi – kvadrát test</vt:lpstr>
      <vt:lpstr>Příklad – test nezávislosti - limonády</vt:lpstr>
      <vt:lpstr>Příklad – test nezávislosti - limonády</vt:lpstr>
      <vt:lpstr>Příklad – test nezávislosti - limonády</vt:lpstr>
      <vt:lpstr>Příklad – test nezávislosti – limonády – nové zadání – domácí úkol</vt:lpstr>
      <vt:lpstr>Prezentace aplikace PowerPoint</vt:lpstr>
      <vt:lpstr>Příklad – test dobré shody –  barvy automobilů</vt:lpstr>
      <vt:lpstr>Příklad – test dobré shody –  barvy automobilů</vt:lpstr>
      <vt:lpstr>Příklad – test dobré shody –  barvy automobilů</vt:lpstr>
      <vt:lpstr>Příklad – test dobré shody –  barvy automobilů</vt:lpstr>
      <vt:lpstr>Příklad – test dobré shody –  barvy automobilů</vt:lpstr>
      <vt:lpstr>Testování nezávislosti kvalitativních znaků</vt:lpstr>
      <vt:lpstr>Testování nezávislosti kvalitativních znaků</vt:lpstr>
      <vt:lpstr>Závěr přednášky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stoklasova</cp:lastModifiedBy>
  <cp:revision>103</cp:revision>
  <dcterms:created xsi:type="dcterms:W3CDTF">2016-11-25T20:36:16Z</dcterms:created>
  <dcterms:modified xsi:type="dcterms:W3CDTF">2019-05-19T06:38:37Z</dcterms:modified>
</cp:coreProperties>
</file>