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330" r:id="rId4"/>
    <p:sldId id="340" r:id="rId5"/>
    <p:sldId id="353" r:id="rId6"/>
    <p:sldId id="378" r:id="rId7"/>
    <p:sldId id="379" r:id="rId8"/>
    <p:sldId id="380" r:id="rId9"/>
    <p:sldId id="381" r:id="rId10"/>
    <p:sldId id="382" r:id="rId11"/>
    <p:sldId id="383" r:id="rId12"/>
    <p:sldId id="384" r:id="rId13"/>
    <p:sldId id="402" r:id="rId14"/>
    <p:sldId id="403" r:id="rId15"/>
    <p:sldId id="404" r:id="rId16"/>
    <p:sldId id="342" r:id="rId17"/>
    <p:sldId id="405" r:id="rId18"/>
    <p:sldId id="406" r:id="rId19"/>
    <p:sldId id="343" r:id="rId20"/>
    <p:sldId id="351" r:id="rId21"/>
    <p:sldId id="407" r:id="rId22"/>
    <p:sldId id="408" r:id="rId23"/>
    <p:sldId id="409" r:id="rId24"/>
    <p:sldId id="410" r:id="rId25"/>
    <p:sldId id="385" r:id="rId26"/>
    <p:sldId id="411" r:id="rId27"/>
    <p:sldId id="412" r:id="rId28"/>
    <p:sldId id="413" r:id="rId29"/>
    <p:sldId id="386" r:id="rId30"/>
    <p:sldId id="364" r:id="rId3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00" autoAdjust="0"/>
    <p:restoredTop sz="94660"/>
  </p:normalViewPr>
  <p:slideViewPr>
    <p:cSldViewPr>
      <p:cViewPr varScale="1">
        <p:scale>
          <a:sx n="108" d="100"/>
          <a:sy n="108" d="100"/>
        </p:scale>
        <p:origin x="898" y="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26.08.2024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77227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45457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95971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34033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144673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75237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058200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726773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820087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866922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92005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026091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8491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86195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516817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910063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95524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07083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8886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48921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5081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Statistika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Radmila Krkošková, Ph.D.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9246" y="3730199"/>
            <a:ext cx="5503025" cy="1217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Význam makroekonomických ukazatelů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23528" y="834893"/>
            <a:ext cx="7772400" cy="3033001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cs-CZ" b="1" dirty="0"/>
              <a:t>Emise CO₂</a:t>
            </a:r>
            <a:r>
              <a:rPr lang="cs-CZ" dirty="0"/>
              <a:t>:</a:t>
            </a:r>
            <a:endParaRPr lang="cs-CZ" sz="2800" dirty="0"/>
          </a:p>
          <a:p>
            <a:pPr lvl="1"/>
            <a:r>
              <a:rPr lang="cs-CZ" b="1" dirty="0"/>
              <a:t>Negativní dopad</a:t>
            </a:r>
            <a:r>
              <a:rPr lang="cs-CZ" dirty="0"/>
              <a:t>: Vysoké emise CO₂ přímo přispívají ke klimatickým změnám a zhoršení kvality ovzduší.</a:t>
            </a:r>
            <a:endParaRPr lang="cs-CZ" sz="2400" dirty="0"/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235922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Sestavení regresních modelů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23528" y="834893"/>
            <a:ext cx="7772400" cy="4114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dirty="0"/>
              <a:t>Pro analýzu vlivu makroekonomických ukazatelů na environmentální faktory můžeme sestavit jednoduché nebo vícenásobné regresní modely. </a:t>
            </a:r>
          </a:p>
          <a:p>
            <a:pPr marL="0" indent="0" algn="just">
              <a:buNone/>
            </a:pPr>
            <a:r>
              <a:rPr lang="cs-CZ" dirty="0"/>
              <a:t>Proces zahrnuje následující kroky: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203446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Sestavení regresních modelů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23528" y="834893"/>
            <a:ext cx="7772400" cy="4114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cs-CZ" b="1" dirty="0"/>
              <a:t>Výběr dat</a:t>
            </a:r>
            <a:r>
              <a:rPr lang="cs-CZ" dirty="0"/>
              <a:t>:</a:t>
            </a:r>
            <a:endParaRPr lang="cs-CZ" sz="2800" dirty="0"/>
          </a:p>
          <a:p>
            <a:pPr lvl="1"/>
            <a:r>
              <a:rPr lang="cs-CZ" dirty="0"/>
              <a:t>Shromáždění historických dat pro zvolené makroekonomické ukazatele a environmentální faktory.</a:t>
            </a:r>
            <a:endParaRPr lang="cs-CZ" sz="2400" dirty="0"/>
          </a:p>
          <a:p>
            <a:pPr lvl="1"/>
            <a:r>
              <a:rPr lang="cs-CZ" dirty="0"/>
              <a:t>Zdroje dat mohou zahrnovat vládní agentury, mezinárodní organizace, a akademické instituce.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613742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Sestavení regresních modelů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23528" y="834893"/>
            <a:ext cx="7772400" cy="4114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cs-CZ" b="1" dirty="0"/>
              <a:t>Vytvoření modelu</a:t>
            </a:r>
            <a:r>
              <a:rPr lang="cs-CZ" dirty="0"/>
              <a:t>:</a:t>
            </a:r>
            <a:endParaRPr lang="cs-CZ" sz="2800" dirty="0"/>
          </a:p>
          <a:p>
            <a:pPr lvl="1"/>
            <a:r>
              <a:rPr lang="cs-CZ" dirty="0"/>
              <a:t>Definování závislé proměnné (např. emise CO₂) a nezávislých proměnných (např. HDP, inflace, energetická spotřeba).</a:t>
            </a:r>
            <a:endParaRPr lang="cs-CZ" sz="2400" dirty="0"/>
          </a:p>
          <a:p>
            <a:pPr lvl="1"/>
            <a:r>
              <a:rPr lang="cs-CZ" dirty="0"/>
              <a:t>Použití statistického softwaru (např. Excel, R, SPSS) k odhadu parametrů modelu.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612730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Sestavení regresních modelů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23528" y="834893"/>
            <a:ext cx="7772400" cy="4114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cs-CZ" b="1" dirty="0"/>
              <a:t>Odhad parametrů</a:t>
            </a:r>
            <a:r>
              <a:rPr lang="cs-CZ" dirty="0"/>
              <a:t>:</a:t>
            </a:r>
            <a:endParaRPr lang="cs-CZ" sz="2800" dirty="0"/>
          </a:p>
          <a:p>
            <a:pPr lvl="1"/>
            <a:r>
              <a:rPr lang="cs-CZ" dirty="0"/>
              <a:t>Odhad parametrů modelu pomocí metody nejmenších čtverců.</a:t>
            </a:r>
            <a:endParaRPr lang="cs-CZ" sz="2400" dirty="0"/>
          </a:p>
          <a:p>
            <a:pPr lvl="1"/>
            <a:r>
              <a:rPr lang="cs-CZ" dirty="0"/>
              <a:t>Výpočet hodnot pro sklon (β1, β2, ...) a </a:t>
            </a:r>
            <a:r>
              <a:rPr lang="cs-CZ" dirty="0" err="1"/>
              <a:t>intercept</a:t>
            </a:r>
            <a:r>
              <a:rPr lang="cs-CZ" dirty="0"/>
              <a:t> (β0).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07687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Sestavení regresních modelů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23528" y="834893"/>
            <a:ext cx="7772400" cy="4114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cs-CZ" b="1" dirty="0"/>
              <a:t>Testování modelu</a:t>
            </a:r>
            <a:r>
              <a:rPr lang="cs-CZ" dirty="0"/>
              <a:t>:</a:t>
            </a:r>
            <a:endParaRPr lang="cs-CZ" sz="2800" dirty="0"/>
          </a:p>
          <a:p>
            <a:pPr lvl="1"/>
            <a:r>
              <a:rPr lang="cs-CZ" dirty="0"/>
              <a:t>Použití statistických testů (např. t-testy, F-test) k určení významnosti jednotlivých proměnných.</a:t>
            </a:r>
            <a:endParaRPr lang="cs-CZ" sz="2400" dirty="0"/>
          </a:p>
          <a:p>
            <a:pPr lvl="1"/>
            <a:r>
              <a:rPr lang="cs-CZ" dirty="0"/>
              <a:t>Diagnostika modelu pomocí analýzy reziduí a testování předpokladů (např. linearita, </a:t>
            </a:r>
            <a:r>
              <a:rPr lang="cs-CZ" dirty="0" err="1"/>
              <a:t>homoskedasticita</a:t>
            </a:r>
            <a:r>
              <a:rPr lang="cs-CZ" dirty="0"/>
              <a:t>, nezávislost chyb).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251078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Obdélník 7"/>
          <p:cNvSpPr/>
          <p:nvPr/>
        </p:nvSpPr>
        <p:spPr>
          <a:xfrm>
            <a:off x="193224" y="2007888"/>
            <a:ext cx="7216876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180470CC-9CBA-412D-A779-E786772307B8}"/>
              </a:ext>
            </a:extLst>
          </p:cNvPr>
          <p:cNvSpPr/>
          <p:nvPr/>
        </p:nvSpPr>
        <p:spPr>
          <a:xfrm>
            <a:off x="755577" y="1188592"/>
            <a:ext cx="655272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3200" b="1" dirty="0"/>
              <a:t>Sklon (β1, β2, ...)</a:t>
            </a:r>
            <a:r>
              <a:rPr lang="cs-CZ" sz="3200" dirty="0"/>
              <a:t>: </a:t>
            </a:r>
          </a:p>
          <a:p>
            <a:pPr lvl="0" algn="just"/>
            <a:r>
              <a:rPr lang="cs-CZ" sz="3200" dirty="0"/>
              <a:t>Odráží změnu závislé proměnné při jednotkové změně nezávislé proměnné. Např. pozitivní hodnota β1 by znamenala, že zvýšení HDP je spojeno s nárůstem emisí CO₂.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7A968C95-0D47-4C9F-9B61-E367C84FE6BB}"/>
              </a:ext>
            </a:extLst>
          </p:cNvPr>
          <p:cNvSpPr/>
          <p:nvPr/>
        </p:nvSpPr>
        <p:spPr>
          <a:xfrm>
            <a:off x="764028" y="152949"/>
            <a:ext cx="6150468" cy="468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cs-CZ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Interpretace parametrů a hodnocení modelu</a:t>
            </a:r>
            <a:endParaRPr lang="cs-CZ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54116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Obdélník 7"/>
          <p:cNvSpPr/>
          <p:nvPr/>
        </p:nvSpPr>
        <p:spPr>
          <a:xfrm>
            <a:off x="193224" y="2007888"/>
            <a:ext cx="7216876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180470CC-9CBA-412D-A779-E786772307B8}"/>
              </a:ext>
            </a:extLst>
          </p:cNvPr>
          <p:cNvSpPr/>
          <p:nvPr/>
        </p:nvSpPr>
        <p:spPr>
          <a:xfrm>
            <a:off x="755577" y="1188592"/>
            <a:ext cx="655272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3200" b="1" dirty="0" err="1"/>
              <a:t>Intercept</a:t>
            </a:r>
            <a:r>
              <a:rPr lang="cs-CZ" sz="3200" b="1" dirty="0"/>
              <a:t> (β0)</a:t>
            </a:r>
            <a:r>
              <a:rPr lang="cs-CZ" sz="3200" dirty="0"/>
              <a:t>: </a:t>
            </a:r>
          </a:p>
          <a:p>
            <a:pPr lvl="0"/>
            <a:endParaRPr lang="cs-CZ" sz="3200" dirty="0"/>
          </a:p>
          <a:p>
            <a:pPr lvl="0"/>
            <a:r>
              <a:rPr lang="cs-CZ" sz="3200" dirty="0"/>
              <a:t>Hodnota závislé proměnné, když jsou všechny nezávislé proměnné nulové.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7A968C95-0D47-4C9F-9B61-E367C84FE6BB}"/>
              </a:ext>
            </a:extLst>
          </p:cNvPr>
          <p:cNvSpPr/>
          <p:nvPr/>
        </p:nvSpPr>
        <p:spPr>
          <a:xfrm>
            <a:off x="764028" y="152949"/>
            <a:ext cx="6150468" cy="468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cs-CZ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Interpretace parametrů a hodnocení modelu</a:t>
            </a:r>
            <a:endParaRPr lang="cs-CZ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48428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Obdélník 7"/>
          <p:cNvSpPr/>
          <p:nvPr/>
        </p:nvSpPr>
        <p:spPr>
          <a:xfrm>
            <a:off x="193224" y="2007888"/>
            <a:ext cx="7216876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180470CC-9CBA-412D-A779-E786772307B8}"/>
              </a:ext>
            </a:extLst>
          </p:cNvPr>
          <p:cNvSpPr/>
          <p:nvPr/>
        </p:nvSpPr>
        <p:spPr>
          <a:xfrm>
            <a:off x="755577" y="1188592"/>
            <a:ext cx="655272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sz="3200" b="1" dirty="0"/>
              <a:t>R-</a:t>
            </a:r>
            <a:r>
              <a:rPr lang="cs-CZ" sz="3200" b="1" dirty="0" err="1"/>
              <a:t>squared</a:t>
            </a:r>
            <a:r>
              <a:rPr lang="cs-CZ" sz="3200" b="1" dirty="0"/>
              <a:t> (R²)</a:t>
            </a:r>
            <a:r>
              <a:rPr lang="cs-CZ" sz="3200" dirty="0"/>
              <a:t>: </a:t>
            </a:r>
          </a:p>
          <a:p>
            <a:pPr lvl="0"/>
            <a:endParaRPr lang="cs-CZ" sz="3200" dirty="0"/>
          </a:p>
          <a:p>
            <a:pPr lvl="0" algn="just"/>
            <a:r>
              <a:rPr lang="cs-CZ" sz="3200" dirty="0"/>
              <a:t>Míra, jak dobře model vysvětluje variabilitu závislé proměnné. Hodnota blízká 1 naznačuje dobrou vypovídací schopnost modelu.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7A968C95-0D47-4C9F-9B61-E367C84FE6BB}"/>
              </a:ext>
            </a:extLst>
          </p:cNvPr>
          <p:cNvSpPr/>
          <p:nvPr/>
        </p:nvSpPr>
        <p:spPr>
          <a:xfrm>
            <a:off x="764028" y="152949"/>
            <a:ext cx="6150468" cy="468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cs-CZ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Interpretace parametrů a hodnocení modelu</a:t>
            </a:r>
            <a:endParaRPr lang="cs-CZ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6855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Obdélník 7"/>
          <p:cNvSpPr/>
          <p:nvPr/>
        </p:nvSpPr>
        <p:spPr>
          <a:xfrm>
            <a:off x="413792" y="843558"/>
            <a:ext cx="7216876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dirty="0"/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>
          <a:xfrm>
            <a:off x="413792" y="843558"/>
            <a:ext cx="7686600" cy="388843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dirty="0"/>
              <a:t>Projektové práce v oblasti zlepšení udržitelnosti mohou zahrnovat různé aspekty, od snížení emisí po zvýšení energetické účinnosti. Níže jsou uvedeny názvy a popisy některých možných projektů: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58B55C4F-1C78-43C3-8CD4-A9291D2B19A0}"/>
              </a:ext>
            </a:extLst>
          </p:cNvPr>
          <p:cNvSpPr/>
          <p:nvPr/>
        </p:nvSpPr>
        <p:spPr>
          <a:xfrm>
            <a:off x="408923" y="226817"/>
            <a:ext cx="6862841" cy="4680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Prezentace projektů v oblasti zlepšení udržitelnosti</a:t>
            </a:r>
            <a:endParaRPr lang="cs-CZ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270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cs-CZ" sz="4400" b="1" dirty="0"/>
          </a:p>
          <a:p>
            <a:pPr marL="0" indent="0" algn="ctr">
              <a:buNone/>
            </a:pPr>
            <a:r>
              <a:rPr lang="cs-CZ" b="1" dirty="0"/>
              <a:t>Statistika a její role v podpoře zelených</a:t>
            </a:r>
          </a:p>
          <a:p>
            <a:pPr marL="0" indent="0" algn="ctr">
              <a:buNone/>
            </a:pPr>
            <a:r>
              <a:rPr lang="cs-CZ" b="1" dirty="0"/>
              <a:t> dovedností a udržitelnosti</a:t>
            </a:r>
            <a:endParaRPr lang="cs-CZ" dirty="0"/>
          </a:p>
          <a:p>
            <a:pPr>
              <a:lnSpc>
                <a:spcPct val="90000"/>
              </a:lnSpc>
              <a:buNone/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/>
              <a:t>Téma přednášky: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Obdélník 7"/>
          <p:cNvSpPr/>
          <p:nvPr/>
        </p:nvSpPr>
        <p:spPr>
          <a:xfrm>
            <a:off x="413792" y="843558"/>
            <a:ext cx="7216876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dirty="0"/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413792" y="970653"/>
            <a:ext cx="7542584" cy="3954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0"/>
            <a:r>
              <a:rPr lang="cs-CZ" sz="2800" b="1" dirty="0"/>
              <a:t>1. Projekt: Snižování emisí v průmyslovém sektoru</a:t>
            </a:r>
            <a:endParaRPr lang="cs-CZ" sz="2800" dirty="0"/>
          </a:p>
          <a:p>
            <a:pPr lvl="1"/>
            <a:r>
              <a:rPr lang="cs-CZ" sz="2800" b="1" dirty="0"/>
              <a:t>Cíl</a:t>
            </a:r>
            <a:r>
              <a:rPr lang="cs-CZ" sz="2800" dirty="0"/>
              <a:t>: Identifikovat a implementovat technologie a postupy, které sníží emise CO₂ v průmyslové výrobě.</a:t>
            </a:r>
          </a:p>
          <a:p>
            <a:pPr lvl="1"/>
            <a:r>
              <a:rPr lang="cs-CZ" sz="2800" b="1" dirty="0"/>
              <a:t>Metodika</a:t>
            </a:r>
            <a:r>
              <a:rPr lang="cs-CZ" sz="2800" dirty="0"/>
              <a:t>: Analýza aktuálních emisí, identifikace největších zdrojů znečištění, návrh a testování nových technologií.</a:t>
            </a:r>
          </a:p>
          <a:p>
            <a:pPr>
              <a:spcBef>
                <a:spcPct val="5000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86960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Obdélník 7"/>
          <p:cNvSpPr/>
          <p:nvPr/>
        </p:nvSpPr>
        <p:spPr>
          <a:xfrm>
            <a:off x="413792" y="843558"/>
            <a:ext cx="7216876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dirty="0"/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413791" y="970653"/>
            <a:ext cx="7974631" cy="4078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0"/>
            <a:r>
              <a:rPr lang="cs-CZ" sz="3200" b="1" dirty="0"/>
              <a:t>2. Projekt: Zvyšování energetické účinnosti v domácnostech</a:t>
            </a:r>
            <a:endParaRPr lang="cs-CZ" sz="3200" dirty="0"/>
          </a:p>
          <a:p>
            <a:pPr lvl="1"/>
            <a:r>
              <a:rPr lang="cs-CZ" sz="2800" b="1" dirty="0"/>
              <a:t>Cíl</a:t>
            </a:r>
            <a:r>
              <a:rPr lang="cs-CZ" sz="2800" dirty="0"/>
              <a:t>: Zlepšit energetickou účinnost ve veřejných a soukromých budovách, snížit spotřebu energie a emisí.</a:t>
            </a:r>
          </a:p>
          <a:p>
            <a:pPr lvl="1"/>
            <a:r>
              <a:rPr lang="cs-CZ" sz="2800" b="1" dirty="0"/>
              <a:t>Metodika</a:t>
            </a:r>
            <a:r>
              <a:rPr lang="cs-CZ" sz="2800" dirty="0"/>
              <a:t>: Audit energetické spotřeby, doporučení úprav a technologií, implementace a sledování výsledků.</a:t>
            </a:r>
          </a:p>
          <a:p>
            <a:pPr>
              <a:spcBef>
                <a:spcPct val="5000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31877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Obdélník 7"/>
          <p:cNvSpPr/>
          <p:nvPr/>
        </p:nvSpPr>
        <p:spPr>
          <a:xfrm>
            <a:off x="413792" y="843558"/>
            <a:ext cx="7216876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dirty="0"/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413792" y="970653"/>
            <a:ext cx="7542584" cy="3524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0"/>
            <a:r>
              <a:rPr lang="cs-CZ" sz="2800" b="1" dirty="0"/>
              <a:t>3. Projekt: Využití obnovitelných zdrojů energie</a:t>
            </a:r>
            <a:endParaRPr lang="cs-CZ" sz="2800" dirty="0"/>
          </a:p>
          <a:p>
            <a:pPr lvl="1"/>
            <a:endParaRPr lang="cs-CZ" sz="2800" b="1" dirty="0"/>
          </a:p>
          <a:p>
            <a:pPr lvl="1" algn="just"/>
            <a:r>
              <a:rPr lang="cs-CZ" sz="2800" b="1" dirty="0"/>
              <a:t>Cíl</a:t>
            </a:r>
            <a:r>
              <a:rPr lang="cs-CZ" sz="2800" dirty="0"/>
              <a:t>: Podpořit přechod na obnovitelné zdroje energie jako jsou solární, větrné a vodní energie.</a:t>
            </a:r>
          </a:p>
          <a:p>
            <a:pPr lvl="1" algn="just"/>
            <a:r>
              <a:rPr lang="cs-CZ" sz="2800" b="1" dirty="0"/>
              <a:t>Metodika</a:t>
            </a:r>
            <a:r>
              <a:rPr lang="cs-CZ" sz="2800" dirty="0"/>
              <a:t>: Studie potenciálu obnovitelných zdrojů v dané oblasti, ekonomická analýza, návrh a instalace systémů.</a:t>
            </a:r>
          </a:p>
          <a:p>
            <a:pPr>
              <a:spcBef>
                <a:spcPct val="5000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80050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Obdélník 7"/>
          <p:cNvSpPr/>
          <p:nvPr/>
        </p:nvSpPr>
        <p:spPr>
          <a:xfrm>
            <a:off x="413792" y="843558"/>
            <a:ext cx="7216876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dirty="0"/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413792" y="970653"/>
            <a:ext cx="7542584" cy="3954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0"/>
            <a:r>
              <a:rPr lang="cs-CZ" sz="2800" b="1" dirty="0"/>
              <a:t>4. Projekt: Ochrana a obnova přírodních ekosystémů</a:t>
            </a:r>
          </a:p>
          <a:p>
            <a:pPr lvl="0"/>
            <a:endParaRPr lang="cs-CZ" sz="2800" dirty="0"/>
          </a:p>
          <a:p>
            <a:pPr lvl="1"/>
            <a:r>
              <a:rPr lang="cs-CZ" sz="2800" b="1" dirty="0"/>
              <a:t>Cíl</a:t>
            </a:r>
            <a:r>
              <a:rPr lang="cs-CZ" sz="2800" dirty="0"/>
              <a:t>: Ochrana a obnova ohrožených ekosystémů a biodiverzity.</a:t>
            </a:r>
          </a:p>
          <a:p>
            <a:pPr lvl="1"/>
            <a:r>
              <a:rPr lang="cs-CZ" sz="2800" b="1" dirty="0"/>
              <a:t>Metodika</a:t>
            </a:r>
            <a:r>
              <a:rPr lang="cs-CZ" sz="2800" dirty="0"/>
              <a:t>: Mapování a hodnocení ekosystémů, identifikace hrozeb, návrh a realizace ochranných opatření.</a:t>
            </a:r>
          </a:p>
          <a:p>
            <a:pPr>
              <a:spcBef>
                <a:spcPct val="5000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75842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Obdélník 7"/>
          <p:cNvSpPr/>
          <p:nvPr/>
        </p:nvSpPr>
        <p:spPr>
          <a:xfrm>
            <a:off x="413792" y="843558"/>
            <a:ext cx="7216876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dirty="0"/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413792" y="970653"/>
            <a:ext cx="7686600" cy="3954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0"/>
            <a:r>
              <a:rPr lang="cs-CZ" sz="2800" b="1" dirty="0"/>
              <a:t>5. Projekt: Udržitelné zemědělství</a:t>
            </a:r>
            <a:endParaRPr lang="cs-CZ" sz="2800" dirty="0"/>
          </a:p>
          <a:p>
            <a:pPr lvl="1"/>
            <a:endParaRPr lang="cs-CZ" sz="2800" b="1" dirty="0"/>
          </a:p>
          <a:p>
            <a:pPr lvl="1"/>
            <a:r>
              <a:rPr lang="cs-CZ" sz="2800" b="1" dirty="0"/>
              <a:t>Cíl</a:t>
            </a:r>
            <a:r>
              <a:rPr lang="cs-CZ" sz="2800" dirty="0"/>
              <a:t>: Podpořit udržitelné zemědělské postupy, které minimalizují negativní dopady na životní prostředí.</a:t>
            </a:r>
          </a:p>
          <a:p>
            <a:pPr lvl="1"/>
            <a:r>
              <a:rPr lang="cs-CZ" sz="2800" b="1" dirty="0"/>
              <a:t>Metodika</a:t>
            </a:r>
            <a:r>
              <a:rPr lang="cs-CZ" sz="2800" dirty="0"/>
              <a:t>: Výzkum a propagace organického zemědělství, snižování použití pesticidů a umělých hnojiv, podpora biodiverzity.</a:t>
            </a:r>
          </a:p>
          <a:p>
            <a:pPr>
              <a:spcBef>
                <a:spcPct val="5000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46664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Výstupy z učení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Obdélník 7"/>
          <p:cNvSpPr/>
          <p:nvPr/>
        </p:nvSpPr>
        <p:spPr>
          <a:xfrm>
            <a:off x="413792" y="843558"/>
            <a:ext cx="7216876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dirty="0"/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413792" y="1208215"/>
            <a:ext cx="7110536" cy="34624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514350" lvl="0" indent="-514350">
              <a:buAutoNum type="arabicPeriod"/>
            </a:pPr>
            <a:r>
              <a:rPr lang="cs-CZ" sz="3200" b="1" dirty="0"/>
              <a:t>Identifikovat relevantní makroekonomické ukazatele</a:t>
            </a:r>
            <a:r>
              <a:rPr lang="cs-CZ" sz="3200" dirty="0"/>
              <a:t>:</a:t>
            </a:r>
          </a:p>
          <a:p>
            <a:pPr marL="514350" lvl="0" indent="-514350">
              <a:buAutoNum type="arabicPeriod"/>
            </a:pPr>
            <a:endParaRPr lang="cs-CZ" sz="3200" dirty="0"/>
          </a:p>
          <a:p>
            <a:pPr lvl="0" algn="just"/>
            <a:r>
              <a:rPr lang="cs-CZ" sz="3200" dirty="0"/>
              <a:t>Rozpoznat a vybrat ukazatele, které mohou mít významný dopad na životní prostředí</a:t>
            </a:r>
            <a:r>
              <a:rPr lang="cs-CZ" dirty="0"/>
              <a:t>.</a:t>
            </a:r>
          </a:p>
          <a:p>
            <a:pPr>
              <a:spcBef>
                <a:spcPct val="5000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14651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Výstupy z učení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Obdélník 7"/>
          <p:cNvSpPr/>
          <p:nvPr/>
        </p:nvSpPr>
        <p:spPr>
          <a:xfrm>
            <a:off x="413792" y="843558"/>
            <a:ext cx="7216876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dirty="0"/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413792" y="1208215"/>
            <a:ext cx="7110536" cy="2970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0"/>
            <a:r>
              <a:rPr lang="cs-CZ" sz="3200" b="1" dirty="0"/>
              <a:t>2. Sestavit regresní modely</a:t>
            </a:r>
            <a:r>
              <a:rPr lang="cs-CZ" sz="3200" dirty="0"/>
              <a:t>: </a:t>
            </a:r>
          </a:p>
          <a:p>
            <a:pPr lvl="0"/>
            <a:endParaRPr lang="cs-CZ" sz="3200" dirty="0"/>
          </a:p>
          <a:p>
            <a:pPr lvl="0"/>
            <a:r>
              <a:rPr lang="cs-CZ" sz="3200" dirty="0"/>
              <a:t>Vytvořit a odhadnout regresní modely pro analýzu vztahů mezi makroekonomickými ukazateli a environmentálními faktory.</a:t>
            </a:r>
          </a:p>
          <a:p>
            <a:pPr>
              <a:spcBef>
                <a:spcPct val="5000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99432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Výstupy z učení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Obdélník 7"/>
          <p:cNvSpPr/>
          <p:nvPr/>
        </p:nvSpPr>
        <p:spPr>
          <a:xfrm>
            <a:off x="413792" y="843558"/>
            <a:ext cx="7216876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dirty="0"/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413792" y="1208215"/>
            <a:ext cx="7110536" cy="2970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0"/>
            <a:r>
              <a:rPr lang="cs-CZ" sz="3200" b="1" dirty="0"/>
              <a:t>3. Interpretovat parametry modelu</a:t>
            </a:r>
            <a:r>
              <a:rPr lang="cs-CZ" sz="3200" dirty="0"/>
              <a:t>:</a:t>
            </a:r>
          </a:p>
          <a:p>
            <a:pPr lvl="0"/>
            <a:endParaRPr lang="cs-CZ" sz="3200" dirty="0"/>
          </a:p>
          <a:p>
            <a:pPr lvl="0"/>
            <a:r>
              <a:rPr lang="cs-CZ" sz="3200" dirty="0"/>
              <a:t>Pochopit význam parametrů regresních modelů a hodnotit jejich přiměřenost a přesnost.</a:t>
            </a:r>
          </a:p>
          <a:p>
            <a:pPr>
              <a:spcBef>
                <a:spcPct val="5000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41302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Výstupy z učení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Obdélník 7"/>
          <p:cNvSpPr/>
          <p:nvPr/>
        </p:nvSpPr>
        <p:spPr>
          <a:xfrm>
            <a:off x="413792" y="843558"/>
            <a:ext cx="7216876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dirty="0"/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413792" y="1208215"/>
            <a:ext cx="7110536" cy="2477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0"/>
            <a:r>
              <a:rPr lang="cs-CZ" sz="3200" b="1" dirty="0"/>
              <a:t>4. Spolupracovat v týmech</a:t>
            </a:r>
            <a:r>
              <a:rPr lang="cs-CZ" sz="3200" dirty="0"/>
              <a:t>: </a:t>
            </a:r>
          </a:p>
          <a:p>
            <a:pPr lvl="0"/>
            <a:endParaRPr lang="cs-CZ" sz="3200" dirty="0"/>
          </a:p>
          <a:p>
            <a:pPr lvl="0"/>
            <a:r>
              <a:rPr lang="cs-CZ" sz="3200" dirty="0"/>
              <a:t>Efektivně pracovat ve skupinách, sdílet nápady a společně řešit problémy.</a:t>
            </a:r>
          </a:p>
          <a:p>
            <a:pPr>
              <a:spcBef>
                <a:spcPct val="5000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378184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Závěr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Obdélník 7"/>
          <p:cNvSpPr/>
          <p:nvPr/>
        </p:nvSpPr>
        <p:spPr>
          <a:xfrm>
            <a:off x="413792" y="843558"/>
            <a:ext cx="7216876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dirty="0"/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467544" y="1232922"/>
            <a:ext cx="7075512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cs-CZ" sz="2800" dirty="0"/>
              <a:t>Regresní analýza je mocným nástrojem pro zkoumání vztahů </a:t>
            </a:r>
            <a:r>
              <a:rPr lang="cs-CZ" sz="2800" b="1" dirty="0"/>
              <a:t>mezi ekonomickými a environmentálními faktory.</a:t>
            </a:r>
            <a:r>
              <a:rPr lang="cs-CZ" sz="2800" dirty="0"/>
              <a:t> Pomocí této metody můžeme lépe </a:t>
            </a:r>
            <a:r>
              <a:rPr lang="cs-CZ" sz="2800" b="1" dirty="0"/>
              <a:t>porozumět dopadům ekonomických aktivit na životní prostředí a navrhnout efektivní strategie pro udržitelnost</a:t>
            </a:r>
            <a:r>
              <a:rPr lang="cs-CZ" sz="2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212900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/>
              <a:t>Obsah přednášky 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323528" y="1349219"/>
            <a:ext cx="7772400" cy="244506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b="1" dirty="0"/>
              <a:t>Použití regresní analýzy v úlohách, které zkoumají dopad makroekonomických ukazatelů na životní prostředí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9175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390525" y="1131590"/>
            <a:ext cx="8362950" cy="298132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Tx/>
              <a:buNone/>
            </a:pPr>
            <a:endParaRPr lang="cs-CZ" b="1" dirty="0">
              <a:latin typeface="Arial" charset="0"/>
            </a:endParaRPr>
          </a:p>
          <a:p>
            <a:pPr algn="ctr">
              <a:buFontTx/>
              <a:buNone/>
            </a:pPr>
            <a:endParaRPr lang="cs-CZ" b="1" dirty="0">
              <a:latin typeface="Arial" charset="0"/>
            </a:endParaRPr>
          </a:p>
          <a:p>
            <a:pPr algn="ctr">
              <a:buFontTx/>
              <a:buNone/>
            </a:pPr>
            <a:r>
              <a:rPr lang="cs-CZ" b="1" dirty="0">
                <a:latin typeface="Arial" charset="0"/>
              </a:rPr>
              <a:t>Děkuji Vám za pozornost!!!</a:t>
            </a:r>
          </a:p>
          <a:p>
            <a:pPr algn="ctr"/>
            <a:endParaRPr lang="cs-CZ" sz="2400" dirty="0"/>
          </a:p>
          <a:p>
            <a:pPr lvl="3" algn="ctr">
              <a:buFontTx/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925561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Úvod do regresní analýzy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395536" y="824110"/>
            <a:ext cx="7772400" cy="4114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800" dirty="0"/>
              <a:t>Regresní analýza je statistická metoda, která umožňuje zkoumat vztahy mezi závislou proměnnou a jednou nebo více nezávislými proměnnými. V kontextu udržitelnosti se regresní analýza často používá k pochopení, jak různé makroekonomické ukazatele, jako jsou HDP, inflace, nezaměstnanost, energetická spotřeba a emise CO₂, ovlivňují životní prostředí.</a:t>
            </a:r>
          </a:p>
          <a:p>
            <a:pPr marL="0" indent="0">
              <a:lnSpc>
                <a:spcPct val="90000"/>
              </a:lnSpc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047309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Význam makroekonomických ukazatelů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23528" y="834893"/>
            <a:ext cx="7772400" cy="4114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dirty="0"/>
              <a:t>Makroekonomické ukazatele poskytují cenné informace o celkovém stavu ekonomiky. Jejich vliv na životní prostředí může být komplexní a různí se podle kontextu. Níže jsou uvedeny některé klíčové ukazatele a jejich možné dopady: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9845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Význam makroekonomických ukazatelů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23528" y="834893"/>
            <a:ext cx="7772400" cy="389709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cs-CZ" b="1" dirty="0"/>
              <a:t>Hrubý domácí produkt (HDP)</a:t>
            </a:r>
            <a:r>
              <a:rPr lang="cs-CZ" dirty="0"/>
              <a:t>:</a:t>
            </a:r>
            <a:endParaRPr lang="cs-CZ" sz="2800" dirty="0"/>
          </a:p>
          <a:p>
            <a:pPr lvl="1"/>
            <a:r>
              <a:rPr lang="cs-CZ" b="1" dirty="0"/>
              <a:t>Pozitivní dopad</a:t>
            </a:r>
            <a:r>
              <a:rPr lang="cs-CZ" dirty="0"/>
              <a:t>: Vyšší HDP může znamenat vyšší investice do ekologických technologií a infrastruktury.</a:t>
            </a:r>
            <a:endParaRPr lang="cs-CZ" sz="2400" dirty="0"/>
          </a:p>
          <a:p>
            <a:pPr lvl="1"/>
            <a:r>
              <a:rPr lang="cs-CZ" b="1" dirty="0"/>
              <a:t>Negativní dopad</a:t>
            </a:r>
            <a:r>
              <a:rPr lang="cs-CZ" dirty="0"/>
              <a:t>: Vyšší HDP může také vést k vyšší produkci a spotřebě, což může zvýšit znečištění a vyčerpání přírodních zdrojů.</a:t>
            </a:r>
            <a:endParaRPr lang="cs-CZ" sz="2400" dirty="0"/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7043602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Význam makroekonomických ukazatelů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23528" y="834893"/>
            <a:ext cx="7772400" cy="343421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cs-CZ" b="1" dirty="0"/>
              <a:t>Inflace</a:t>
            </a:r>
            <a:r>
              <a:rPr lang="cs-CZ" dirty="0"/>
              <a:t>:</a:t>
            </a:r>
            <a:endParaRPr lang="cs-CZ" sz="2800" dirty="0"/>
          </a:p>
          <a:p>
            <a:pPr lvl="1"/>
            <a:r>
              <a:rPr lang="cs-CZ" b="1" dirty="0"/>
              <a:t>Pozitivní dopad</a:t>
            </a:r>
            <a:r>
              <a:rPr lang="cs-CZ" dirty="0"/>
              <a:t>: Mírná inflace může podnítit investice do udržitelnosti jako způsob ochrany před růstem cen.</a:t>
            </a:r>
            <a:endParaRPr lang="cs-CZ" sz="2400" dirty="0"/>
          </a:p>
          <a:p>
            <a:pPr lvl="1"/>
            <a:r>
              <a:rPr lang="cs-CZ" b="1" dirty="0"/>
              <a:t>Negativní dopad</a:t>
            </a:r>
            <a:r>
              <a:rPr lang="cs-CZ" dirty="0"/>
              <a:t>: Vysoká inflace může vést k redukci výdajů na environmentální programy.</a:t>
            </a:r>
            <a:endParaRPr lang="cs-CZ" sz="2400" dirty="0"/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23395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Význam makroekonomických ukazatelů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23528" y="834893"/>
            <a:ext cx="7772400" cy="343421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cs-CZ" b="1" dirty="0"/>
              <a:t>Nezaměstnanost</a:t>
            </a:r>
            <a:r>
              <a:rPr lang="cs-CZ" dirty="0"/>
              <a:t>:</a:t>
            </a:r>
            <a:endParaRPr lang="cs-CZ" sz="2800" dirty="0"/>
          </a:p>
          <a:p>
            <a:pPr lvl="1"/>
            <a:r>
              <a:rPr lang="cs-CZ" b="1" dirty="0"/>
              <a:t>Pozitivní dopad</a:t>
            </a:r>
            <a:r>
              <a:rPr lang="cs-CZ" dirty="0"/>
              <a:t>: Nízká nezaměstnanost může vést k vyšší pracovní produktivitě a investicím do zelených projektů.</a:t>
            </a:r>
            <a:endParaRPr lang="cs-CZ" sz="2400" dirty="0"/>
          </a:p>
          <a:p>
            <a:pPr lvl="1"/>
            <a:r>
              <a:rPr lang="cs-CZ" b="1" dirty="0"/>
              <a:t>Negativní dopad</a:t>
            </a:r>
            <a:r>
              <a:rPr lang="cs-CZ" dirty="0"/>
              <a:t>: Vysoká nezaměstnanost může omezit dostupné finance pro ekologické iniciativy.</a:t>
            </a:r>
            <a:endParaRPr lang="cs-CZ" sz="2400" dirty="0"/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528921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Význam makroekonomických ukazatelů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23528" y="834893"/>
            <a:ext cx="7772400" cy="343421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cs-CZ" b="1" dirty="0"/>
              <a:t>Energetická spotřeba</a:t>
            </a:r>
            <a:r>
              <a:rPr lang="cs-CZ" dirty="0"/>
              <a:t>:</a:t>
            </a:r>
            <a:endParaRPr lang="cs-CZ" sz="2800" dirty="0"/>
          </a:p>
          <a:p>
            <a:pPr lvl="1"/>
            <a:r>
              <a:rPr lang="cs-CZ" b="1" dirty="0"/>
              <a:t>Pozitivní dopad</a:t>
            </a:r>
            <a:r>
              <a:rPr lang="cs-CZ" dirty="0"/>
              <a:t>: Zlepšení energetické účinnosti a přechod na obnovitelné zdroje energie může snížit emise.</a:t>
            </a:r>
            <a:endParaRPr lang="cs-CZ" sz="2400" dirty="0"/>
          </a:p>
          <a:p>
            <a:pPr lvl="1"/>
            <a:r>
              <a:rPr lang="cs-CZ" b="1" dirty="0"/>
              <a:t>Negativní dopad</a:t>
            </a:r>
            <a:r>
              <a:rPr lang="cs-CZ" dirty="0"/>
              <a:t>: Vysoká energetická spotřeba spojená s fosilními palivy vede ke zvýšeným emisím CO₂.</a:t>
            </a:r>
            <a:endParaRPr lang="cs-CZ" sz="2400" dirty="0"/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79415334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15880</TotalTime>
  <Words>1001</Words>
  <Application>Microsoft Office PowerPoint</Application>
  <PresentationFormat>Předvádění na obrazovce (16:9)</PresentationFormat>
  <Paragraphs>160</Paragraphs>
  <Slides>30</Slides>
  <Notes>29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6" baseType="lpstr">
      <vt:lpstr>Arial</vt:lpstr>
      <vt:lpstr>Calibri</vt:lpstr>
      <vt:lpstr>Enriqueta</vt:lpstr>
      <vt:lpstr>Times New Roman</vt:lpstr>
      <vt:lpstr>Wingdings</vt:lpstr>
      <vt:lpstr>SLU</vt:lpstr>
      <vt:lpstr>Statistika  </vt:lpstr>
      <vt:lpstr>Téma přednášky:</vt:lpstr>
      <vt:lpstr>Obsah přednášky </vt:lpstr>
      <vt:lpstr>Úvod do regresní analýzy</vt:lpstr>
      <vt:lpstr>Význam makroekonomických ukazatelů</vt:lpstr>
      <vt:lpstr>Význam makroekonomických ukazatelů</vt:lpstr>
      <vt:lpstr>Význam makroekonomických ukazatelů</vt:lpstr>
      <vt:lpstr>Význam makroekonomických ukazatelů</vt:lpstr>
      <vt:lpstr>Význam makroekonomických ukazatelů</vt:lpstr>
      <vt:lpstr>Význam makroekonomických ukazatelů</vt:lpstr>
      <vt:lpstr>Sestavení regresních modelů</vt:lpstr>
      <vt:lpstr>Sestavení regresních modelů</vt:lpstr>
      <vt:lpstr>Sestavení regresních modelů</vt:lpstr>
      <vt:lpstr>Sestavení regresních modelů</vt:lpstr>
      <vt:lpstr>Sestavení regresních modelů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Výstupy z učení</vt:lpstr>
      <vt:lpstr>Výstupy z učení</vt:lpstr>
      <vt:lpstr>Výstupy z učení</vt:lpstr>
      <vt:lpstr>Výstupy z učení</vt:lpstr>
      <vt:lpstr>Závěr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Radmila Krkošková</cp:lastModifiedBy>
  <cp:revision>266</cp:revision>
  <dcterms:created xsi:type="dcterms:W3CDTF">2016-07-06T15:42:34Z</dcterms:created>
  <dcterms:modified xsi:type="dcterms:W3CDTF">2024-08-26T08:24:59Z</dcterms:modified>
</cp:coreProperties>
</file>