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56" r:id="rId3"/>
    <p:sldId id="263" r:id="rId4"/>
    <p:sldId id="297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29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22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971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27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58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42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03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7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46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31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57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03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82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32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0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1080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dirty="0">
                <a:solidFill>
                  <a:srgbClr val="000000"/>
                </a:solidFill>
              </a:rPr>
              <a:t>Za hodnotu je zákazník ochoten zaplatit.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Velikost hodnoty pro zákazníka můžeme v nejjednodušším případě vyjádřit ve tvaru: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427" y="1947223"/>
            <a:ext cx="4437137" cy="840551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859782"/>
            <a:ext cx="8280920" cy="1080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dirty="0">
                <a:solidFill>
                  <a:srgbClr val="000000"/>
                </a:solidFill>
              </a:rPr>
              <a:t>Vedle tzv. tvrdých ukazatelů hrají v oblasti hodnoty výrobků i tzv. měkké, které se dají vyjádřit například:</a:t>
            </a:r>
          </a:p>
          <a:p>
            <a:pPr lvl="1" algn="just"/>
            <a:r>
              <a:rPr lang="pl-PL" sz="1800" dirty="0">
                <a:solidFill>
                  <a:srgbClr val="000000"/>
                </a:solidFill>
              </a:rPr>
              <a:t>spokojeností zákazníka s produktem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pl-PL" sz="1800" dirty="0">
                <a:solidFill>
                  <a:srgbClr val="000000"/>
                </a:solidFill>
              </a:rPr>
              <a:t>individuální pocity potěšení či zklamání vyplývající ze srovnání vnímaného výkonu (užitku) a původních očekávání spojených s daným produktem.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Vedle hodnoty pro zákazníka je důležitým ukazatelem hodnota pro prodejce, která je primárně představována každým prodaným výrobkem.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Každý neprodaný výrobek představuje pro firmu náklady resp. ztrátu (například náklady na skladování).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Optimálním stavem je tedy nalezení rovnováhy mezi hodnotou pro zákazníka a hodnotou pro prodejce.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Hodnota výrobků je zajišťována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vývojem a zaváděním nových produktů (nové technologicky vyspělé a bezpečné produkty)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dostatečným množstvím prodejních kanálů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dostatečně dynamickými způsoby distribuce.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52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Hodnotový řetězec rozčleňuje podnik do jeho strategicky významných činností.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Konkurenční výhodu získá podnik tím, že bude dělat tyto činnosti levněji a lépe než konkurence.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Hodnotový řetězec představuje soubor činností návrhu, výroby, prodeje na trhu, dodávky a podpory výrobku.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Aby tedy firma vyrobila a prodala výrobek nebo službu musí zajistit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návrh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výrobu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marketing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prodej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servis (v případě, že se jedná o obchodní společnost, výrobu nebereme v potaz)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18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707653"/>
            <a:ext cx="120333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257636"/>
              </p:ext>
            </p:extLst>
          </p:nvPr>
        </p:nvGraphicFramePr>
        <p:xfrm>
          <a:off x="395536" y="1707654"/>
          <a:ext cx="8400933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4" imgW="5143356" imgH="1543050" progId="Visio.Drawing.15">
                  <p:embed/>
                </p:oleObj>
              </mc:Choice>
              <mc:Fallback>
                <p:oleObj name="Visio" r:id="rId4" imgW="5143356" imgH="15430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07654"/>
                        <a:ext cx="8400933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43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Při výrobě výrobků se informace považují za součást podpory, které pomáhají ostatním aktivitám při vytváření hodnoty.</a:t>
            </a:r>
            <a:endParaRPr lang="en-GB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Informace jsou zpracovávány v rámci informačního systému firmy. 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Vytváření hodnoty ve virtuálním hodnotovém řetězci (VHR) se realizuje v pěti různých činnostech, kterými jsou: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shromažďování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organizování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výběr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syntéza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distribuce informací.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7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1520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Firmy ve VHR velice často přidávají hodnotu ve třech etapách:</a:t>
            </a:r>
          </a:p>
          <a:p>
            <a:pPr lvl="1" algn="just"/>
            <a:r>
              <a:rPr lang="cs-CZ" sz="1800" b="1" dirty="0">
                <a:solidFill>
                  <a:srgbClr val="000000"/>
                </a:solidFill>
              </a:rPr>
              <a:t>Dohled </a:t>
            </a:r>
            <a:r>
              <a:rPr lang="cs-CZ" sz="1800" dirty="0">
                <a:solidFill>
                  <a:srgbClr val="000000"/>
                </a:solidFill>
              </a:rPr>
              <a:t>- neustále sledování fyzických operací pomocí informačních prostředků.</a:t>
            </a:r>
          </a:p>
          <a:p>
            <a:pPr lvl="1" algn="just"/>
            <a:r>
              <a:rPr lang="cs-CZ" sz="1800" b="1" dirty="0">
                <a:solidFill>
                  <a:srgbClr val="000000"/>
                </a:solidFill>
              </a:rPr>
              <a:t>Zrcadlení </a:t>
            </a:r>
            <a:r>
              <a:rPr lang="cs-CZ" sz="1800" dirty="0">
                <a:solidFill>
                  <a:srgbClr val="000000"/>
                </a:solidFill>
              </a:rPr>
              <a:t>- substituce fyzických činností virtuálními (například spolupráce projektantů, kteří spolupracují na výrobě produktu a nejsou lokalizováni na jednom místě a spolupracují a komunikují pouze pomocí ICT).</a:t>
            </a:r>
          </a:p>
          <a:p>
            <a:pPr lvl="1" algn="just"/>
            <a:r>
              <a:rPr lang="cs-CZ" sz="1800" b="1" dirty="0">
                <a:solidFill>
                  <a:srgbClr val="000000"/>
                </a:solidFill>
              </a:rPr>
              <a:t>Formování nových vztahů </a:t>
            </a:r>
            <a:r>
              <a:rPr lang="cs-CZ" sz="1800" dirty="0">
                <a:solidFill>
                  <a:srgbClr val="000000"/>
                </a:solidFill>
              </a:rPr>
              <a:t>- manažeři využívají tok informací ve vlastním virtuálním hodnotovém řetězci, aby mohli novými způsoby dodávat zákazníkům hodnotu.</a:t>
            </a:r>
            <a:endParaRPr lang="en-GB" sz="1800" dirty="0">
              <a:solidFill>
                <a:srgbClr val="000000"/>
              </a:solidFill>
            </a:endParaRPr>
          </a:p>
          <a:p>
            <a:r>
              <a:rPr lang="cs-CZ" sz="2200" dirty="0">
                <a:solidFill>
                  <a:srgbClr val="000000"/>
                </a:solidFill>
              </a:rPr>
              <a:t>Jelikož při generování nových produktů nebo hodnot se každá z těchto činností nachází kdekoli podél hodnotového řetězce, můžeme v podstatě vytvořit hodnotovou matici</a:t>
            </a:r>
            <a:r>
              <a:rPr lang="en-GB" sz="2200" dirty="0">
                <a:solidFill>
                  <a:srgbClr val="000000"/>
                </a:solidFill>
              </a:rPr>
              <a:t>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67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9025" y="1131589"/>
            <a:ext cx="1217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75216"/>
              </p:ext>
            </p:extLst>
          </p:nvPr>
        </p:nvGraphicFramePr>
        <p:xfrm>
          <a:off x="279025" y="1131590"/>
          <a:ext cx="8613455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4" imgW="6730549" imgH="2644069" progId="Visio.Drawing.15">
                  <p:embed/>
                </p:oleObj>
              </mc:Choice>
              <mc:Fallback>
                <p:oleObj name="Visio" r:id="rId4" imgW="6730549" imgH="264406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25" y="1131590"/>
                        <a:ext cx="8613455" cy="338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09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</a:t>
            </a:r>
            <a:r>
              <a:rPr lang="cs-CZ" b="1" dirty="0" err="1">
                <a:solidFill>
                  <a:srgbClr val="000000"/>
                </a:solidFill>
              </a:rPr>
              <a:t>shop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1520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https://www.mujprvnieshop.cz/podnikani-na-internetu/?utm_id=search&amp;gclid=EAIaIQobChMI4enzh8i07wIVWgWiAx0gFArKEAAYASAAEgJ9YPD_BwE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29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B2B (Business to Business)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obchodní vztah a komunikace mezi společnostmi navzájem bez přímého vlivu na konečného spotřebitele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patří mezi nejstarší složky elektronického podnikání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vesměs plnohodnotné elektronické obchodní vztahy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elektronická podoba umožňuje snížit náklady, automatizovat celý proces a zvýšit jeho rychlost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vyšším stupněm B2B obchodování jsou různá B2B internetová tržiště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nejsložitější B2B systémy potom fungují jako komunikační a distribuční sítě, sloužící především k regulaci již navázaných obchodních vztahů.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B2C (Business to Customer)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nejrozšířenější model v internetovém podnikání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jde o prodej nebo jen podporu prodeje zákazníkům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příkladem mohou být například obchody, dodavatelé služeb a další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tři části B2C: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prodej informací - tzv. „bit business“ – v tomto případě je možné produkt kompletně distribuovat elektronickou cestou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prodej zboží – produkt je objednán a případně i zaplacen elektronicky, jedná se však o hmotné zboží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poskytování reklamního prostoru – podmínkou je vlastnictví dostatečně navštěvovaného serveru.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34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280920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Klíčové prvky obchodního modelu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75606"/>
            <a:ext cx="7568990" cy="33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5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403244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Model příjmů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jak bude firma vydělávat?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jak bude firma generovat zisk?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jaký bude zdroj příjmů?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jaká bude návratnost investic?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499992" y="1059582"/>
            <a:ext cx="403244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Základní z</a:t>
            </a:r>
            <a:r>
              <a:rPr lang="en-GB" sz="2200" dirty="0" err="1">
                <a:solidFill>
                  <a:srgbClr val="000000"/>
                </a:solidFill>
              </a:rPr>
              <a:t>droje</a:t>
            </a:r>
            <a:r>
              <a:rPr lang="cs-CZ" sz="2200" dirty="0">
                <a:solidFill>
                  <a:srgbClr val="000000"/>
                </a:solidFill>
              </a:rPr>
              <a:t> příjmů: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Příjmy z reklamy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Tržby z předplatného (Informační portály, brokery a jiné služby, cestovní kanceláře)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Poplatek za transakci (Elektronické aukce)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Příjem z tržeb (elektronický obchod - e-</a:t>
            </a:r>
            <a:r>
              <a:rPr lang="cs-CZ" sz="1800" dirty="0" err="1">
                <a:solidFill>
                  <a:srgbClr val="000000"/>
                </a:solidFill>
              </a:rPr>
              <a:t>shop</a:t>
            </a:r>
            <a:r>
              <a:rPr lang="cs-CZ" sz="1800" dirty="0">
                <a:solidFill>
                  <a:srgbClr val="000000"/>
                </a:solidFill>
              </a:rPr>
              <a:t>), elektronické zásobování - e-</a:t>
            </a:r>
            <a:r>
              <a:rPr lang="cs-CZ" sz="1800" dirty="0" err="1">
                <a:solidFill>
                  <a:srgbClr val="000000"/>
                </a:solidFill>
              </a:rPr>
              <a:t>Procurement</a:t>
            </a:r>
            <a:r>
              <a:rPr lang="cs-CZ" sz="1800" dirty="0">
                <a:solidFill>
                  <a:srgbClr val="000000"/>
                </a:solidFill>
              </a:rPr>
              <a:t>, apod.)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err="1">
                <a:solidFill>
                  <a:srgbClr val="000000"/>
                </a:solidFill>
              </a:rPr>
              <a:t>Affiliate</a:t>
            </a:r>
            <a:r>
              <a:rPr lang="cs-CZ" sz="1800" dirty="0">
                <a:solidFill>
                  <a:srgbClr val="000000"/>
                </a:solidFill>
              </a:rPr>
              <a:t> marketing</a:t>
            </a:r>
            <a:r>
              <a:rPr lang="en-GB" sz="1800" dirty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5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Hodnota je údaj vzniklý objektivním/subjektivním posouzením hmotné/nehmotné podstaty a je vyjádřený v určitých měřitelných/neměřitelných jednotkách.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</a:rPr>
              <a:t>Hodnota pro zákazníka není absolutní veličina.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Hodnota se odvíjí například od</a:t>
            </a:r>
            <a:r>
              <a:rPr lang="en-GB" sz="2200" dirty="0">
                <a:solidFill>
                  <a:srgbClr val="000000"/>
                </a:solidFill>
              </a:rPr>
              <a:t>;</a:t>
            </a:r>
            <a:endParaRPr lang="cs-CZ" sz="22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potřeby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kupní síly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psychologických aspektů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sociálních vlivů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apod.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4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Dimenze hodnoty pro zákazníka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42223"/>
              </p:ext>
            </p:extLst>
          </p:nvPr>
        </p:nvGraphicFramePr>
        <p:xfrm>
          <a:off x="683568" y="1415977"/>
          <a:ext cx="7200800" cy="302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4235">
                  <a:extLst>
                    <a:ext uri="{9D8B030D-6E8A-4147-A177-3AD203B41FA5}">
                      <a16:colId xmlns:a16="http://schemas.microsoft.com/office/drawing/2014/main" val="3369355438"/>
                    </a:ext>
                  </a:extLst>
                </a:gridCol>
                <a:gridCol w="4846565">
                  <a:extLst>
                    <a:ext uri="{9D8B030D-6E8A-4147-A177-3AD203B41FA5}">
                      <a16:colId xmlns:a16="http://schemas.microsoft.com/office/drawing/2014/main" val="4168099097"/>
                    </a:ext>
                  </a:extLst>
                </a:gridCol>
              </a:tblGrid>
              <a:tr h="29261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Dimenze hodnoty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Popis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887977"/>
                  </a:ext>
                </a:extLst>
              </a:tr>
              <a:tr h="29261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Funkční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Schopnost plnit svůj funkční účel.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07631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Sociální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Image produktu, možnost získat díky užívání produktu jisté sociální postavení.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999393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Emocionální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Užitek získaný díky pocitům a emocím, které s produktem souvisí.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91656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Epistemická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Je vázána k překvapení, zvědavosti, fantazii a touhou zákazníka po něčem novém.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66902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Situační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Získávání užitku z produktu při určitých společenských situačních či fyzických okolnostech.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67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9954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Pro výrobce a prodejce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je důležité, poznat co má pro zákazníka nejvyšší hodnotu a zaměřit se na procesy, které tuto hodnotu přinášejí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Existuje rovnost mezi hodnotou, kterou zákazník pociťuje a cenou, kterou je ochoten zaplatit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 hlediska výrobku mohou být zdrojem hodnoty pro zákazníka standardní, rozšířené nebo potencionální vlastnosti výrobku.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Hodnota v rámci logistického řetězce: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kratší dodací lhůta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zvláštní způsob doručení (například přivezení a uložení objemnějších produktů přímo na místo v bytě apod.)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přidání dárku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a další. 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125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1018</Words>
  <Application>Microsoft Office PowerPoint</Application>
  <PresentationFormat>Předvádění na obrazovce (16:9)</PresentationFormat>
  <Paragraphs>176</Paragraphs>
  <Slides>18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Obchodní modely B2B a B2C</vt:lpstr>
      <vt:lpstr>Obchodní modely B2B a B2C</vt:lpstr>
      <vt:lpstr>Obchodní modely B2B a B2C</vt:lpstr>
      <vt:lpstr>Obchodní modely B2B a B2C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E-shop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suc0001</cp:lastModifiedBy>
  <cp:revision>204</cp:revision>
  <dcterms:created xsi:type="dcterms:W3CDTF">2016-07-06T15:42:34Z</dcterms:created>
  <dcterms:modified xsi:type="dcterms:W3CDTF">2021-03-16T10:07:49Z</dcterms:modified>
</cp:coreProperties>
</file>