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4" r:id="rId2"/>
    <p:sldId id="256" r:id="rId3"/>
    <p:sldId id="263" r:id="rId4"/>
    <p:sldId id="295" r:id="rId5"/>
    <p:sldId id="308" r:id="rId6"/>
    <p:sldId id="297" r:id="rId7"/>
    <p:sldId id="296" r:id="rId8"/>
    <p:sldId id="298" r:id="rId9"/>
    <p:sldId id="29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9" r:id="rId19"/>
    <p:sldId id="310" r:id="rId20"/>
    <p:sldId id="293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06.04.2021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3567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7528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840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47978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845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24811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0485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6890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0537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00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629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727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781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826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171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828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261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874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ystemonline.cz/erp/eshop-v-erp-systemu-proc-ne-z.htm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vegadesign.cz/sluzby/60-napojeni-na-erp-systemy" TargetMode="External"/><Relationship Id="rId4" Type="http://schemas.openxmlformats.org/officeDocument/2006/relationships/hyperlink" Target="https://www.k2.cz/cs/k2-e-shop-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Podnikání </a:t>
            </a:r>
            <a:r>
              <a:rPr lang="cs-CZ" b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 Internetu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7036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27534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Projekty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projektová dokumentace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řízení projektů</a:t>
            </a:r>
            <a:endParaRPr lang="en-GB" sz="1900" dirty="0">
              <a:solidFill>
                <a:srgbClr val="000000"/>
              </a:solidFill>
            </a:endParaRP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termíny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  <a:endParaRPr lang="cs-CZ" sz="1600" dirty="0">
              <a:solidFill>
                <a:srgbClr val="000000"/>
              </a:solidFill>
            </a:endParaRP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činnosti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zdroje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subdodávky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sledování vytížení/volné kapacity zdrojů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sledování postupu projektu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finanční řízení projektu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řízení rizik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cs-CZ" sz="1600" dirty="0">
                <a:solidFill>
                  <a:srgbClr val="000000"/>
                </a:solidFill>
              </a:rPr>
              <a:t>sledování projektů ve více firmách</a:t>
            </a:r>
            <a:r>
              <a:rPr lang="en-GB" sz="1600" dirty="0">
                <a:solidFill>
                  <a:srgbClr val="000000"/>
                </a:solidFill>
              </a:rPr>
              <a:t>;</a:t>
            </a:r>
          </a:p>
          <a:p>
            <a:pPr lvl="2"/>
            <a:r>
              <a:rPr lang="en-GB" sz="1600" dirty="0">
                <a:solidFill>
                  <a:srgbClr val="000000"/>
                </a:solidFill>
              </a:rPr>
              <a:t>dal</a:t>
            </a:r>
            <a:r>
              <a:rPr lang="cs-CZ" sz="1600" dirty="0" err="1">
                <a:solidFill>
                  <a:srgbClr val="000000"/>
                </a:solidFill>
              </a:rPr>
              <a:t>ší</a:t>
            </a:r>
            <a:r>
              <a:rPr lang="cs-CZ" sz="1600" dirty="0">
                <a:solidFill>
                  <a:srgbClr val="000000"/>
                </a:solidFill>
              </a:rPr>
              <a:t>…</a:t>
            </a:r>
            <a:endParaRPr lang="en-GB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749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27534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Prodej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distribuční systém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maloobchod (propagace, doplňování zboží, analýza prodeje, pokladní terminály)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e-</a:t>
            </a:r>
            <a:r>
              <a:rPr lang="cs-CZ" sz="1800" dirty="0" err="1">
                <a:solidFill>
                  <a:srgbClr val="000000"/>
                </a:solidFill>
              </a:rPr>
              <a:t>shop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mobilní prodej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prodejní dokumenty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cenové kalkulace/slevy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rezervace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přehled nabídek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sledování prodejních týmů</a:t>
            </a:r>
            <a:r>
              <a:rPr lang="en-GB" sz="18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</a:rPr>
              <a:t>sledování servisních smluv...</a:t>
            </a:r>
            <a:endParaRPr lang="en-GB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16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300" dirty="0">
                <a:solidFill>
                  <a:srgbClr val="000000"/>
                </a:solidFill>
              </a:rPr>
              <a:t>Marketing</a:t>
            </a:r>
            <a:endParaRPr lang="cs-CZ" sz="2300" dirty="0">
              <a:solidFill>
                <a:srgbClr val="000000"/>
              </a:solidFill>
            </a:endParaRP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segmentace trhu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marketingové akce (a analýza akcí)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direct mailing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podpora tvorby katalogů produktů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sledování konkurence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analýza příležitostí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další...</a:t>
            </a:r>
            <a:endParaRPr lang="en-GB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17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Zákazníci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analýza chování zákazníků (spokojenost, potenciál pro nákup dalších produktů)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získávání zákazníků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podpora marketing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plánování/sledování kontaktů s klienty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správa odpovídajících dokumentů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kontaktní centrum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servis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další...</a:t>
            </a:r>
            <a:endParaRPr lang="en-GB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746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Účetnictví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vnitropodnikové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daňové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faktury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celní deklarace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DPH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 err="1">
                <a:solidFill>
                  <a:srgbClr val="000000"/>
                </a:solidFill>
              </a:rPr>
              <a:t>Intrastat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cizí měny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přístup k internet </a:t>
            </a:r>
            <a:r>
              <a:rPr lang="cs-CZ" sz="1900" dirty="0" err="1">
                <a:solidFill>
                  <a:srgbClr val="000000"/>
                </a:solidFill>
              </a:rPr>
              <a:t>banking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tisk platebních poukázek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další...</a:t>
            </a:r>
            <a:endParaRPr lang="en-GB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3456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Majetek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krátkodobý a dlouhodobý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umístění a inventarizace majetku (včetně podpory čárových kódů)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odpisy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analýzy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další...</a:t>
            </a:r>
            <a:endParaRPr lang="en-GB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1440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Správa dokumentů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příjem (v elektronické i papírové podobě/skenování) dokumentů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archivace dokumentů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vyhledávání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možnost opatřit papírové dokumenty čárovými kódy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správa oficiálních šablon dokumentů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další...</a:t>
            </a:r>
            <a:endParaRPr lang="en-GB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19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43841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další funkce</a:t>
            </a:r>
          </a:p>
          <a:p>
            <a:pPr lvl="1"/>
            <a:r>
              <a:rPr lang="cs-CZ" sz="1900" dirty="0" err="1">
                <a:solidFill>
                  <a:srgbClr val="000000"/>
                </a:solidFill>
              </a:rPr>
              <a:t>branžová</a:t>
            </a:r>
            <a:r>
              <a:rPr lang="cs-CZ" sz="1900" dirty="0">
                <a:solidFill>
                  <a:srgbClr val="000000"/>
                </a:solidFill>
              </a:rPr>
              <a:t> řešení řešící specifické požadavky různých odvětví podnikání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správa IT (správa událostí, správa konfigurací, řešení problémů, řízení změn)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mobilní přístup k datům, správa portfolia projektů (analýza, zajišťování zdrojů, synchronizace)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r>
              <a:rPr lang="cs-CZ" sz="1900" dirty="0">
                <a:solidFill>
                  <a:srgbClr val="000000"/>
                </a:solidFill>
              </a:rPr>
              <a:t> </a:t>
            </a:r>
            <a:endParaRPr lang="en-GB" sz="1900" dirty="0">
              <a:solidFill>
                <a:srgbClr val="00000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20344" y="699542"/>
            <a:ext cx="48161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GB" sz="1900" dirty="0">
              <a:solidFill>
                <a:srgbClr val="000000"/>
              </a:solidFill>
            </a:endParaRP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správa portfolia projektů (analýza, zajišťování zdrojů, synchronizace)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řízení shody a rizik (audit souladu s právními rámci a určenými standardy, analýza externích rizik, analýza bezpečnosti dat)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komunikace s dalším softwarem (EDI, propojení s emailovým systémem, s kancelářským balíkem)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konstrukční systémy CAD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elektronické publikační systémy...</a:t>
            </a:r>
            <a:endParaRPr lang="en-GB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159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23728" y="742235"/>
            <a:ext cx="1307821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357807"/>
              </p:ext>
            </p:extLst>
          </p:nvPr>
        </p:nvGraphicFramePr>
        <p:xfrm>
          <a:off x="1907704" y="700654"/>
          <a:ext cx="3600400" cy="403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Visio" r:id="rId4" imgW="3029001" imgH="3371174" progId="Visio.Drawing.11">
                  <p:embed/>
                </p:oleObj>
              </mc:Choice>
              <mc:Fallback>
                <p:oleObj name="Visio" r:id="rId4" imgW="3029001" imgH="3371174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700654"/>
                        <a:ext cx="3600400" cy="40313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75972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Odkazy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699542"/>
            <a:ext cx="834454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  <a:hlinkClick r:id="rId3"/>
              </a:rPr>
              <a:t>https://www.systemonline.cz/erp/eshop-v-erp-systemu-proc-ne-z.htm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  <a:hlinkClick r:id="rId4"/>
              </a:rPr>
              <a:t>https://www.k2.cz/cs/k2-e-shop-1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  <a:hlinkClick r:id="rId5"/>
              </a:rPr>
              <a:t>https://www.vegadesign.cz/sluzby/60-napojeni-na-erp-systemy</a:t>
            </a:r>
            <a:endParaRPr lang="cs-CZ" sz="2300" dirty="0">
              <a:solidFill>
                <a:srgbClr val="000000"/>
              </a:solidFill>
            </a:endParaRP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https://www.erpforum.cz/erp-trendy-66.html</a:t>
            </a:r>
          </a:p>
        </p:txBody>
      </p:sp>
    </p:spTree>
    <p:extLst>
      <p:ext uri="{BB962C8B-B14F-4D97-AF65-F5344CB8AC3E}">
        <p14:creationId xmlns:p14="http://schemas.microsoft.com/office/powerpoint/2010/main" val="104408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en-GB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8" name="TextovéPole 1"/>
          <p:cNvSpPr txBox="1"/>
          <p:nvPr/>
        </p:nvSpPr>
        <p:spPr>
          <a:xfrm>
            <a:off x="2915816" y="1879253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2800" b="1" dirty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>
                <a:solidFill>
                  <a:srgbClr val="000000"/>
                </a:solidFill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95483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cs-CZ" b="1" dirty="0" err="1">
                <a:solidFill>
                  <a:srgbClr val="000000"/>
                </a:solidFill>
              </a:rPr>
              <a:t>Enterprise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Resource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 err="1">
                <a:solidFill>
                  <a:srgbClr val="000000"/>
                </a:solidFill>
              </a:rPr>
              <a:t>Enterprise</a:t>
            </a:r>
            <a:r>
              <a:rPr lang="cs-CZ" sz="2300" dirty="0">
                <a:solidFill>
                  <a:srgbClr val="000000"/>
                </a:solidFill>
              </a:rPr>
              <a:t> </a:t>
            </a:r>
            <a:r>
              <a:rPr lang="cs-CZ" sz="2300" dirty="0" err="1">
                <a:solidFill>
                  <a:srgbClr val="000000"/>
                </a:solidFill>
              </a:rPr>
              <a:t>Resource</a:t>
            </a:r>
            <a:r>
              <a:rPr lang="cs-CZ" sz="2300" dirty="0">
                <a:solidFill>
                  <a:srgbClr val="000000"/>
                </a:solidFill>
              </a:rPr>
              <a:t> </a:t>
            </a:r>
            <a:r>
              <a:rPr lang="cs-CZ" sz="2300" dirty="0" err="1">
                <a:solidFill>
                  <a:srgbClr val="000000"/>
                </a:solidFill>
              </a:rPr>
              <a:t>Planning</a:t>
            </a:r>
            <a:r>
              <a:rPr lang="cs-CZ" sz="2300" dirty="0">
                <a:solidFill>
                  <a:srgbClr val="000000"/>
                </a:solidFill>
              </a:rPr>
              <a:t> - plánování podnikových zdrojů</a:t>
            </a:r>
            <a:r>
              <a:rPr lang="en-GB" sz="23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en-GB" sz="2300" dirty="0">
                <a:solidFill>
                  <a:srgbClr val="000000"/>
                </a:solidFill>
              </a:rPr>
              <a:t>U</a:t>
            </a:r>
            <a:r>
              <a:rPr lang="cs-CZ" sz="2300" dirty="0">
                <a:solidFill>
                  <a:srgbClr val="000000"/>
                </a:solidFill>
              </a:rPr>
              <a:t>čel</a:t>
            </a:r>
            <a:r>
              <a:rPr lang="en-GB" sz="2300" dirty="0">
                <a:solidFill>
                  <a:srgbClr val="000000"/>
                </a:solidFill>
              </a:rPr>
              <a:t> ERP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sjednotit dílčí podnikové funkce na úrovni celého podniku („</a:t>
            </a:r>
            <a:r>
              <a:rPr lang="cs-CZ" sz="1900" dirty="0" err="1">
                <a:solidFill>
                  <a:srgbClr val="000000"/>
                </a:solidFill>
              </a:rPr>
              <a:t>Enterprise</a:t>
            </a:r>
            <a:r>
              <a:rPr lang="cs-CZ" sz="1900" dirty="0">
                <a:solidFill>
                  <a:srgbClr val="000000"/>
                </a:solidFill>
              </a:rPr>
              <a:t>“) - aplikace „celopodnikové“, - do jedné aplikace sdílející společnou datovou základnu</a:t>
            </a:r>
            <a:r>
              <a:rPr lang="en-GB" sz="19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ERP - jádro informačního systému</a:t>
            </a:r>
            <a:endParaRPr lang="en-GB" sz="23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je zdrojem dat i pro ostatní typy aplikací (vytváří a udržuje databáze produktů pro katalogy zboží na www stránkách společnosti, databáze zákazníků pro účely CRM aplikací, .. na druhé straně aplikace e-Businessu zajišťují data pro aktualizace objednávek, fakturace, … , např. na základě vstupů z www, Systémové pojetí podnikového hospodářství.</a:t>
            </a:r>
          </a:p>
        </p:txBody>
      </p:sp>
    </p:spTree>
    <p:extLst>
      <p:ext uri="{BB962C8B-B14F-4D97-AF65-F5344CB8AC3E}">
        <p14:creationId xmlns:p14="http://schemas.microsoft.com/office/powerpoint/2010/main" val="89875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cs-CZ" b="1" dirty="0" err="1">
                <a:solidFill>
                  <a:srgbClr val="000000"/>
                </a:solidFill>
              </a:rPr>
              <a:t>Enterprise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Resource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2493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ERP odkazuje na automatizaci a integraci základních činností společnosti, které jim pomůžou se zaměřit na efektivitu a zjednodušení úspěchu.</a:t>
            </a:r>
          </a:p>
          <a:p>
            <a:pPr algn="just"/>
            <a:r>
              <a:rPr lang="cs-CZ" sz="2300" dirty="0">
                <a:solidFill>
                  <a:srgbClr val="000000"/>
                </a:solidFill>
              </a:rPr>
              <a:t>ERP má oproti neintegrovaným systémům, dvě hlavní přednosti: 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sjednocený celopodnikový pohled na vše, co se v různých divizích odehrává</a:t>
            </a:r>
            <a:r>
              <a:rPr lang="en-GB" sz="20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společnou podnikovou databázi, sdružující a uchovávající veškerá podniková data.</a:t>
            </a:r>
            <a:endParaRPr lang="en-GB" sz="2000" dirty="0">
              <a:solidFill>
                <a:srgbClr val="000000"/>
              </a:solidFill>
            </a:endParaRPr>
          </a:p>
          <a:p>
            <a:pPr algn="just"/>
            <a:r>
              <a:rPr lang="en-GB" sz="2300" dirty="0">
                <a:solidFill>
                  <a:srgbClr val="000000"/>
                </a:solidFill>
              </a:rPr>
              <a:t>J</a:t>
            </a:r>
            <a:r>
              <a:rPr lang="cs-CZ" sz="2300" dirty="0">
                <a:solidFill>
                  <a:srgbClr val="000000"/>
                </a:solidFill>
              </a:rPr>
              <a:t>e informační systém, který integruje a automatizuje velké množství procesů souvisejících s produkčními činnostmi podniku.</a:t>
            </a:r>
          </a:p>
        </p:txBody>
      </p:sp>
    </p:spTree>
    <p:extLst>
      <p:ext uri="{BB962C8B-B14F-4D97-AF65-F5344CB8AC3E}">
        <p14:creationId xmlns:p14="http://schemas.microsoft.com/office/powerpoint/2010/main" val="84261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cs-CZ" b="1" dirty="0" err="1">
                <a:solidFill>
                  <a:srgbClr val="000000"/>
                </a:solidFill>
              </a:rPr>
              <a:t>Enterprise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Resource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558278"/>
              </p:ext>
            </p:extLst>
          </p:nvPr>
        </p:nvGraphicFramePr>
        <p:xfrm>
          <a:off x="1403648" y="763045"/>
          <a:ext cx="5040560" cy="396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Rastrový obrázek" r:id="rId4" imgW="4838760" imgH="3809880" progId="Paint.Picture">
                  <p:embed/>
                </p:oleObj>
              </mc:Choice>
              <mc:Fallback>
                <p:oleObj name="Rastrový obrázek" r:id="rId4" imgW="4838760" imgH="3809880" progId="Paint.Pictur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03648" y="763045"/>
                        <a:ext cx="5040560" cy="3968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034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43120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Zaměstnanci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nábor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docházkový systém (sledování přesčasů, nastavení přístupových práv)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výkazy práce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mzdy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zaměstnanecké výhody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školení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sledování výkonu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  <a:endParaRPr lang="cs-CZ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sledování výdajů zaměstnance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92352" y="915566"/>
            <a:ext cx="43120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/>
            <a:endParaRPr lang="en-GB" sz="1900" dirty="0">
              <a:solidFill>
                <a:srgbClr val="000000"/>
              </a:solidFill>
            </a:endParaRP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hodnocení zaměstnanců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sledování kariéry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přehled know-how zaměstnance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porady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samoobslužný informační portál pro zaměstnance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personální plánování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900" dirty="0">
                <a:solidFill>
                  <a:srgbClr val="000000"/>
                </a:solidFill>
              </a:rPr>
              <a:t>výkazy potřebné pro státní instituce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en-GB" sz="1900" dirty="0">
                <a:solidFill>
                  <a:srgbClr val="000000"/>
                </a:solidFill>
              </a:rPr>
              <a:t>dal</a:t>
            </a:r>
            <a:r>
              <a:rPr lang="cs-CZ" sz="1900" dirty="0" err="1">
                <a:solidFill>
                  <a:srgbClr val="000000"/>
                </a:solidFill>
              </a:rPr>
              <a:t>ší</a:t>
            </a:r>
            <a:r>
              <a:rPr lang="cs-CZ" sz="1900" dirty="0">
                <a:solidFill>
                  <a:srgbClr val="00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52706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88560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Dodavatelé a nákup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přehled nákupů a dodavatelů;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přehled komunikace;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sdílení dokumentů s dodavateli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hodnocení nabídek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hodnocení dodavatelů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kombinování zdrojů (různých dodavatelů)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objednávky (vytváření, schvalování</a:t>
            </a:r>
            <a:r>
              <a:rPr lang="en-GB" sz="1900" dirty="0">
                <a:solidFill>
                  <a:srgbClr val="000000"/>
                </a:solidFill>
              </a:rPr>
              <a:t>, </a:t>
            </a:r>
            <a:r>
              <a:rPr lang="cs-CZ" sz="1900" dirty="0">
                <a:solidFill>
                  <a:srgbClr val="000000"/>
                </a:solidFill>
              </a:rPr>
              <a:t>sledování, elektronické zaslání dodavateli)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en-GB" sz="1900" dirty="0">
                <a:solidFill>
                  <a:srgbClr val="000000"/>
                </a:solidFill>
              </a:rPr>
              <a:t>dal</a:t>
            </a:r>
            <a:r>
              <a:rPr lang="cs-CZ" sz="1900" dirty="0" err="1">
                <a:solidFill>
                  <a:srgbClr val="000000"/>
                </a:solidFill>
              </a:rPr>
              <a:t>ší</a:t>
            </a:r>
            <a:r>
              <a:rPr lang="cs-CZ" sz="1900" dirty="0">
                <a:solidFill>
                  <a:srgbClr val="00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919027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8416552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Logistika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doprava (plánování, objednávání u dodavatelů, sledování vlastních vozů, evidence a provozní deníky, knihy jízd, komunikace s čerpacími stanicemi, silniční daň)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sklady (evidence zásob, správa skladovacích míst, balení, operace příjmu a výdeje, podpora čárových kódů a RFID, automatické generování objednávek)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celnice (celní sklady, celní režimy)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další...</a:t>
            </a:r>
          </a:p>
        </p:txBody>
      </p:sp>
    </p:spTree>
    <p:extLst>
      <p:ext uri="{BB962C8B-B14F-4D97-AF65-F5344CB8AC3E}">
        <p14:creationId xmlns:p14="http://schemas.microsoft.com/office/powerpoint/2010/main" val="3921753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120680" cy="507703"/>
          </a:xfrm>
        </p:spPr>
        <p:txBody>
          <a:bodyPr/>
          <a:lstStyle/>
          <a:p>
            <a:r>
              <a:rPr lang="cs-CZ" b="1" dirty="0">
                <a:solidFill>
                  <a:srgbClr val="000000"/>
                </a:solidFill>
              </a:rPr>
              <a:t>ERP (</a:t>
            </a:r>
            <a:r>
              <a:rPr lang="en-GB" b="1" dirty="0">
                <a:solidFill>
                  <a:srgbClr val="000000"/>
                </a:solidFill>
              </a:rPr>
              <a:t>Enterprise Resource Planning</a:t>
            </a:r>
            <a:r>
              <a:rPr lang="cs-CZ" b="1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31912" y="915566"/>
            <a:ext cx="43841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300" dirty="0">
                <a:solidFill>
                  <a:srgbClr val="000000"/>
                </a:solidFill>
              </a:rPr>
              <a:t>Výroba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tvorba prognóz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plánování (se zřetelem např. na kapacitu pracovníků a strojů, dostupnost nástrojů, materiálu a komponent, kapacitu skladů, externí kooperace apod.)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správa technických podkladů (popisy výrobků, výkresy, postupy)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podpora výroby/úpravy na zakázku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283968" y="915566"/>
            <a:ext cx="4384104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cs-CZ" sz="1900" dirty="0">
              <a:solidFill>
                <a:srgbClr val="000000"/>
              </a:solidFill>
            </a:endParaRP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projektové výroby a výroby na sklad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řízení a synchronizace výrobních procesů i v různých lokalitách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konfigurátory výrobků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kalkulace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sledování průběhu výroby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řízení jakosti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cs-CZ" sz="1900" dirty="0">
                <a:solidFill>
                  <a:srgbClr val="000000"/>
                </a:solidFill>
              </a:rPr>
              <a:t>údržba výrobních kapacit</a:t>
            </a:r>
            <a:r>
              <a:rPr lang="en-GB" sz="1900" dirty="0">
                <a:solidFill>
                  <a:srgbClr val="000000"/>
                </a:solidFill>
              </a:rPr>
              <a:t>;</a:t>
            </a:r>
          </a:p>
          <a:p>
            <a:pPr lvl="1"/>
            <a:r>
              <a:rPr lang="en-GB" sz="1900" dirty="0">
                <a:solidFill>
                  <a:srgbClr val="000000"/>
                </a:solidFill>
              </a:rPr>
              <a:t>dal</a:t>
            </a:r>
            <a:r>
              <a:rPr lang="cs-CZ" sz="1900" dirty="0" err="1">
                <a:solidFill>
                  <a:srgbClr val="000000"/>
                </a:solidFill>
              </a:rPr>
              <a:t>ší</a:t>
            </a:r>
            <a:r>
              <a:rPr lang="cs-CZ" sz="1900" dirty="0">
                <a:solidFill>
                  <a:srgbClr val="00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74254179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3264</TotalTime>
  <Words>1027</Words>
  <Application>Microsoft Office PowerPoint</Application>
  <PresentationFormat>Předvádění na obrazovce (16:9)</PresentationFormat>
  <Paragraphs>222</Paragraphs>
  <Slides>20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Arial</vt:lpstr>
      <vt:lpstr>Calibri</vt:lpstr>
      <vt:lpstr>Enriqueta</vt:lpstr>
      <vt:lpstr>Times New Roman</vt:lpstr>
      <vt:lpstr>SLU</vt:lpstr>
      <vt:lpstr>Rastrový obrázek</vt:lpstr>
      <vt:lpstr>Visio</vt:lpstr>
      <vt:lpstr>Název prezentace</vt:lpstr>
      <vt:lpstr>Podnikání na Internetu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ERP (Enterprise Resource Planning)</vt:lpstr>
      <vt:lpstr>Odkazy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suc0001</cp:lastModifiedBy>
  <cp:revision>237</cp:revision>
  <dcterms:created xsi:type="dcterms:W3CDTF">2016-07-06T15:42:34Z</dcterms:created>
  <dcterms:modified xsi:type="dcterms:W3CDTF">2021-04-06T08:58:19Z</dcterms:modified>
</cp:coreProperties>
</file>