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68" r:id="rId3"/>
    <p:sldId id="271" r:id="rId4"/>
    <p:sldId id="272" r:id="rId5"/>
    <p:sldId id="277" r:id="rId6"/>
    <p:sldId id="279" r:id="rId7"/>
    <p:sldId id="278" r:id="rId8"/>
    <p:sldId id="280" r:id="rId9"/>
    <p:sldId id="281" r:id="rId10"/>
    <p:sldId id="282" r:id="rId11"/>
    <p:sldId id="283" r:id="rId12"/>
    <p:sldId id="286" r:id="rId13"/>
    <p:sldId id="285" r:id="rId14"/>
    <p:sldId id="287" r:id="rId15"/>
    <p:sldId id="274" r:id="rId16"/>
    <p:sldId id="275" r:id="rId17"/>
    <p:sldId id="293" r:id="rId18"/>
    <p:sldId id="289" r:id="rId19"/>
    <p:sldId id="290" r:id="rId20"/>
    <p:sldId id="291" r:id="rId21"/>
    <p:sldId id="292" r:id="rId22"/>
    <p:sldId id="28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297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06.03.2022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29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oblastí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Jednotlivým buňkám nebo určitým vybraným množinám buněk (oblastem) můžeme přiřadit název (charakterizující smysl označených buněk) a při následných použitích těchto buněk (místo uvedení adres) používat tento název.</a:t>
            </a:r>
          </a:p>
          <a:p>
            <a:pPr marL="0" indent="0">
              <a:buNone/>
            </a:pPr>
            <a:r>
              <a:rPr lang="cs-CZ" sz="1800" dirty="0"/>
              <a:t>Oblast má vždy obdélníkový tvar, určený adresami buněk z levého horním rohu a pravého dolního rohu vybraného obdélníku (obdélník může mít i degenerovaný tvar).</a:t>
            </a:r>
          </a:p>
          <a:p>
            <a:pPr marL="0" indent="0">
              <a:buNone/>
            </a:pPr>
            <a:r>
              <a:rPr lang="cs-CZ" sz="1800" dirty="0"/>
              <a:t>Oblast se značí např.:  	A1:C3		- Prvních9bunek</a:t>
            </a:r>
          </a:p>
          <a:p>
            <a:pPr marL="0" indent="0">
              <a:buNone/>
            </a:pPr>
            <a:r>
              <a:rPr lang="cs-CZ" sz="1800" dirty="0"/>
              <a:t>			AB123:AC130	- </a:t>
            </a:r>
            <a:r>
              <a:rPr lang="cs-CZ" sz="1800" dirty="0" err="1"/>
              <a:t>SloupceAB_AC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			List2!H24:K28	- </a:t>
            </a:r>
            <a:r>
              <a:rPr lang="cs-CZ" sz="1800" dirty="0" err="1"/>
              <a:t>Datazdruheholistu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Definované oblasti najdeme v Poli názvů. Následně můžeme používat jako vstupní data pro další použití (např. parametry funkcí)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216" y="3859089"/>
            <a:ext cx="32575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56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Označit buňku – chytit pravé dolní ouško buňky a vyznačit oblast kopírování: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Vkládání konstanty:			Vkládání řady			</a:t>
            </a:r>
          </a:p>
          <a:p>
            <a:pPr marL="0" indent="0">
              <a:buNone/>
            </a:pPr>
            <a:r>
              <a:rPr lang="cs-CZ" sz="1800" dirty="0"/>
              <a:t>(levé tlačítko myši)		            (pravé tlačítko myši)		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06920"/>
            <a:ext cx="2181225" cy="36766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494" y="3777762"/>
            <a:ext cx="3705225" cy="22479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2119" y="2700704"/>
            <a:ext cx="30003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72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Vkládání seznamu:</a:t>
            </a:r>
          </a:p>
          <a:p>
            <a:pPr marL="0" indent="0">
              <a:buNone/>
            </a:pPr>
            <a:r>
              <a:rPr lang="cs-CZ" sz="1800" dirty="0"/>
              <a:t>Standardní seznamy:</a:t>
            </a:r>
          </a:p>
          <a:p>
            <a:pPr marL="0" indent="0">
              <a:buNone/>
            </a:pPr>
            <a:r>
              <a:rPr lang="cs-CZ" sz="1800" dirty="0"/>
              <a:t>Soubor – Možnosti – Upřesnit – Upravit vlastní seznamy: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63" y="2233978"/>
            <a:ext cx="639127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004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1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Automatizované vkládání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79" y="586155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/>
              <a:t>Příklady:</a:t>
            </a:r>
          </a:p>
          <a:p>
            <a:pPr marL="0" indent="0">
              <a:buNone/>
            </a:pPr>
            <a:r>
              <a:rPr lang="cs-CZ" sz="1400" dirty="0"/>
              <a:t>Vkládání konstant:			Vkládání řad			Vkládání seznamu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79" y="1460356"/>
            <a:ext cx="9854948" cy="508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07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1"/>
            <a:ext cx="10515600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179" y="586155"/>
            <a:ext cx="11347174" cy="5873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Nástroj který na základě vstupních dat realizuje výpočetní proces v souladu s matematickými pravidly provádění jednotlivých operací.</a:t>
            </a:r>
          </a:p>
          <a:p>
            <a:pPr marL="0" indent="0">
              <a:buNone/>
            </a:pPr>
            <a:r>
              <a:rPr lang="cs-CZ" sz="2000" dirty="0"/>
              <a:t>Výraz se skládá z operátorů (realizují proces výpočtu)a operandů (zastupují vstupní data).</a:t>
            </a:r>
          </a:p>
          <a:p>
            <a:pPr marL="0" indent="0">
              <a:buNone/>
            </a:pPr>
            <a:r>
              <a:rPr lang="cs-CZ" sz="2000" dirty="0"/>
              <a:t>Jako základní vstupní údaje mohou být použity konstanty (např. </a:t>
            </a:r>
            <a:r>
              <a:rPr lang="cs-CZ" sz="2000" dirty="0" err="1"/>
              <a:t>literály</a:t>
            </a:r>
            <a:r>
              <a:rPr lang="cs-CZ" sz="2000" dirty="0"/>
              <a:t> 5,´ALFA´) nebo adresy buněk (resp. oblastí ) určující svým obsahem vstupní hodnotu.</a:t>
            </a:r>
          </a:p>
          <a:p>
            <a:pPr marL="0" indent="0">
              <a:buNone/>
            </a:pPr>
            <a:r>
              <a:rPr lang="cs-CZ" sz="2000" dirty="0"/>
              <a:t>Vzorce jsou uvedeny znakem =.</a:t>
            </a:r>
          </a:p>
          <a:p>
            <a:pPr marL="0" indent="0">
              <a:buNone/>
            </a:pPr>
            <a:r>
              <a:rPr lang="cs-CZ" sz="2000" dirty="0"/>
              <a:t>Při automatickém nastavení přepočtů jsou vzorce ihned přepočítány na základě aktuálních dat.</a:t>
            </a:r>
          </a:p>
          <a:p>
            <a:pPr marL="0" indent="0">
              <a:buNone/>
            </a:pPr>
            <a:r>
              <a:rPr lang="cs-CZ" sz="2000" dirty="0"/>
              <a:t>Vztahy mezi buňkami ve vzorcích určuje uživatel (zastupuje roli programátora).</a:t>
            </a:r>
          </a:p>
          <a:p>
            <a:pPr marL="0" indent="0">
              <a:buNone/>
            </a:pPr>
            <a:r>
              <a:rPr lang="cs-CZ" sz="2000" dirty="0"/>
              <a:t>Excel obsahuje řadu předdefinovaných činností, které jsou uživateli k dispozici (jedná se o funkce). Výběr a použití realizujeme přes nabídku  		v řádku vzorců.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Vztahy použité ve vzorcích mohou různou složitost a hierarchii.</a:t>
            </a:r>
          </a:p>
          <a:p>
            <a:pPr marL="0" indent="0">
              <a:buNone/>
            </a:pPr>
            <a:r>
              <a:rPr lang="cs-CZ" sz="1800" b="1" dirty="0"/>
              <a:t>Příklady vzorců:</a:t>
            </a:r>
          </a:p>
          <a:p>
            <a:pPr marL="0" indent="0">
              <a:buNone/>
            </a:pPr>
            <a:r>
              <a:rPr lang="cs-CZ" sz="1800" b="1" dirty="0"/>
              <a:t>=5+2*3		</a:t>
            </a:r>
            <a:r>
              <a:rPr lang="cs-CZ" sz="1800" dirty="0"/>
              <a:t>Excel vynásobí poslední dvě čísla a k výsledku přičte první číslo</a:t>
            </a:r>
          </a:p>
          <a:p>
            <a:pPr marL="0" indent="0">
              <a:buNone/>
            </a:pPr>
            <a:r>
              <a:rPr lang="cs-CZ" sz="1800" dirty="0"/>
              <a:t>=A1+A2		Excel sečte obsahy buněk A1 a A2</a:t>
            </a:r>
          </a:p>
          <a:p>
            <a:pPr marL="0" indent="0">
              <a:buNone/>
            </a:pPr>
            <a:r>
              <a:rPr lang="cs-CZ" sz="1800" dirty="0"/>
              <a:t>=SUMA(A1:C3)	Excel sečte obsahy všech buněk patřících do oblasti A1:C3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0781" y="3965330"/>
            <a:ext cx="513617" cy="60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30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Zápis funkce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Standardní (předdefinované) funkce patří k silným nástrojům Excelu</a:t>
            </a:r>
          </a:p>
          <a:p>
            <a:r>
              <a:rPr lang="cs-CZ" sz="2000" dirty="0"/>
              <a:t> </a:t>
            </a:r>
          </a:p>
          <a:p>
            <a:r>
              <a:rPr lang="cs-CZ" sz="2000" dirty="0"/>
              <a:t> </a:t>
            </a:r>
            <a:r>
              <a:rPr lang="cs-CZ" sz="2000" b="1" dirty="0"/>
              <a:t>=FUNKCE(Argument1;Argument2;{Číslo1;Èíslo2;...};...)</a:t>
            </a:r>
            <a:endParaRPr lang="cs-CZ" sz="2000" dirty="0"/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dirty="0"/>
              <a:t>vrací výsledek do aktivní buňky,</a:t>
            </a:r>
          </a:p>
          <a:p>
            <a:r>
              <a:rPr lang="cs-CZ" sz="2000" dirty="0"/>
              <a:t> </a:t>
            </a:r>
          </a:p>
          <a:p>
            <a:pPr lvl="0"/>
            <a:r>
              <a:rPr lang="cs-CZ" sz="2000" dirty="0"/>
              <a:t>argumenty:	konstanty,</a:t>
            </a:r>
          </a:p>
          <a:p>
            <a:r>
              <a:rPr lang="cs-CZ" sz="2000" dirty="0"/>
              <a:t>		adresy buněk nebo oblastí,</a:t>
            </a:r>
          </a:p>
          <a:p>
            <a:r>
              <a:rPr lang="cs-CZ" sz="2000" dirty="0"/>
              <a:t>		názvy buněk nebo oblastí,</a:t>
            </a:r>
          </a:p>
          <a:p>
            <a:r>
              <a:rPr lang="cs-CZ" sz="2000" dirty="0"/>
              <a:t>		funkce (tzv. vnořené funkce).	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5173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Volba předdefinované funkce -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	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006" y="1765653"/>
            <a:ext cx="6065465" cy="526928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4562" y="486837"/>
            <a:ext cx="749673" cy="88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67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Volba předdefinované funkce -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Po volbě funkce se zadávají parametry výběrem odpovídajících oblastí </a:t>
            </a:r>
            <a:r>
              <a:rPr lang="cs-CZ" sz="2000"/>
              <a:t>nebo buněk.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4562" y="486837"/>
            <a:ext cx="749673" cy="88196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211" y="2025764"/>
            <a:ext cx="7431035" cy="433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814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 vytváření tabulek je důležitým nástrojem jejich poloautomatické naplňování.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Stejně jako při kopírování konstant, vytváření řad a seznamů je důležité mít možnost automaticky vytvářet stejné vzorce s jedinou změnou, že tyto používají pro výpočet různá data.</a:t>
            </a:r>
          </a:p>
          <a:p>
            <a:pPr algn="just">
              <a:spcAft>
                <a:spcPts val="0"/>
              </a:spcAft>
            </a:pP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Příklad: Mějme platy jednotlivých zaměstnanců za měsíce leden, únor a březen a u každého zaměstnance chceme spočítat průměrný plat za první čtvrtletí. Stačí sestavit vzorec výpočtu pro prvního zaměstnance a u ostatních zaměstnanců výpočty automaticky zkopírovat.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Tvar vzorce v jednotlivých řádcích: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=PRŮMĚR(H8:J8)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=PRŮMĚR(H9:J9)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=PRŮMĚR(H10:J10)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=PRŮMĚR(H11:J11)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=PRŮMĚR(H12:J12)</a:t>
            </a:r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035" y="4452937"/>
            <a:ext cx="5922004" cy="228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313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Při kopírování vzorců se využívá vlastnosti typu použité adresy buňky.</a:t>
            </a:r>
          </a:p>
          <a:p>
            <a:endParaRPr lang="cs-CZ" sz="2000" dirty="0"/>
          </a:p>
          <a:p>
            <a:r>
              <a:rPr lang="cs-CZ" sz="2000" dirty="0"/>
              <a:t>Používáme tří typů adres buněk: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Relativní 	např.   A1	</a:t>
            </a:r>
          </a:p>
          <a:p>
            <a:pPr marL="1257300" lvl="2" indent="-342900">
              <a:buFontTx/>
              <a:buChar char="-"/>
            </a:pPr>
            <a:r>
              <a:rPr lang="cs-CZ" sz="2000" dirty="0"/>
              <a:t>Absolutní	např.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$A$1</a:t>
            </a:r>
            <a:endParaRPr lang="cs-CZ" sz="2000" dirty="0"/>
          </a:p>
          <a:p>
            <a:pPr marL="1257300" lvl="2" indent="-342900">
              <a:buFontTx/>
              <a:buChar char="-"/>
            </a:pPr>
            <a:r>
              <a:rPr lang="cs-CZ" sz="2000" dirty="0"/>
              <a:t>Smíšené	např.  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$A1 nebo A$1</a:t>
            </a:r>
          </a:p>
          <a:p>
            <a:endParaRPr lang="cs-CZ" sz="2000" dirty="0"/>
          </a:p>
          <a:p>
            <a:r>
              <a:rPr lang="cs-CZ" sz="2000" dirty="0"/>
              <a:t>Vždy se jedná o obsah stejné buňky (A1)</a:t>
            </a:r>
          </a:p>
          <a:p>
            <a:endParaRPr lang="cs-CZ" sz="2000" dirty="0"/>
          </a:p>
          <a:p>
            <a:r>
              <a:rPr lang="cs-CZ" sz="2000" dirty="0"/>
              <a:t>Znak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$ před sloupcem nebo řádkem znamená, že při kopírování vzorce v příslušném směru (vodorovně nebo svisle) se označení adresy buňky ve vzorci nemění.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Příklady: </a:t>
            </a:r>
          </a:p>
          <a:p>
            <a:pPr marL="342900" indent="-342900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kopírování relativní adresy ve svislém směru se ve vzorci budou měnit čísla řádků a ve vodorovném směru se budou ve vzorci měnit odpovídající označení sloupců</a:t>
            </a:r>
          </a:p>
          <a:p>
            <a:pPr marL="342900" indent="-342900">
              <a:buFontTx/>
              <a:buChar char="-"/>
            </a:pPr>
            <a:r>
              <a:rPr lang="cs-CZ" sz="2000" dirty="0"/>
              <a:t>Při kopírování absolutní adresy se nebude měnit adresy kopírované buňky nikdy.</a:t>
            </a:r>
          </a:p>
          <a:p>
            <a:endParaRPr lang="cs-CZ" sz="2000" dirty="0"/>
          </a:p>
          <a:p>
            <a:pPr lvl="2"/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54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Aplikace  	</a:t>
            </a:r>
            <a:r>
              <a:rPr lang="cs-CZ" sz="1800" dirty="0">
                <a:solidFill>
                  <a:srgbClr val="000000"/>
                </a:solidFill>
              </a:rPr>
              <a:t>nejvyšší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Soubor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List</a:t>
            </a:r>
          </a:p>
          <a:p>
            <a:pPr lvl="2">
              <a:buClr>
                <a:srgbClr val="000000"/>
              </a:buClr>
            </a:pPr>
            <a:r>
              <a:rPr lang="cs-CZ" sz="4000" dirty="0">
                <a:solidFill>
                  <a:srgbClr val="000000"/>
                </a:solidFill>
              </a:rPr>
              <a:t>Buňka      	</a:t>
            </a:r>
            <a:r>
              <a:rPr lang="cs-CZ" sz="1800" dirty="0">
                <a:solidFill>
                  <a:srgbClr val="000000"/>
                </a:solidFill>
              </a:rPr>
              <a:t>nejnižší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! </a:t>
            </a:r>
            <a:r>
              <a:rPr lang="cs-CZ">
                <a:solidFill>
                  <a:srgbClr val="000000"/>
                </a:solidFill>
              </a:rPr>
              <a:t>Platí </a:t>
            </a:r>
            <a:r>
              <a:rPr lang="cs-CZ" dirty="0">
                <a:solidFill>
                  <a:srgbClr val="000000"/>
                </a:solidFill>
              </a:rPr>
              <a:t>principy globálních a </a:t>
            </a:r>
            <a:r>
              <a:rPr lang="cs-CZ">
                <a:solidFill>
                  <a:srgbClr val="000000"/>
                </a:solidFill>
              </a:rPr>
              <a:t>lokálních deklarací !</a:t>
            </a: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Hierarchické úrovně aplikace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79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Obecné schéma kopírování adres ve vzorcích: </a:t>
            </a:r>
          </a:p>
          <a:p>
            <a:endParaRPr lang="cs-CZ" sz="20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30" y="1933157"/>
            <a:ext cx="9290207" cy="4180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9862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Kopírování vzorců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Pomocné soubory:</a:t>
            </a:r>
          </a:p>
          <a:p>
            <a:r>
              <a:rPr lang="cs-CZ" sz="2000" dirty="0"/>
              <a:t>Pomocny_1</a:t>
            </a:r>
          </a:p>
          <a:p>
            <a:r>
              <a:rPr lang="cs-CZ" sz="2000" dirty="0"/>
              <a:t>Pomocny_2</a:t>
            </a:r>
          </a:p>
          <a:p>
            <a:r>
              <a:rPr lang="cs-CZ" sz="2000" dirty="0"/>
              <a:t>cviceni1_zad</a:t>
            </a:r>
          </a:p>
          <a:p>
            <a:r>
              <a:rPr lang="cs-CZ" sz="2000" dirty="0"/>
              <a:t>Cviceni1_resení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01934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Druhé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80785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3600" dirty="0"/>
          </a:p>
          <a:p>
            <a:pPr algn="ctr"/>
            <a:endParaRPr lang="cs-CZ" sz="3600" dirty="0"/>
          </a:p>
          <a:p>
            <a:pPr algn="ctr"/>
            <a:r>
              <a:rPr lang="cs-CZ" sz="3600" dirty="0"/>
              <a:t>Výpočty v tabulce</a:t>
            </a:r>
          </a:p>
          <a:p>
            <a:pPr algn="ctr"/>
            <a:endParaRPr lang="cs-CZ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Pomocné soubory:</a:t>
            </a:r>
          </a:p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Pomocny_1.xlsx</a:t>
            </a:r>
          </a:p>
          <a:p>
            <a:r>
              <a:rPr lang="cs-CZ" sz="3600">
                <a:latin typeface="Times New Roman" panose="02020603050405020304" pitchFamily="18" charset="0"/>
                <a:ea typeface="Times New Roman" panose="02020603050405020304" pitchFamily="18" charset="0"/>
              </a:rPr>
              <a:t>Pomocny_2.xlsx</a:t>
            </a:r>
          </a:p>
          <a:p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1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Nejnižší úrovní Excelu (kde jsou uložena konkrétní data) jsou </a:t>
            </a:r>
            <a:r>
              <a:rPr lang="cs-CZ" b="1" dirty="0"/>
              <a:t>buňky.</a:t>
            </a:r>
          </a:p>
          <a:p>
            <a:pPr marL="0" indent="0">
              <a:buNone/>
            </a:pPr>
            <a:r>
              <a:rPr lang="cs-CZ" dirty="0"/>
              <a:t>U buněk rozlišujeme identifikaci (adresu buňky) a obsah buňky.</a:t>
            </a:r>
          </a:p>
          <a:p>
            <a:pPr marL="0" indent="0">
              <a:buNone/>
            </a:pPr>
            <a:r>
              <a:rPr lang="cs-CZ" dirty="0"/>
              <a:t>Adresa buňky je určena souborem a jeho umístěním na vnější paměti, dále Listem (na kterém se nachází) a nakonec umístěním v konkrétním sloupci a řádku. </a:t>
            </a:r>
          </a:p>
          <a:p>
            <a:pPr marL="0" indent="0">
              <a:buNone/>
            </a:pPr>
            <a:r>
              <a:rPr lang="cs-CZ" dirty="0"/>
              <a:t>Sloupce značíme písmeny - A,B,…,Z, AA,AB atd.</a:t>
            </a:r>
          </a:p>
          <a:p>
            <a:pPr marL="0" indent="0">
              <a:buNone/>
            </a:pPr>
            <a:r>
              <a:rPr lang="cs-CZ" dirty="0"/>
              <a:t>Řádky značíme číslicemi – 1,2,3 atd.</a:t>
            </a:r>
          </a:p>
          <a:p>
            <a:pPr marL="0" indent="0">
              <a:buNone/>
            </a:pPr>
            <a:r>
              <a:rPr lang="cs-CZ" dirty="0"/>
              <a:t>Počet sloupců a řádků je dán implementací aplikace.</a:t>
            </a:r>
          </a:p>
          <a:p>
            <a:pPr marL="0" indent="0">
              <a:buNone/>
            </a:pPr>
            <a:r>
              <a:rPr lang="cs-CZ" dirty="0"/>
              <a:t>Označení buňky v rámci otevřeného listu tvoří </a:t>
            </a:r>
            <a:r>
              <a:rPr lang="cs-CZ" b="1" dirty="0"/>
              <a:t>adresu buňky.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b="1" dirty="0"/>
              <a:t>A1, AB1236 </a:t>
            </a:r>
            <a:r>
              <a:rPr lang="cs-CZ" dirty="0"/>
              <a:t>atd.</a:t>
            </a:r>
            <a:endParaRPr lang="cs-CZ" sz="1600" dirty="0"/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nebo např. </a:t>
            </a:r>
            <a:r>
              <a:rPr lang="cs-CZ" b="1" dirty="0">
                <a:solidFill>
                  <a:srgbClr val="000000"/>
                </a:solidFill>
              </a:rPr>
              <a:t>List2!C4</a:t>
            </a:r>
            <a:r>
              <a:rPr lang="cs-CZ" dirty="0">
                <a:solidFill>
                  <a:srgbClr val="000000"/>
                </a:solidFill>
              </a:rPr>
              <a:t> (buňka v jiném listu) </a:t>
            </a:r>
          </a:p>
          <a:p>
            <a:pPr marL="0" indent="0">
              <a:buClr>
                <a:srgbClr val="000000"/>
              </a:buClr>
              <a:buNone/>
            </a:pPr>
            <a:r>
              <a:rPr lang="cs-CZ" dirty="0">
                <a:solidFill>
                  <a:srgbClr val="000000"/>
                </a:solidFill>
              </a:rPr>
              <a:t>či </a:t>
            </a:r>
            <a:r>
              <a:rPr lang="cs-CZ" b="1" dirty="0">
                <a:solidFill>
                  <a:srgbClr val="000000"/>
                </a:solidFill>
              </a:rPr>
              <a:t>[pomocny.xlsx]List1!$K$3 </a:t>
            </a:r>
            <a:r>
              <a:rPr lang="cs-CZ" dirty="0">
                <a:solidFill>
                  <a:srgbClr val="000000"/>
                </a:solidFill>
              </a:rPr>
              <a:t>(buňka v jiném souboru) </a:t>
            </a: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71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Každá buňka může obsahovat jeden údaj, kterým nejčastěji bývá: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				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číslo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text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kalendářní datum nebo čas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logická hodnota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funkce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		složený výraz – vzorec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Buňka může obsahovat i připojený komentář:</a:t>
            </a:r>
          </a:p>
          <a:p>
            <a:pPr algn="just"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Vkládání dat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Aktivovat buňku - zapsat požadovaný údaj - použít Enter nebo kurzorovou klávesu) 	</a:t>
            </a: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Klávesa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Esc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ruší vstup</a:t>
            </a:r>
            <a:endParaRPr lang="cs-CZ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7094" y="3427646"/>
            <a:ext cx="3248025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3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489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Práce s buňkou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1600" b="1" dirty="0">
                <a:solidFill>
                  <a:srgbClr val="000000"/>
                </a:solidFill>
              </a:rPr>
              <a:t>(určité činnosti lze dosáhnout různými postupy – uveďme vybrané a časté operace)</a:t>
            </a:r>
            <a:endParaRPr lang="cs-CZ" sz="1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Opravy dat</a:t>
            </a:r>
            <a:endParaRPr lang="cs-CZ" sz="2000" dirty="0"/>
          </a:p>
          <a:p>
            <a:r>
              <a:rPr lang="cs-CZ" sz="2000" dirty="0"/>
              <a:t> </a:t>
            </a:r>
            <a:r>
              <a:rPr lang="cs-CZ" sz="2000" b="1" dirty="0"/>
              <a:t>	</a:t>
            </a:r>
            <a:r>
              <a:rPr lang="cs-CZ" dirty="0"/>
              <a:t>- Přepisem aktivní vstupní buňky</a:t>
            </a:r>
          </a:p>
          <a:p>
            <a:r>
              <a:rPr lang="cs-CZ" dirty="0"/>
              <a:t> 	- Editací (úpravou)		- klávesa F2</a:t>
            </a:r>
          </a:p>
          <a:p>
            <a:r>
              <a:rPr lang="cs-CZ" dirty="0"/>
              <a:t>      				- dvojklik levým tlačítkem myši</a:t>
            </a:r>
          </a:p>
          <a:p>
            <a:r>
              <a:rPr lang="cs-CZ" dirty="0"/>
              <a:t>   				- myší v prostoru řádku vzorců</a:t>
            </a:r>
          </a:p>
          <a:p>
            <a:r>
              <a:rPr lang="cs-CZ" sz="2000" b="1" dirty="0"/>
              <a:t>Rušení dat</a:t>
            </a:r>
            <a:r>
              <a:rPr lang="cs-CZ" sz="2000" dirty="0"/>
              <a:t>      </a:t>
            </a:r>
            <a:r>
              <a:rPr lang="cs-CZ" dirty="0"/>
              <a:t>- Klávesou  </a:t>
            </a:r>
            <a:r>
              <a:rPr lang="cs-CZ" dirty="0" err="1"/>
              <a:t>Delete</a:t>
            </a:r>
            <a:endParaRPr lang="cs-CZ" dirty="0"/>
          </a:p>
          <a:p>
            <a:r>
              <a:rPr lang="cs-CZ" sz="2000" b="1" dirty="0"/>
              <a:t>  </a:t>
            </a:r>
            <a:endParaRPr lang="cs-CZ" sz="2000" dirty="0"/>
          </a:p>
          <a:p>
            <a:pPr lvl="0"/>
            <a:r>
              <a:rPr lang="cs-CZ" sz="2000" b="1" dirty="0"/>
              <a:t>Možnosti vymazání:	</a:t>
            </a:r>
            <a:r>
              <a:rPr lang="cs-CZ" sz="2000" dirty="0"/>
              <a:t>(Domů – Úpravy – Vymazat):</a:t>
            </a:r>
          </a:p>
          <a:p>
            <a:pPr lvl="0"/>
            <a:r>
              <a:rPr lang="cs-CZ" sz="2000" b="1" dirty="0"/>
              <a:t>				</a:t>
            </a:r>
            <a:r>
              <a:rPr lang="cs-CZ" sz="2000" dirty="0"/>
              <a:t>-  vše (hodnota, vzorec, formátování, poznámka) </a:t>
            </a:r>
          </a:p>
          <a:p>
            <a:r>
              <a:rPr lang="cs-CZ" sz="2000" dirty="0"/>
              <a:t>  				-  formáty</a:t>
            </a:r>
          </a:p>
          <a:p>
            <a:r>
              <a:rPr lang="cs-CZ" sz="2000" dirty="0"/>
              <a:t>  				-  obsah  (hodnoty a vzorce)</a:t>
            </a:r>
          </a:p>
          <a:p>
            <a:r>
              <a:rPr lang="cs-CZ" sz="2000" dirty="0"/>
              <a:t>  				-  komentář</a:t>
            </a:r>
          </a:p>
          <a:p>
            <a:r>
              <a:rPr lang="cs-CZ" sz="2000" dirty="0"/>
              <a:t>				-  hypertextový obsah</a:t>
            </a:r>
          </a:p>
          <a:p>
            <a:pPr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52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77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Práce s buňkou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110008"/>
            <a:ext cx="5181600" cy="43513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Možnosti aktuální práce nad konkrétní buňkou můžeme vyvolat vybráním buňky (ukázáním myší na buňku a pravým tlačítkem myši</a:t>
            </a:r>
          </a:p>
          <a:p>
            <a:r>
              <a:rPr lang="cs-CZ" dirty="0"/>
              <a:t>V nabídce pohotovostního menu vybereme příslušnou z nabídnutých operaci, které lze nad konkrétní buňkou provádět</a:t>
            </a:r>
          </a:p>
          <a:p>
            <a:r>
              <a:rPr lang="cs-CZ" dirty="0"/>
              <a:t>Množina operací závisí na aktuálním stavu buňky</a:t>
            </a:r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94981" y="940904"/>
            <a:ext cx="4385054" cy="591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001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8774" y="80838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Číselné údaje </a:t>
            </a:r>
            <a:r>
              <a:rPr lang="cs-CZ" sz="2000" dirty="0"/>
              <a:t>– nejčastější data v tabulkových kalkulátorech</a:t>
            </a:r>
          </a:p>
          <a:p>
            <a:pPr marL="0" indent="0">
              <a:buNone/>
            </a:pPr>
            <a:r>
              <a:rPr lang="cs-CZ" sz="2000" dirty="0"/>
              <a:t>Zadávání základních typů číselných hodnot: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Základní formáty číselných údajů:			Zobrazení různých formátů </a:t>
            </a:r>
            <a:r>
              <a:rPr lang="cs-CZ" sz="2000" dirty="0" err="1"/>
              <a:t>datumu</a:t>
            </a:r>
            <a:r>
              <a:rPr lang="cs-CZ" sz="2000" dirty="0"/>
              <a:t> 29.2.2016</a:t>
            </a:r>
          </a:p>
          <a:p>
            <a:pPr marL="0" indent="0">
              <a:buNone/>
            </a:pPr>
            <a:r>
              <a:rPr lang="cs-CZ" sz="2000" dirty="0"/>
              <a:t>- PM – Formát buněk</a:t>
            </a:r>
          </a:p>
          <a:p>
            <a:pPr marL="0" indent="0">
              <a:buNone/>
            </a:pPr>
            <a:r>
              <a:rPr lang="cs-CZ" sz="2000" dirty="0"/>
              <a:t>- Domů – Číslo – Číselné formáty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49646"/>
              </p:ext>
            </p:extLst>
          </p:nvPr>
        </p:nvGraphicFramePr>
        <p:xfrm>
          <a:off x="1510748" y="1616766"/>
          <a:ext cx="9660837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6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2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1000000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  <a:latin typeface="+mn-lt"/>
                        </a:rPr>
                        <a:t>Celé číslo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1000000,1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Reálné číslo v základním tvaru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  <a:latin typeface="+mn-lt"/>
                        </a:rPr>
                        <a:t>1,00E+06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  <a:latin typeface="+mn-lt"/>
                        </a:rPr>
                        <a:t>Semilogaritmický tvar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18629"/>
              </p:ext>
            </p:extLst>
          </p:nvPr>
        </p:nvGraphicFramePr>
        <p:xfrm>
          <a:off x="6864627" y="3087757"/>
          <a:ext cx="4000500" cy="353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94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Zobrazení číselných dat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Format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29.2.2016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Datum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číslo - obecné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42429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Text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0:00:00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Čas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4242900,00%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Procenta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42 429,00 Kč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Měna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      42 429,00 Kč 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Účetnický - zarovnává des. čárku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4,24E+04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matematický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424 29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PSČ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4 24 29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Telefonní číslo dlouhé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774" y="3729144"/>
            <a:ext cx="4089723" cy="312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7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Číselné údaje </a:t>
            </a:r>
          </a:p>
          <a:p>
            <a:pPr marL="0" indent="0">
              <a:buNone/>
            </a:pPr>
            <a:r>
              <a:rPr lang="cs-CZ" sz="1800" dirty="0"/>
              <a:t>– nezobrazitelné číselné údaje:			minimální dostatečná šířka sloupce pro zobrazení dat:</a:t>
            </a:r>
          </a:p>
          <a:p>
            <a:pPr marL="0" indent="0">
              <a:buNone/>
            </a:pPr>
            <a:r>
              <a:rPr lang="cs-CZ" sz="1800" dirty="0"/>
              <a:t>	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223102"/>
              </p:ext>
            </p:extLst>
          </p:nvPr>
        </p:nvGraphicFramePr>
        <p:xfrm>
          <a:off x="1289538" y="1934308"/>
          <a:ext cx="4444999" cy="2476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Zobrazení číselných dat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Format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29.2.2016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Datum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číslo - obecné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Text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###########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Procenta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42 429,00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###########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Účetnický - zarovnává des. čárku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4,24E+04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matematický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PSČ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Telefonní číslo dlouhé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…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…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1" name="Přímá spojnice se šipkou 10"/>
          <p:cNvCxnSpPr/>
          <p:nvPr/>
        </p:nvCxnSpPr>
        <p:spPr>
          <a:xfrm>
            <a:off x="930966" y="1570892"/>
            <a:ext cx="850942" cy="146538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930966" y="1570892"/>
            <a:ext cx="850942" cy="190117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180189"/>
              </p:ext>
            </p:extLst>
          </p:nvPr>
        </p:nvGraphicFramePr>
        <p:xfrm>
          <a:off x="6215271" y="1934308"/>
          <a:ext cx="4495800" cy="2263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0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72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Zobrazení číselných dat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Format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29.2.2016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Datum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číslo - obecné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42429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Text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0:00:00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Čas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4242900,00%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Procenta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42 429,00 Kč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Měna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                      42 429,00 Kč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Účetnický - zarovnává des. čárku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4,24E+04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matematický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PSČ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4 24 29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Telefonní číslo dlouhé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819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0966" y="0"/>
            <a:ext cx="10515600" cy="808383"/>
          </a:xfrm>
        </p:spPr>
        <p:txBody>
          <a:bodyPr/>
          <a:lstStyle/>
          <a:p>
            <a:pPr algn="ctr"/>
            <a:r>
              <a:rPr lang="cs-CZ" b="1" dirty="0"/>
              <a:t>Práce s buňkou (konkrétní typy dat)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08382"/>
            <a:ext cx="11347174" cy="495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/>
              <a:t>Zobrazení textových údajů: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- za vloženým textem v buňkách vpravo není vložena žádná hodnota</a:t>
            </a:r>
          </a:p>
          <a:p>
            <a:pPr marL="0" indent="0">
              <a:buNone/>
            </a:pPr>
            <a:r>
              <a:rPr lang="cs-CZ" sz="1800" dirty="0"/>
              <a:t>- v buňce vpravo je vložena nějaká hodnota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Řešení sloučením buněk (např. v záhlaví tabulek):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1399" y="1025386"/>
            <a:ext cx="4347335" cy="139976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86" y="3102225"/>
            <a:ext cx="10377488" cy="23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116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1370</Words>
  <Application>Microsoft Office PowerPoint</Application>
  <PresentationFormat>Širokoúhlá obrazovka</PresentationFormat>
  <Paragraphs>262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Hierarchické úrovně aplikace</vt:lpstr>
      <vt:lpstr>Práce s buňkou</vt:lpstr>
      <vt:lpstr>Práce s buňkou</vt:lpstr>
      <vt:lpstr>Práce s buňkou (určité činnosti lze dosáhnout různými postupy – uveďme vybrané a časté operace)</vt:lpstr>
      <vt:lpstr>Práce s buňkou</vt:lpstr>
      <vt:lpstr>Práce s buňkou (konkrétní typy dat)</vt:lpstr>
      <vt:lpstr>Práce s buňkou (konkrétní typy dat)</vt:lpstr>
      <vt:lpstr>Práce s buňkou (konkrétní typy dat)</vt:lpstr>
      <vt:lpstr>Práce s oblastí</vt:lpstr>
      <vt:lpstr>Automatizované vkládání dat</vt:lpstr>
      <vt:lpstr>Automatizované vkládání dat</vt:lpstr>
      <vt:lpstr>Automatizované vkládání dat</vt:lpstr>
      <vt:lpstr>Vzorce</vt:lpstr>
      <vt:lpstr>Zápis funkce</vt:lpstr>
      <vt:lpstr>Volba předdefinované funkce - </vt:lpstr>
      <vt:lpstr>Volba předdefinované funkce - </vt:lpstr>
      <vt:lpstr>Kopírování vzorců </vt:lpstr>
      <vt:lpstr>Kopírování vzorců </vt:lpstr>
      <vt:lpstr>Kopírování vzorců </vt:lpstr>
      <vt:lpstr>Kopírování vzorců </vt:lpstr>
      <vt:lpstr>Druhé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Petr Suchánek</cp:lastModifiedBy>
  <cp:revision>80</cp:revision>
  <dcterms:created xsi:type="dcterms:W3CDTF">2016-02-21T08:51:57Z</dcterms:created>
  <dcterms:modified xsi:type="dcterms:W3CDTF">2022-03-06T14:45:23Z</dcterms:modified>
</cp:coreProperties>
</file>