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5" r:id="rId3"/>
    <p:sldId id="289" r:id="rId4"/>
    <p:sldId id="291" r:id="rId5"/>
    <p:sldId id="288" r:id="rId6"/>
    <p:sldId id="292" r:id="rId7"/>
    <p:sldId id="290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2" r:id="rId16"/>
    <p:sldId id="30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69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upport.microsoft.com/cs-cz/office/filtrov%C3%A1n%C3%AD-pomoc%C3%AD-roz%C5%A1%C3%AD%C5%99en%C3%BDch-krit%C3%A9ri%C3%AD-4c9222fe-8529-4cd7-a898-3f16abdff32b" TargetMode="Externa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vnořené souhrny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65" y="1167319"/>
            <a:ext cx="3827671" cy="546514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925" y="1167319"/>
            <a:ext cx="4631443" cy="366830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3925" y="5127299"/>
            <a:ext cx="5306165" cy="1505160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H="1" flipV="1">
            <a:off x="914400" y="1371600"/>
            <a:ext cx="4046706" cy="25282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4945231" y="1371600"/>
            <a:ext cx="1242844" cy="25282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961106" y="3899889"/>
            <a:ext cx="1058694" cy="12274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4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automatický filtr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443" y="1265062"/>
            <a:ext cx="115033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Pomocí </a:t>
            </a:r>
            <a:r>
              <a:rPr lang="cs-CZ" sz="2400" dirty="0"/>
              <a:t>automatického filtru nebo </a:t>
            </a:r>
            <a:r>
              <a:rPr lang="cs-CZ" sz="2400" dirty="0" smtClean="0"/>
              <a:t>předdefinovaných relačních operátorů lze </a:t>
            </a:r>
            <a:r>
              <a:rPr lang="cs-CZ" sz="2400" dirty="0"/>
              <a:t>zobrazit data, která </a:t>
            </a:r>
            <a:r>
              <a:rPr lang="cs-CZ" sz="2400" dirty="0" smtClean="0"/>
              <a:t>jsou aktuálně potřebná, </a:t>
            </a:r>
            <a:r>
              <a:rPr lang="cs-CZ" sz="2400" dirty="0"/>
              <a:t>a </a:t>
            </a:r>
            <a:r>
              <a:rPr lang="cs-CZ" sz="2400" dirty="0" smtClean="0"/>
              <a:t>ostatní data </a:t>
            </a:r>
            <a:r>
              <a:rPr lang="cs-CZ" sz="2400" b="1" dirty="0" smtClean="0"/>
              <a:t>skrýt.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Vybere se libovolná buňka v seznamu.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Data/Filtr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488" y="2918544"/>
            <a:ext cx="4575406" cy="123938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000" y="4518439"/>
            <a:ext cx="5430381" cy="958303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7996279" y="4229340"/>
            <a:ext cx="3148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Zapnout/vypnout</a:t>
            </a:r>
            <a:r>
              <a:rPr lang="cs-CZ" sz="2400" dirty="0" smtClean="0"/>
              <a:t> filtr</a:t>
            </a:r>
            <a:endParaRPr lang="cs-CZ" sz="2400" b="1" dirty="0" smtClean="0"/>
          </a:p>
        </p:txBody>
      </p:sp>
      <p:cxnSp>
        <p:nvCxnSpPr>
          <p:cNvPr id="9" name="Přímá spojnice se šipkou 8"/>
          <p:cNvCxnSpPr/>
          <p:nvPr/>
        </p:nvCxnSpPr>
        <p:spPr>
          <a:xfrm flipH="1" flipV="1">
            <a:off x="4155211" y="3818518"/>
            <a:ext cx="3697428" cy="583327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4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automatický filtr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904" y="1468826"/>
            <a:ext cx="5190609" cy="478779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13" y="1468826"/>
            <a:ext cx="4750416" cy="475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2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rozšířený filtr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12843" y="1265062"/>
            <a:ext cx="112139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Umožňuje filtrovat data přímo v seznamu nebo do jiné oblasti s využitím složitějších podmínek.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Pokud u automatického filtru nadefinujeme podmínky pro více sloupců, platí mezi nimi </a:t>
            </a:r>
            <a:r>
              <a:rPr lang="cs-CZ" sz="2400" dirty="0" smtClean="0"/>
              <a:t>vždy logická </a:t>
            </a:r>
            <a:r>
              <a:rPr lang="cs-CZ" sz="2400" dirty="0"/>
              <a:t>podmínka „</a:t>
            </a:r>
            <a:r>
              <a:rPr lang="cs-CZ" sz="2400" b="1" dirty="0"/>
              <a:t>a zároveň</a:t>
            </a:r>
            <a:r>
              <a:rPr lang="cs-CZ" sz="2400" dirty="0"/>
              <a:t>“. Rozšířený filtr nám umožňuje mezi </a:t>
            </a:r>
            <a:r>
              <a:rPr lang="cs-CZ" sz="2400" dirty="0" smtClean="0"/>
              <a:t>podmínkami nadefinovanými </a:t>
            </a:r>
            <a:r>
              <a:rPr lang="cs-CZ" sz="2400" dirty="0"/>
              <a:t>pro různé sloupce uplatnit </a:t>
            </a:r>
            <a:r>
              <a:rPr lang="cs-CZ" sz="2400" dirty="0" smtClean="0"/>
              <a:t>rovněž logickou </a:t>
            </a:r>
            <a:r>
              <a:rPr lang="cs-CZ" sz="2400" dirty="0"/>
              <a:t>podmínku „</a:t>
            </a:r>
            <a:r>
              <a:rPr lang="cs-CZ" sz="2400" b="1" dirty="0"/>
              <a:t>nebo</a:t>
            </a:r>
            <a:r>
              <a:rPr lang="cs-CZ" sz="2400" dirty="0" smtClean="0"/>
              <a:t>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Data/Upřesnit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094" y="4500514"/>
            <a:ext cx="4505438" cy="123899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770" y="3226583"/>
            <a:ext cx="5144218" cy="33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rozšířený filtr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12843" y="1265062"/>
            <a:ext cx="112139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Oblast kritérií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Kritéria </a:t>
            </a:r>
            <a:r>
              <a:rPr lang="cs-CZ" sz="2400" dirty="0"/>
              <a:t>mohou být tvořena konstantami, nebo platnými vzorci </a:t>
            </a:r>
            <a:r>
              <a:rPr lang="cs-CZ" sz="2400" dirty="0" smtClean="0"/>
              <a:t>Excelu.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Kritérium </a:t>
            </a:r>
            <a:r>
              <a:rPr lang="cs-CZ" sz="2400" dirty="0"/>
              <a:t>ve formě konstanty píšeme v tabulce vždy do sloupce stejně nazvaného jako pole v databázi, na které se kritérium </a:t>
            </a:r>
            <a:r>
              <a:rPr lang="cs-CZ" sz="2400" dirty="0" smtClean="0"/>
              <a:t>vztahuje.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21743" y="2988400"/>
            <a:ext cx="107485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! Podmínky </a:t>
            </a:r>
            <a:r>
              <a:rPr lang="cs-CZ" sz="2400" dirty="0">
                <a:solidFill>
                  <a:srgbClr val="FF0000"/>
                </a:solidFill>
              </a:rPr>
              <a:t>spojené logickou spojkou </a:t>
            </a:r>
            <a:r>
              <a:rPr lang="cs-CZ" sz="2400" b="1" i="1" dirty="0">
                <a:solidFill>
                  <a:srgbClr val="FF0000"/>
                </a:solidFill>
              </a:rPr>
              <a:t>and</a:t>
            </a:r>
            <a:r>
              <a:rPr lang="cs-CZ" sz="2400" dirty="0">
                <a:solidFill>
                  <a:srgbClr val="FF0000"/>
                </a:solidFill>
              </a:rPr>
              <a:t> píšeme na stejný řádek kriteriální tabulky</a:t>
            </a:r>
            <a:r>
              <a:rPr lang="cs-CZ" sz="2400" dirty="0" smtClean="0">
                <a:solidFill>
                  <a:srgbClr val="FF0000"/>
                </a:solidFill>
              </a:rPr>
              <a:t>. !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! Podmínky </a:t>
            </a:r>
            <a:r>
              <a:rPr lang="cs-CZ" sz="2400" dirty="0">
                <a:solidFill>
                  <a:srgbClr val="FF0000"/>
                </a:solidFill>
              </a:rPr>
              <a:t>spojené logickou spojkou </a:t>
            </a:r>
            <a:r>
              <a:rPr lang="cs-CZ" sz="2400" b="1" i="1" dirty="0" err="1">
                <a:solidFill>
                  <a:srgbClr val="FF0000"/>
                </a:solidFill>
              </a:rPr>
              <a:t>or</a:t>
            </a:r>
            <a:r>
              <a:rPr lang="cs-CZ" sz="2400" dirty="0">
                <a:solidFill>
                  <a:srgbClr val="FF0000"/>
                </a:solidFill>
              </a:rPr>
              <a:t> píšeme do různých řádků kriteriální tabulky</a:t>
            </a:r>
            <a:r>
              <a:rPr lang="cs-CZ" sz="2400" dirty="0" smtClean="0">
                <a:solidFill>
                  <a:srgbClr val="FF0000"/>
                </a:solidFill>
              </a:rPr>
              <a:t>. !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6021" y="4019280"/>
            <a:ext cx="3402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Vybíráme záznamy, ve kterých jsou žehličky od firmy Eta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26" y="4722621"/>
            <a:ext cx="1762371" cy="619211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3919592" y="4039949"/>
            <a:ext cx="339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Vybíráme všechny produkty od firmy Eta nebo </a:t>
            </a:r>
            <a:r>
              <a:rPr lang="cs-CZ" b="1" dirty="0" err="1" smtClean="0"/>
              <a:t>Moulinex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592" y="4937951"/>
            <a:ext cx="952633" cy="90500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532" y="4889331"/>
            <a:ext cx="2000529" cy="90500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942140" y="5018665"/>
            <a:ext cx="37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=</a:t>
            </a:r>
            <a:endParaRPr lang="cs-CZ" sz="3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822721" y="3952304"/>
            <a:ext cx="4063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Výběr lidí, </a:t>
            </a:r>
            <a:r>
              <a:rPr lang="cs-CZ" b="1" dirty="0"/>
              <a:t>kteří bydlí v Praze a mají plat menší než 9500 nebo lidé z Brna, u kterých však již na platu nezáleží.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6871" y="4918898"/>
            <a:ext cx="1714739" cy="924054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945926" y="603239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6"/>
              </a:rPr>
              <a:t>https://support.microsoft.com/cs-cz/office/filtrov%C3%A1n%C3%AD-pomoc%C3%AD-roz%C5%A1%C3%AD%C5%99en%C3%BDch-krit%C3%A9ri%C3%AD-4c9222fe-8529-4cd7-a898-3f16abdff32b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7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rozšířený filtr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72" y="1334750"/>
            <a:ext cx="10964805" cy="482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7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7313" y="239004"/>
            <a:ext cx="8962525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automatický </a:t>
            </a:r>
            <a:r>
              <a:rPr lang="en-GB" sz="4900" b="1" dirty="0" smtClean="0">
                <a:solidFill>
                  <a:srgbClr val="000000"/>
                </a:solidFill>
              </a:rPr>
              <a:t>&amp;</a:t>
            </a:r>
            <a:r>
              <a:rPr lang="cs-CZ" sz="4900" b="1" dirty="0" smtClean="0">
                <a:solidFill>
                  <a:srgbClr val="000000"/>
                </a:solidFill>
              </a:rPr>
              <a:t> rozšířený filtr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293" y="1043696"/>
            <a:ext cx="7249511" cy="546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84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Pomocny_4.xlsx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7950" y="312676"/>
            <a:ext cx="8463582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- </a:t>
            </a:r>
            <a:r>
              <a:rPr lang="cs-CZ" sz="4800" b="1" dirty="0">
                <a:solidFill>
                  <a:srgbClr val="000000"/>
                </a:solidFill>
              </a:rPr>
              <a:t>ukotvení řádků a sloupců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659875" y="1411710"/>
            <a:ext cx="105580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Využíváme v případě, když chceme, aby byla určitá část listu viditelná, i když se přesuneme do jeho jiné části</a:t>
            </a:r>
            <a:r>
              <a:rPr lang="en-GB" sz="2400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 smtClean="0"/>
              <a:t>Pracujeme</a:t>
            </a:r>
            <a:r>
              <a:rPr lang="en-GB" sz="2400" dirty="0" smtClean="0"/>
              <a:t> </a:t>
            </a:r>
            <a:r>
              <a:rPr lang="cs-CZ" sz="2400" dirty="0" smtClean="0"/>
              <a:t>s nabídkou </a:t>
            </a:r>
            <a:r>
              <a:rPr lang="cs-CZ" sz="2400" b="1" dirty="0" smtClean="0"/>
              <a:t>Ukotvit příčky.</a:t>
            </a:r>
            <a:endParaRPr lang="cs-CZ" sz="24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799" y="2766834"/>
            <a:ext cx="6838552" cy="375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95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80226" y="178619"/>
            <a:ext cx="8755491" cy="804692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rgbClr val="000000"/>
                </a:solidFill>
              </a:rPr>
              <a:t>Seznam – skrytí řádků a sloupců</a:t>
            </a:r>
            <a:r>
              <a:rPr lang="cs-CZ" sz="4400" dirty="0" smtClean="0">
                <a:solidFill>
                  <a:srgbClr val="000000"/>
                </a:solidFill>
              </a:rPr>
              <a:t> </a:t>
            </a:r>
            <a:endParaRPr lang="cs-CZ" sz="44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59875" y="1411710"/>
            <a:ext cx="1089089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Skrytím nebo zobrazením sloupců </a:t>
            </a:r>
            <a:r>
              <a:rPr lang="cs-CZ" sz="2400" dirty="0" smtClean="0"/>
              <a:t>nebo řádků v </a:t>
            </a:r>
            <a:r>
              <a:rPr lang="cs-CZ" sz="2400" dirty="0"/>
              <a:t>tabulce </a:t>
            </a:r>
            <a:r>
              <a:rPr lang="cs-CZ" sz="2400" dirty="0" smtClean="0"/>
              <a:t>lze </a:t>
            </a:r>
            <a:r>
              <a:rPr lang="cs-CZ" sz="2400" dirty="0"/>
              <a:t>podle potřeby zobrazit jen data, která </a:t>
            </a:r>
            <a:r>
              <a:rPr lang="cs-CZ" sz="2400" dirty="0" smtClean="0"/>
              <a:t>chceme </a:t>
            </a:r>
            <a:r>
              <a:rPr lang="cs-CZ" sz="2400" dirty="0"/>
              <a:t>zobrazit nebo </a:t>
            </a:r>
            <a:r>
              <a:rPr lang="cs-CZ" sz="2400" dirty="0" smtClean="0"/>
              <a:t>vytisknout.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Skrytí sloupců/řádků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Vybereme </a:t>
            </a:r>
            <a:r>
              <a:rPr lang="cs-CZ" sz="2400" dirty="0"/>
              <a:t>jeden nebo více </a:t>
            </a:r>
            <a:r>
              <a:rPr lang="cs-CZ" sz="2400" dirty="0" smtClean="0"/>
              <a:t>sloupců/řádků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Klikneme </a:t>
            </a:r>
            <a:r>
              <a:rPr lang="cs-CZ" sz="2400" dirty="0"/>
              <a:t>pravým tlačítkem myši na vybrané sloupce a pak </a:t>
            </a:r>
            <a:r>
              <a:rPr lang="cs-CZ" sz="2400" dirty="0" smtClean="0"/>
              <a:t>vybereme </a:t>
            </a:r>
            <a:r>
              <a:rPr lang="cs-CZ" sz="2400" b="1" dirty="0"/>
              <a:t>Skrýt</a:t>
            </a:r>
            <a:r>
              <a:rPr 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Zobrazení skrytých sloupců/řádků</a:t>
            </a:r>
            <a:endParaRPr lang="cs-CZ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Vybereme sousední </a:t>
            </a:r>
            <a:r>
              <a:rPr lang="cs-CZ" sz="2400" dirty="0" smtClean="0"/>
              <a:t>sloupce/řádky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Klikneme pravým tlačítkem myši na vybrané </a:t>
            </a:r>
            <a:r>
              <a:rPr lang="cs-CZ" sz="2400" dirty="0" smtClean="0"/>
              <a:t>sloupce/řádky </a:t>
            </a:r>
            <a:r>
              <a:rPr lang="cs-CZ" sz="2400" dirty="0"/>
              <a:t>a pak vybereme </a:t>
            </a:r>
            <a:r>
              <a:rPr lang="cs-CZ" sz="2400" b="1" dirty="0" smtClean="0"/>
              <a:t>Zobrazit</a:t>
            </a:r>
            <a:r>
              <a:rPr 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Zobrazení </a:t>
            </a:r>
            <a:r>
              <a:rPr lang="cs-CZ" sz="2400" b="1" dirty="0" smtClean="0"/>
              <a:t>všech skrytých </a:t>
            </a:r>
            <a:r>
              <a:rPr lang="cs-CZ" sz="2400" b="1" dirty="0"/>
              <a:t>sloupců/řádků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Označíme celý list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Klikneme pravým tlačítkem myši na vybrané sloupce/řádky a pak vybereme </a:t>
            </a:r>
            <a:r>
              <a:rPr lang="cs-CZ" sz="2400" b="1" dirty="0"/>
              <a:t>Zobrazit</a:t>
            </a:r>
            <a:r>
              <a:rPr lang="cs-CZ" sz="24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87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4347" y="239004"/>
            <a:ext cx="8755491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podmíněné formátování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51248" y="1213303"/>
            <a:ext cx="10890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Nastavení </a:t>
            </a:r>
            <a:r>
              <a:rPr lang="cs-CZ" sz="2400" dirty="0" smtClean="0"/>
              <a:t>formátu </a:t>
            </a:r>
            <a:r>
              <a:rPr lang="cs-CZ" sz="2400" dirty="0"/>
              <a:t>buněk na základě jejich </a:t>
            </a:r>
            <a:r>
              <a:rPr lang="cs-CZ" sz="2400" dirty="0" smtClean="0"/>
              <a:t>hodnot.</a:t>
            </a: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63" y="1744917"/>
            <a:ext cx="3947630" cy="493153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5464" y="1744917"/>
            <a:ext cx="5539697" cy="448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4347" y="239004"/>
            <a:ext cx="8755491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podmíněné formátování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51248" y="1213303"/>
            <a:ext cx="10890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Nastavení </a:t>
            </a:r>
            <a:r>
              <a:rPr lang="cs-CZ" sz="2400" dirty="0" smtClean="0"/>
              <a:t>formátu </a:t>
            </a:r>
            <a:r>
              <a:rPr lang="cs-CZ" sz="2400" dirty="0"/>
              <a:t>buněk na základě jejich </a:t>
            </a:r>
            <a:r>
              <a:rPr lang="cs-CZ" sz="2400" dirty="0" smtClean="0"/>
              <a:t>hodnot.</a:t>
            </a:r>
            <a:endParaRPr lang="cs-CZ" sz="2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79" y="2367157"/>
            <a:ext cx="4330052" cy="336690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325" y="2394723"/>
            <a:ext cx="6596196" cy="336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1739267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- řazení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51248" y="1213303"/>
            <a:ext cx="108908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Při </a:t>
            </a:r>
            <a:r>
              <a:rPr lang="cs-CZ" sz="2400" dirty="0"/>
              <a:t>řazení informací na listu </a:t>
            </a:r>
            <a:r>
              <a:rPr lang="cs-CZ" sz="2400" dirty="0" smtClean="0"/>
              <a:t>lze </a:t>
            </a:r>
            <a:r>
              <a:rPr lang="cs-CZ" sz="2400" dirty="0"/>
              <a:t>změnit uspořádání dat tak, aby se hodnoty </a:t>
            </a:r>
            <a:r>
              <a:rPr lang="cs-CZ" sz="2400" dirty="0" smtClean="0"/>
              <a:t>snadněji vyhledaly.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Oblast </a:t>
            </a:r>
            <a:r>
              <a:rPr lang="cs-CZ" sz="2400" dirty="0"/>
              <a:t>nebo tabulku dat </a:t>
            </a:r>
            <a:r>
              <a:rPr lang="cs-CZ" sz="2400" dirty="0" smtClean="0"/>
              <a:t>lze </a:t>
            </a:r>
            <a:r>
              <a:rPr lang="cs-CZ" sz="2400" dirty="0"/>
              <a:t>seřadit podle jednoho nebo více sloupců </a:t>
            </a:r>
            <a:r>
              <a:rPr lang="cs-CZ" sz="2400" dirty="0" smtClean="0"/>
              <a:t>dat (například </a:t>
            </a:r>
            <a:r>
              <a:rPr lang="cs-CZ" sz="2400" dirty="0"/>
              <a:t>seřadit zaměstnance – nejdřív podle oddělení a pak podle příjmení.</a:t>
            </a:r>
            <a:endParaRPr lang="cs-CZ" sz="24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57" y="3095313"/>
            <a:ext cx="3333327" cy="130872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0364" y="3030364"/>
            <a:ext cx="7381779" cy="300906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211" y="4562272"/>
            <a:ext cx="2220491" cy="1916634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H="1">
            <a:off x="3450566" y="3749674"/>
            <a:ext cx="5615796" cy="170222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9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souhrny*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51248" y="1213303"/>
            <a:ext cx="46194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Rozsáhlejší seznamy </a:t>
            </a:r>
            <a:r>
              <a:rPr lang="cs-CZ" sz="2400" dirty="0"/>
              <a:t>lze zpřehlednit a doplnit o součty (průměry, </a:t>
            </a:r>
            <a:r>
              <a:rPr lang="cs-CZ" sz="2400" dirty="0" smtClean="0"/>
              <a:t>počty, …) </a:t>
            </a:r>
            <a:r>
              <a:rPr lang="cs-CZ" sz="2400" dirty="0"/>
              <a:t>požadovaných sloupců (</a:t>
            </a:r>
            <a:r>
              <a:rPr lang="cs-CZ" sz="2400" dirty="0" smtClean="0"/>
              <a:t>například </a:t>
            </a:r>
            <a:r>
              <a:rPr lang="cs-CZ" sz="2400" dirty="0"/>
              <a:t>cena, prodané </a:t>
            </a:r>
            <a:r>
              <a:rPr lang="cs-CZ" sz="2400" dirty="0" smtClean="0"/>
              <a:t>kusy, objemy, …), </a:t>
            </a:r>
            <a:r>
              <a:rPr lang="cs-CZ" sz="2400" dirty="0"/>
              <a:t>kdy tyto součty budou provedeny na základě seskupení odpovídajících si (shodných) dat v dalších sloupcích (například obor, lokalita, divize, roční období ...).</a:t>
            </a:r>
            <a:endParaRPr lang="cs-CZ" sz="24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279" y="1320096"/>
            <a:ext cx="4704351" cy="485915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55275" y="6179253"/>
            <a:ext cx="537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*https</a:t>
            </a:r>
            <a:r>
              <a:rPr lang="cs-CZ" dirty="0"/>
              <a:t>://office.lasakovi.com/excel/data/souhrny-excel/</a:t>
            </a:r>
          </a:p>
        </p:txBody>
      </p:sp>
    </p:spTree>
    <p:extLst>
      <p:ext uri="{BB962C8B-B14F-4D97-AF65-F5344CB8AC3E}">
        <p14:creationId xmlns:p14="http://schemas.microsoft.com/office/powerpoint/2010/main" val="41048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souhrny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65294" y="3002974"/>
            <a:ext cx="39400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Seznam </a:t>
            </a:r>
            <a:r>
              <a:rPr lang="cs-CZ" sz="2400" dirty="0"/>
              <a:t>se musí </a:t>
            </a:r>
            <a:r>
              <a:rPr lang="cs-CZ" sz="2400" dirty="0" smtClean="0"/>
              <a:t>seřadit </a:t>
            </a:r>
            <a:r>
              <a:rPr lang="cs-CZ" sz="2400" dirty="0"/>
              <a:t>podle </a:t>
            </a:r>
            <a:r>
              <a:rPr lang="cs-CZ" sz="2400" dirty="0" smtClean="0"/>
              <a:t>pole, v rámci kterého budeme vytvářet souhrny.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Použít </a:t>
            </a:r>
            <a:r>
              <a:rPr lang="cs-CZ" sz="2400" b="1" dirty="0"/>
              <a:t>Data – Souhrn </a:t>
            </a:r>
            <a:r>
              <a:rPr lang="cs-CZ" sz="2400" dirty="0"/>
              <a:t>a vybrat příslušné hodnoty a položky</a:t>
            </a:r>
            <a:endParaRPr lang="cs-CZ" sz="24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5354" y="2349588"/>
            <a:ext cx="4011342" cy="442555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46" y="1083873"/>
            <a:ext cx="11010656" cy="108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8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Seznam – vnořené souhrny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444" y="1265062"/>
            <a:ext cx="42916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Seznam </a:t>
            </a:r>
            <a:r>
              <a:rPr lang="cs-CZ" sz="2400" dirty="0"/>
              <a:t>se musí </a:t>
            </a:r>
            <a:r>
              <a:rPr lang="cs-CZ" sz="2400" dirty="0" smtClean="0"/>
              <a:t>seřadit </a:t>
            </a:r>
            <a:r>
              <a:rPr lang="cs-CZ" sz="2400" dirty="0"/>
              <a:t>podle </a:t>
            </a:r>
            <a:r>
              <a:rPr lang="cs-CZ" sz="2400" dirty="0" smtClean="0"/>
              <a:t>všech polí, v rámci kterých budou postupně vkládány souhrny.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Použít </a:t>
            </a:r>
            <a:r>
              <a:rPr lang="cs-CZ" sz="2400" b="1" dirty="0"/>
              <a:t>Data – Souhrn </a:t>
            </a:r>
            <a:r>
              <a:rPr lang="cs-CZ" sz="2400" dirty="0"/>
              <a:t>a vybrat příslušné hodnoty a </a:t>
            </a:r>
            <a:r>
              <a:rPr lang="cs-CZ" sz="2400" dirty="0" smtClean="0"/>
              <a:t>položky.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Nutno zrušit výběr položky </a:t>
            </a:r>
            <a:r>
              <a:rPr lang="cs-CZ" sz="2400" b="1" dirty="0" smtClean="0"/>
              <a:t>Nahradit aktuální souhrny.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Vnořené souhrny se vkládají postupně podle jednotlivých polí. </a:t>
            </a: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743" y="1336272"/>
            <a:ext cx="3485966" cy="4410275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4183811" y="3881887"/>
            <a:ext cx="2665563" cy="664234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13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596</Words>
  <Application>Microsoft Office PowerPoint</Application>
  <PresentationFormat>Širokoúhlá obrazovka</PresentationFormat>
  <Paragraphs>97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Seznam - ukotvení řádků a sloupců </vt:lpstr>
      <vt:lpstr>Seznam – skrytí řádků a sloupců </vt:lpstr>
      <vt:lpstr>Seznam – podmíněné formátování </vt:lpstr>
      <vt:lpstr>Seznam – podmíněné formátování </vt:lpstr>
      <vt:lpstr>Seznam - řazení </vt:lpstr>
      <vt:lpstr>Seznam – souhrny* </vt:lpstr>
      <vt:lpstr>Seznam – souhrny </vt:lpstr>
      <vt:lpstr>Seznam – vnořené souhrny </vt:lpstr>
      <vt:lpstr>Seznam – vnořené souhrny </vt:lpstr>
      <vt:lpstr>Seznam – automatický filtr </vt:lpstr>
      <vt:lpstr>Seznam – automatický filtr </vt:lpstr>
      <vt:lpstr>Seznam – rozšířený filtr</vt:lpstr>
      <vt:lpstr>Seznam – rozšířený filtr</vt:lpstr>
      <vt:lpstr>Seznam – rozšířený filtr</vt:lpstr>
      <vt:lpstr>Seznam – automatický &amp; rozšířený filtr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80</cp:revision>
  <dcterms:created xsi:type="dcterms:W3CDTF">2016-03-15T07:39:58Z</dcterms:created>
  <dcterms:modified xsi:type="dcterms:W3CDTF">2022-03-13T19:08:49Z</dcterms:modified>
</cp:coreProperties>
</file>