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272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5697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12.03.2022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33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1313-DA19-4777-8414-F1CB594E0775}" type="slidenum">
              <a:rPr lang="cs-CZ"/>
              <a:pPr/>
              <a:t>10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"/>
            <a:ext cx="10515600" cy="63062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Jiné nastavení úpravy tištěné stránky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645" y="630621"/>
            <a:ext cx="8712967" cy="487156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Vyberte odkaz - 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361" y="679214"/>
            <a:ext cx="1928484" cy="378488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936" y="2454275"/>
            <a:ext cx="4333875" cy="42672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2916" y="2454275"/>
            <a:ext cx="4333875" cy="4267200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9524202" y="2667577"/>
            <a:ext cx="1019503" cy="4275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413979" y="2667577"/>
            <a:ext cx="1019503" cy="4275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2734872" y="1234987"/>
            <a:ext cx="1830225" cy="52322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Vybrán List</a:t>
            </a:r>
            <a:endParaRPr lang="cs-CZ" sz="2800" dirty="0"/>
          </a:p>
        </p:txBody>
      </p:sp>
      <p:cxnSp>
        <p:nvCxnSpPr>
          <p:cNvPr id="16" name="Přímá spojnice se šipkou 15"/>
          <p:cNvCxnSpPr>
            <a:stCxn id="11" idx="2"/>
          </p:cNvCxnSpPr>
          <p:nvPr/>
        </p:nvCxnSpPr>
        <p:spPr>
          <a:xfrm flipH="1">
            <a:off x="3024362" y="1758207"/>
            <a:ext cx="625623" cy="90937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7001623" y="1244027"/>
            <a:ext cx="1953808" cy="52322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Vybrán Graf</a:t>
            </a:r>
            <a:endParaRPr lang="cs-CZ" sz="2800" dirty="0"/>
          </a:p>
        </p:txBody>
      </p:sp>
      <p:cxnSp>
        <p:nvCxnSpPr>
          <p:cNvPr id="21" name="Přímá spojnice se šipkou 20"/>
          <p:cNvCxnSpPr>
            <a:stCxn id="20" idx="2"/>
            <a:endCxn id="9" idx="1"/>
          </p:cNvCxnSpPr>
          <p:nvPr/>
        </p:nvCxnSpPr>
        <p:spPr>
          <a:xfrm>
            <a:off x="7978527" y="1767247"/>
            <a:ext cx="1694978" cy="9629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134471" y="1444082"/>
            <a:ext cx="2090649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Oblast tisku, oddělovač středník </a:t>
            </a:r>
            <a:endParaRPr lang="cs-CZ" dirty="0"/>
          </a:p>
        </p:txBody>
      </p:sp>
      <p:cxnSp>
        <p:nvCxnSpPr>
          <p:cNvPr id="28" name="Přímá spojnice se šipkou 27"/>
          <p:cNvCxnSpPr/>
          <p:nvPr/>
        </p:nvCxnSpPr>
        <p:spPr>
          <a:xfrm>
            <a:off x="1204986" y="2062810"/>
            <a:ext cx="496561" cy="103232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5267039" y="2430443"/>
            <a:ext cx="2090649" cy="120032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Opakovaný tisk záhlaví tabulky na každé nové tištěné straně</a:t>
            </a:r>
            <a:endParaRPr lang="cs-CZ" dirty="0"/>
          </a:p>
        </p:txBody>
      </p:sp>
      <p:cxnSp>
        <p:nvCxnSpPr>
          <p:cNvPr id="33" name="Přímá spojnice se šipkou 32"/>
          <p:cNvCxnSpPr/>
          <p:nvPr/>
        </p:nvCxnSpPr>
        <p:spPr>
          <a:xfrm flipH="1">
            <a:off x="2869040" y="2880879"/>
            <a:ext cx="2397999" cy="7155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H="1">
            <a:off x="2939415" y="3154780"/>
            <a:ext cx="2327624" cy="6490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5318241" y="3803855"/>
            <a:ext cx="2090649" cy="120032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Vedle dat vybraných tabulek se tisknou názvy sloupců a řádků buněk</a:t>
            </a:r>
            <a:endParaRPr lang="cs-CZ" dirty="0"/>
          </a:p>
        </p:txBody>
      </p:sp>
      <p:cxnSp>
        <p:nvCxnSpPr>
          <p:cNvPr id="41" name="Přímá spojnice se šipkou 40"/>
          <p:cNvCxnSpPr/>
          <p:nvPr/>
        </p:nvCxnSpPr>
        <p:spPr>
          <a:xfrm flipH="1">
            <a:off x="2209800" y="4702807"/>
            <a:ext cx="3082840" cy="5745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/>
          <p:cNvSpPr txBox="1"/>
          <p:nvPr/>
        </p:nvSpPr>
        <p:spPr>
          <a:xfrm>
            <a:off x="5267038" y="5266468"/>
            <a:ext cx="2090649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Výběr pořadí tištěných stránek</a:t>
            </a:r>
            <a:endParaRPr lang="cs-CZ" dirty="0"/>
          </a:p>
        </p:txBody>
      </p:sp>
      <p:cxnSp>
        <p:nvCxnSpPr>
          <p:cNvPr id="44" name="Přímá spojnice se šipkou 43"/>
          <p:cNvCxnSpPr/>
          <p:nvPr/>
        </p:nvCxnSpPr>
        <p:spPr>
          <a:xfrm flipH="1" flipV="1">
            <a:off x="2595282" y="5411528"/>
            <a:ext cx="2691399" cy="19773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516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3600" dirty="0" smtClean="0"/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Pomocný soubor:</a:t>
            </a:r>
            <a:endParaRPr lang="cs-CZ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Pomocny_4.xlsx</a:t>
            </a:r>
            <a:endParaRPr lang="cs-CZ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cs-CZ" sz="36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79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Kontingenční tabulka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12843" y="1265062"/>
            <a:ext cx="1073951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b="1" dirty="0"/>
              <a:t>Kontingenční tabulka</a:t>
            </a:r>
            <a:r>
              <a:rPr lang="cs-CZ" sz="2400" dirty="0"/>
              <a:t> se ve statistice užívá k přehledné vizualizaci vzájemného vztahu dvou statistických znaků. 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400" dirty="0" smtClean="0"/>
              <a:t>V </a:t>
            </a:r>
            <a:r>
              <a:rPr lang="cs-CZ" sz="2400" dirty="0"/>
              <a:t>tabulkových procesorech kontingenční tabulkou rozumíme nástroj na zpracování dat - ten však nemusí vyhodnocovat pouze dva znaky, může vyhodnocovat i jeden nebo více znaků (zpravidla tři).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400" dirty="0" smtClean="0"/>
              <a:t>Znaky </a:t>
            </a:r>
            <a:r>
              <a:rPr lang="cs-CZ" sz="2400" dirty="0"/>
              <a:t>jsou umístěny do sloupců resp. řádků, případně třetího rozměru (v Excelu označený jako „Filtr“).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400" dirty="0" smtClean="0"/>
              <a:t>Hodnotami </a:t>
            </a:r>
            <a:r>
              <a:rPr lang="cs-CZ" sz="2400" dirty="0"/>
              <a:t>v tabulce jsou</a:t>
            </a:r>
            <a:r>
              <a:rPr lang="cs-CZ" sz="2400" b="1" dirty="0"/>
              <a:t> Agregační funkce.</a:t>
            </a:r>
            <a:r>
              <a:rPr lang="cs-CZ" sz="2400" dirty="0"/>
              <a:t> AF jsou funkce, které umožňují seskupit vybrané hodnoty znaků a spočítat nad nimi výsledek určité aritmetické  nebo statistické funkce.</a:t>
            </a:r>
          </a:p>
        </p:txBody>
      </p:sp>
    </p:spTree>
    <p:extLst>
      <p:ext uri="{BB962C8B-B14F-4D97-AF65-F5344CB8AC3E}">
        <p14:creationId xmlns:p14="http://schemas.microsoft.com/office/powerpoint/2010/main" val="387819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Kontingenční tabulka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587" y="1167070"/>
            <a:ext cx="10021699" cy="5334744"/>
          </a:xfrm>
          <a:prstGeom prst="rect">
            <a:avLst/>
          </a:prstGeom>
        </p:spPr>
      </p:pic>
      <p:sp>
        <p:nvSpPr>
          <p:cNvPr id="3" name="Ovál 2"/>
          <p:cNvSpPr/>
          <p:nvPr/>
        </p:nvSpPr>
        <p:spPr>
          <a:xfrm>
            <a:off x="362309" y="1388853"/>
            <a:ext cx="1431985" cy="81950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9541977" y="1388853"/>
            <a:ext cx="1431985" cy="81950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99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591503" y="300592"/>
            <a:ext cx="5407605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Kontingenční tabulka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433" y="2535341"/>
            <a:ext cx="3867690" cy="334374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7837" y="183859"/>
            <a:ext cx="2191952" cy="6480554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1503" y="3390088"/>
            <a:ext cx="5367523" cy="2388142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 flipV="1">
            <a:off x="1060315" y="1275517"/>
            <a:ext cx="3035030" cy="1146670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6492281" y="1275517"/>
            <a:ext cx="2782983" cy="1944338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54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1313-DA19-4777-8414-F1CB594E0775}" type="slidenum">
              <a:rPr lang="cs-CZ"/>
              <a:pPr/>
              <a:t>5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Tisky – základní informace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521" y="1484784"/>
            <a:ext cx="8712967" cy="487156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Je potřeba si uvědomit, že při tisku je potřeba „sladit“ dvě složky na tisku se podílející:</a:t>
            </a:r>
          </a:p>
          <a:p>
            <a:pPr>
              <a:lnSpc>
                <a:spcPct val="80000"/>
              </a:lnSpc>
              <a:buClrTx/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vlastnosti dokumentu</a:t>
            </a:r>
            <a:r>
              <a:rPr lang="cs-CZ" dirty="0" smtClean="0">
                <a:solidFill>
                  <a:srgbClr val="000000"/>
                </a:solidFill>
              </a:rPr>
              <a:t>, který chceme tisknout;</a:t>
            </a:r>
          </a:p>
          <a:p>
            <a:pPr>
              <a:lnSpc>
                <a:spcPct val="80000"/>
              </a:lnSpc>
              <a:buClrTx/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vlastnosti výstupního zařízení </a:t>
            </a:r>
            <a:r>
              <a:rPr lang="cs-CZ" dirty="0" smtClean="0">
                <a:solidFill>
                  <a:srgbClr val="000000"/>
                </a:solidFill>
              </a:rPr>
              <a:t>– tiskárny.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Pokud je dokument připraven k tisku provede se standardní volba (podobně jako ve Wordu):</a:t>
            </a:r>
          </a:p>
          <a:p>
            <a:pPr marL="0" indent="0">
              <a:lnSpc>
                <a:spcPct val="80000"/>
              </a:lnSpc>
              <a:buClrTx/>
              <a:buNone/>
            </a:pPr>
            <a:r>
              <a:rPr lang="cs-CZ" b="1" dirty="0" smtClean="0">
                <a:solidFill>
                  <a:srgbClr val="000000"/>
                </a:solidFill>
              </a:rPr>
              <a:t>Soubor – Vytisknout</a:t>
            </a:r>
          </a:p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Rozdíly v nabídce zohledňují práci s objekty nacházejícími se v Excelu. Např. místo tisku stránek (Word) se nabízí tisk listů (Excel) atd.</a:t>
            </a:r>
          </a:p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Nabídka je následující: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6771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3552" y="329947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17475"/>
            <a:ext cx="10515600" cy="65670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Soubor – Vytisknout </a:t>
            </a:r>
            <a:r>
              <a:rPr lang="cs-CZ" sz="2000" b="1" dirty="0" smtClean="0">
                <a:solidFill>
                  <a:srgbClr val="000000"/>
                </a:solidFill>
              </a:rPr>
              <a:t>–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sz="1800" b="1" dirty="0" smtClean="0">
                <a:solidFill>
                  <a:srgbClr val="000000"/>
                </a:solidFill>
              </a:rPr>
              <a:t>podobně jako ve Wordu</a:t>
            </a:r>
            <a:endParaRPr lang="cs-CZ" sz="18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27611" y="1906830"/>
            <a:ext cx="91171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31" y="765274"/>
            <a:ext cx="2831463" cy="580483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609" y="1462159"/>
            <a:ext cx="4854514" cy="5029089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10708054" y="886834"/>
            <a:ext cx="895637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Náhled</a:t>
            </a:r>
            <a:endParaRPr lang="cs-CZ" dirty="0"/>
          </a:p>
        </p:txBody>
      </p:sp>
      <p:cxnSp>
        <p:nvCxnSpPr>
          <p:cNvPr id="11" name="Přímá spojnice se šipkou 10"/>
          <p:cNvCxnSpPr>
            <a:stCxn id="33" idx="2"/>
          </p:cNvCxnSpPr>
          <p:nvPr/>
        </p:nvCxnSpPr>
        <p:spPr>
          <a:xfrm flipH="1">
            <a:off x="7272670" y="5856023"/>
            <a:ext cx="515727" cy="4143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026810" y="183762"/>
            <a:ext cx="1195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Provedení tisku</a:t>
            </a:r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10354235" y="1065425"/>
            <a:ext cx="346437" cy="7028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1424763" y="460761"/>
            <a:ext cx="5460" cy="11510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2480152" y="712663"/>
            <a:ext cx="1195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Počet kopií tisku</a:t>
            </a:r>
          </a:p>
        </p:txBody>
      </p:sp>
      <p:cxnSp>
        <p:nvCxnSpPr>
          <p:cNvPr id="21" name="Přímá spojnice se šipkou 20"/>
          <p:cNvCxnSpPr/>
          <p:nvPr/>
        </p:nvCxnSpPr>
        <p:spPr>
          <a:xfrm flipH="1">
            <a:off x="2626297" y="1768228"/>
            <a:ext cx="104945" cy="7631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Obrázek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1791" y="716950"/>
            <a:ext cx="2023847" cy="1326744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2738624" y="1553125"/>
            <a:ext cx="110868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Výběr tiskárny</a:t>
            </a:r>
          </a:p>
        </p:txBody>
      </p:sp>
      <p:cxnSp>
        <p:nvCxnSpPr>
          <p:cNvPr id="29" name="Přímá spojnice se šipkou 28"/>
          <p:cNvCxnSpPr/>
          <p:nvPr/>
        </p:nvCxnSpPr>
        <p:spPr>
          <a:xfrm flipH="1">
            <a:off x="2355173" y="1014230"/>
            <a:ext cx="722677" cy="5975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endCxn id="66" idx="1"/>
          </p:cNvCxnSpPr>
          <p:nvPr/>
        </p:nvCxnSpPr>
        <p:spPr>
          <a:xfrm flipV="1">
            <a:off x="5827836" y="3804541"/>
            <a:ext cx="412347" cy="20409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7155808" y="5579024"/>
            <a:ext cx="1265178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Stránka Náhledu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6963864" y="1825729"/>
            <a:ext cx="1195395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Soubor prohlížeče XPS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6963865" y="1491331"/>
            <a:ext cx="1195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Soubor PDF</a:t>
            </a:r>
          </a:p>
        </p:txBody>
      </p:sp>
      <p:cxnSp>
        <p:nvCxnSpPr>
          <p:cNvPr id="36" name="Přímá spojnice se šipkou 35"/>
          <p:cNvCxnSpPr/>
          <p:nvPr/>
        </p:nvCxnSpPr>
        <p:spPr>
          <a:xfrm flipH="1" flipV="1">
            <a:off x="6280879" y="1154414"/>
            <a:ext cx="672280" cy="9713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 flipV="1">
            <a:off x="6249422" y="1551046"/>
            <a:ext cx="691502" cy="7737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V="1">
            <a:off x="1435396" y="4383945"/>
            <a:ext cx="1" cy="87218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6969564" y="1100608"/>
            <a:ext cx="1195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Tiskárna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6969564" y="765274"/>
            <a:ext cx="1195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Fax</a:t>
            </a:r>
          </a:p>
        </p:txBody>
      </p:sp>
      <p:cxnSp>
        <p:nvCxnSpPr>
          <p:cNvPr id="47" name="Přímá spojnice se šipkou 46"/>
          <p:cNvCxnSpPr/>
          <p:nvPr/>
        </p:nvCxnSpPr>
        <p:spPr>
          <a:xfrm flipH="1" flipV="1">
            <a:off x="6249422" y="851162"/>
            <a:ext cx="698828" cy="6313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3064470" y="1964228"/>
            <a:ext cx="1069035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Nastavení vlastností tiskárny</a:t>
            </a:r>
          </a:p>
        </p:txBody>
      </p:sp>
      <p:cxnSp>
        <p:nvCxnSpPr>
          <p:cNvPr id="51" name="Přímá spojnice se šipkou 50"/>
          <p:cNvCxnSpPr>
            <a:stCxn id="50" idx="1"/>
          </p:cNvCxnSpPr>
          <p:nvPr/>
        </p:nvCxnSpPr>
        <p:spPr>
          <a:xfrm flipH="1">
            <a:off x="2716511" y="2287394"/>
            <a:ext cx="347959" cy="47918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0173" y="2231213"/>
            <a:ext cx="1668219" cy="1187422"/>
          </a:xfrm>
          <a:prstGeom prst="rect">
            <a:avLst/>
          </a:prstGeom>
        </p:spPr>
      </p:pic>
      <p:sp>
        <p:nvSpPr>
          <p:cNvPr id="44" name="TextovéPole 43"/>
          <p:cNvSpPr txBox="1"/>
          <p:nvPr/>
        </p:nvSpPr>
        <p:spPr>
          <a:xfrm>
            <a:off x="3077849" y="2760321"/>
            <a:ext cx="1069035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Nastavení rozsahu tisku ze souboru</a:t>
            </a:r>
          </a:p>
        </p:txBody>
      </p:sp>
      <p:cxnSp>
        <p:nvCxnSpPr>
          <p:cNvPr id="48" name="Přímá spojnice se šipkou 47"/>
          <p:cNvCxnSpPr/>
          <p:nvPr/>
        </p:nvCxnSpPr>
        <p:spPr>
          <a:xfrm flipH="1">
            <a:off x="2509866" y="3038959"/>
            <a:ext cx="538457" cy="10818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H="1">
            <a:off x="2583131" y="3057146"/>
            <a:ext cx="476908" cy="41247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 flipV="1">
            <a:off x="3858530" y="1553125"/>
            <a:ext cx="361010" cy="1361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6596250" y="2335203"/>
            <a:ext cx="1547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Aktivní list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6595172" y="2686424"/>
            <a:ext cx="1547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Celý sešit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6595172" y="3064344"/>
            <a:ext cx="1547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Jen aktuální výběr</a:t>
            </a:r>
          </a:p>
        </p:txBody>
      </p:sp>
      <p:cxnSp>
        <p:nvCxnSpPr>
          <p:cNvPr id="57" name="Přímá spojnice se šipkou 56"/>
          <p:cNvCxnSpPr/>
          <p:nvPr/>
        </p:nvCxnSpPr>
        <p:spPr>
          <a:xfrm flipH="1" flipV="1">
            <a:off x="6280879" y="2473702"/>
            <a:ext cx="296145" cy="1928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>
            <a:endCxn id="6" idx="3"/>
          </p:cNvCxnSpPr>
          <p:nvPr/>
        </p:nvCxnSpPr>
        <p:spPr>
          <a:xfrm flipH="1" flipV="1">
            <a:off x="6228392" y="2824924"/>
            <a:ext cx="343839" cy="2075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 flipV="1">
            <a:off x="6222817" y="3130965"/>
            <a:ext cx="371136" cy="718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3288927" y="3545606"/>
            <a:ext cx="2542491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Pořadí tisku stránek při tisku více kopií</a:t>
            </a:r>
          </a:p>
        </p:txBody>
      </p:sp>
      <p:cxnSp>
        <p:nvCxnSpPr>
          <p:cNvPr id="63" name="Přímá spojnice se šipkou 62"/>
          <p:cNvCxnSpPr/>
          <p:nvPr/>
        </p:nvCxnSpPr>
        <p:spPr>
          <a:xfrm flipH="1">
            <a:off x="2731242" y="3653796"/>
            <a:ext cx="565585" cy="8438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Obrázek 6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0183" y="3483659"/>
            <a:ext cx="1651277" cy="641763"/>
          </a:xfrm>
          <a:prstGeom prst="rect">
            <a:avLst/>
          </a:prstGeom>
        </p:spPr>
      </p:pic>
      <p:sp>
        <p:nvSpPr>
          <p:cNvPr id="67" name="TextovéPole 66"/>
          <p:cNvSpPr txBox="1"/>
          <p:nvPr/>
        </p:nvSpPr>
        <p:spPr>
          <a:xfrm>
            <a:off x="3284430" y="3868282"/>
            <a:ext cx="2542491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Tisk stránek </a:t>
            </a:r>
            <a:r>
              <a:rPr lang="cs-CZ" sz="1200" dirty="0" err="1" smtClean="0"/>
              <a:t>ma</a:t>
            </a:r>
            <a:r>
              <a:rPr lang="cs-CZ" sz="1200" dirty="0" smtClean="0"/>
              <a:t> výšku nebo na šířku</a:t>
            </a:r>
          </a:p>
        </p:txBody>
      </p:sp>
      <p:cxnSp>
        <p:nvCxnSpPr>
          <p:cNvPr id="68" name="Přímá spojnice se šipkou 67"/>
          <p:cNvCxnSpPr/>
          <p:nvPr/>
        </p:nvCxnSpPr>
        <p:spPr>
          <a:xfrm flipH="1">
            <a:off x="2738624" y="3985320"/>
            <a:ext cx="539117" cy="4815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Obrázek 7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43112" y="4241908"/>
            <a:ext cx="2722391" cy="2028448"/>
          </a:xfrm>
          <a:prstGeom prst="rect">
            <a:avLst/>
          </a:prstGeom>
        </p:spPr>
      </p:pic>
      <p:cxnSp>
        <p:nvCxnSpPr>
          <p:cNvPr id="73" name="Přímá spojnice se šipkou 72"/>
          <p:cNvCxnSpPr/>
          <p:nvPr/>
        </p:nvCxnSpPr>
        <p:spPr>
          <a:xfrm flipH="1">
            <a:off x="2716511" y="4962819"/>
            <a:ext cx="1476549" cy="4575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ovéPole 76"/>
          <p:cNvSpPr txBox="1"/>
          <p:nvPr/>
        </p:nvSpPr>
        <p:spPr>
          <a:xfrm>
            <a:off x="953083" y="5277545"/>
            <a:ext cx="1195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Velikost papíru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2100725" y="5710539"/>
            <a:ext cx="1195395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Nastavení odsazení od kraje papíru</a:t>
            </a:r>
          </a:p>
        </p:txBody>
      </p:sp>
      <p:cxnSp>
        <p:nvCxnSpPr>
          <p:cNvPr id="79" name="Přímá spojnice se šipkou 78"/>
          <p:cNvCxnSpPr/>
          <p:nvPr/>
        </p:nvCxnSpPr>
        <p:spPr>
          <a:xfrm flipH="1" flipV="1">
            <a:off x="2282389" y="4638557"/>
            <a:ext cx="329288" cy="107508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 flipH="1" flipV="1">
            <a:off x="6267530" y="1949298"/>
            <a:ext cx="664155" cy="8570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 flipV="1">
            <a:off x="4160263" y="2865218"/>
            <a:ext cx="361010" cy="1361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66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1313-DA19-4777-8414-F1CB594E0775}" type="slidenum">
              <a:rPr lang="cs-CZ"/>
              <a:pPr/>
              <a:t>7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"/>
            <a:ext cx="10515600" cy="63062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Jiné nastavení úpravy tištěné stránky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645" y="630621"/>
            <a:ext cx="8712967" cy="487156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Vyberte odkaz –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V nabídce Soubor – Vytiskni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nebo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na kartě Rozložení stránky 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361" y="679214"/>
            <a:ext cx="1928484" cy="378488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532" y="4835108"/>
            <a:ext cx="9867900" cy="117157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6137" y="557048"/>
            <a:ext cx="2726732" cy="4041099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>
            <a:off x="4582510" y="1765738"/>
            <a:ext cx="1114097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5583312" y="1934670"/>
            <a:ext cx="1059536" cy="41888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7262384" y="4118065"/>
            <a:ext cx="1059536" cy="41888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2287514" y="4660069"/>
            <a:ext cx="1800392" cy="6021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2494592" y="5677226"/>
            <a:ext cx="1593313" cy="41888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nice se šipkou 20"/>
          <p:cNvCxnSpPr/>
          <p:nvPr/>
        </p:nvCxnSpPr>
        <p:spPr>
          <a:xfrm flipH="1">
            <a:off x="3291248" y="3648580"/>
            <a:ext cx="1057533" cy="119712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6512398" y="2307499"/>
            <a:ext cx="1233108" cy="181056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3175020" y="5262189"/>
            <a:ext cx="116228" cy="41503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ál 29"/>
          <p:cNvSpPr/>
          <p:nvPr/>
        </p:nvSpPr>
        <p:spPr>
          <a:xfrm>
            <a:off x="4582510" y="5713925"/>
            <a:ext cx="271878" cy="41888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se šipkou 30"/>
          <p:cNvCxnSpPr>
            <a:endCxn id="30" idx="2"/>
          </p:cNvCxnSpPr>
          <p:nvPr/>
        </p:nvCxnSpPr>
        <p:spPr>
          <a:xfrm>
            <a:off x="4087905" y="5923366"/>
            <a:ext cx="494605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978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1313-DA19-4777-8414-F1CB594E0775}" type="slidenum">
              <a:rPr lang="cs-CZ"/>
              <a:pPr/>
              <a:t>8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"/>
            <a:ext cx="10515600" cy="63062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Jiné nastavení úpravy tištěné stránky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645" y="630621"/>
            <a:ext cx="8712967" cy="487156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Vyberte odkaz - 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361" y="679214"/>
            <a:ext cx="1928484" cy="378488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645" y="1484782"/>
            <a:ext cx="4786026" cy="471239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8331" y="1484782"/>
            <a:ext cx="4775187" cy="4701723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377645" y="1748119"/>
            <a:ext cx="874060" cy="3630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6433304" y="1780642"/>
            <a:ext cx="874060" cy="3630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501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1313-DA19-4777-8414-F1CB594E0775}" type="slidenum">
              <a:rPr lang="cs-CZ"/>
              <a:pPr/>
              <a:t>9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"/>
            <a:ext cx="10515600" cy="63062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Jiné nastavení úpravy tištěné stránky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645" y="630621"/>
            <a:ext cx="8712967" cy="487156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Vyberte odkaz - 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361" y="679214"/>
            <a:ext cx="1928484" cy="378488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170" y="1484784"/>
            <a:ext cx="4720648" cy="4648023"/>
          </a:xfrm>
          <a:prstGeom prst="rect">
            <a:avLst/>
          </a:prstGeom>
        </p:spPr>
      </p:pic>
      <p:sp>
        <p:nvSpPr>
          <p:cNvPr id="8" name="Ovál 7"/>
          <p:cNvSpPr/>
          <p:nvPr/>
        </p:nvSpPr>
        <p:spPr>
          <a:xfrm>
            <a:off x="1325663" y="1748117"/>
            <a:ext cx="1094808" cy="34962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5559" y="1274687"/>
            <a:ext cx="6536259" cy="3431784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 flipV="1">
            <a:off x="7604933" y="4718284"/>
            <a:ext cx="58001" cy="36038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3138761" y="3400969"/>
            <a:ext cx="2737969" cy="185991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876730" y="5078669"/>
            <a:ext cx="3509317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Totéž pro zápatí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53092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361</Words>
  <Application>Microsoft Office PowerPoint</Application>
  <PresentationFormat>Širokoúhlá obrazovka</PresentationFormat>
  <Paragraphs>82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Kontingenční tabulka</vt:lpstr>
      <vt:lpstr>Kontingenční tabulka</vt:lpstr>
      <vt:lpstr>Kontingenční tabulka</vt:lpstr>
      <vt:lpstr>Tisky – základní informace</vt:lpstr>
      <vt:lpstr>Soubor – Vytisknout – podobně jako ve Wordu</vt:lpstr>
      <vt:lpstr>Jiné nastavení úpravy tištěné stránky</vt:lpstr>
      <vt:lpstr>Jiné nastavení úpravy tištěné stránky</vt:lpstr>
      <vt:lpstr>Jiné nastavení úpravy tištěné stránky</vt:lpstr>
      <vt:lpstr>Jiné nastavení úpravy tištěné stránky</vt:lpstr>
      <vt:lpstr>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Petr Suchánek</cp:lastModifiedBy>
  <cp:revision>79</cp:revision>
  <dcterms:created xsi:type="dcterms:W3CDTF">2016-03-15T07:39:58Z</dcterms:created>
  <dcterms:modified xsi:type="dcterms:W3CDTF">2022-03-12T07:11:57Z</dcterms:modified>
</cp:coreProperties>
</file>