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68" r:id="rId3"/>
    <p:sldId id="297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8" r:id="rId12"/>
    <p:sldId id="299" r:id="rId13"/>
    <p:sldId id="300" r:id="rId14"/>
    <p:sldId id="301" r:id="rId15"/>
    <p:sldId id="305" r:id="rId16"/>
    <p:sldId id="302" r:id="rId17"/>
    <p:sldId id="303" r:id="rId18"/>
    <p:sldId id="304" r:id="rId19"/>
    <p:sldId id="306" r:id="rId20"/>
    <p:sldId id="307" r:id="rId21"/>
    <p:sldId id="309" r:id="rId22"/>
    <p:sldId id="308" r:id="rId23"/>
    <p:sldId id="310" r:id="rId24"/>
    <p:sldId id="312" r:id="rId25"/>
    <p:sldId id="313" r:id="rId26"/>
    <p:sldId id="314" r:id="rId27"/>
    <p:sldId id="316" r:id="rId28"/>
    <p:sldId id="317" r:id="rId29"/>
    <p:sldId id="315" r:id="rId30"/>
    <p:sldId id="311" r:id="rId31"/>
    <p:sldId id="319" r:id="rId32"/>
    <p:sldId id="288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1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12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3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34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28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3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04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0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64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3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6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6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5360" y="932723"/>
            <a:ext cx="7872875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Informatika pro ekonomy II</a:t>
            </a:r>
            <a:endParaRPr lang="cs-C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293096"/>
            <a:ext cx="5184576" cy="1824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</a:t>
            </a:r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informatiky a matematiky</a:t>
            </a:r>
          </a:p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suchanek@opf.slu.cz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Kombinovaný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Umožňuje zvýraznění různých typů informací;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Použití pro různé typy dat resp. rozsahy dat se výrazně liší;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 smtClean="0"/>
              <a:t>Skupinový sloupcový - spojnicový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 smtClean="0"/>
              <a:t>    máme smíšené typy dat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/>
              <a:t>Skupinový sloupcový </a:t>
            </a:r>
            <a:r>
              <a:rPr lang="cs-CZ" b="1" dirty="0" smtClean="0"/>
              <a:t>– spojnicový na vedlejší ose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máme </a:t>
            </a:r>
            <a:r>
              <a:rPr lang="cs-CZ" dirty="0"/>
              <a:t>smíšené typy dat</a:t>
            </a:r>
            <a:r>
              <a:rPr lang="cs-CZ" dirty="0" smtClean="0"/>
              <a:t>;</a:t>
            </a:r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rozsah dat se výrazně liší</a:t>
            </a: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 smtClean="0"/>
              <a:t>Skládaný plošný – skupinový sloupcový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 smtClean="0"/>
              <a:t>    </a:t>
            </a:r>
            <a:r>
              <a:rPr lang="cs-CZ" dirty="0"/>
              <a:t>máme smíšené typy dat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Další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8" y="2829213"/>
            <a:ext cx="758536" cy="78562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048" y="3614840"/>
            <a:ext cx="855952" cy="8849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39" y="4910527"/>
            <a:ext cx="750309" cy="7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Vstupní tabulka:</a:t>
            </a: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Příklady typů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21" y="2019860"/>
            <a:ext cx="7103408" cy="48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508" y="1596216"/>
            <a:ext cx="4991100" cy="286702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Příklady typů grafů v Excelu</a:t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Sloupcové grafy a různé podtypy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763872" y="3045881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Umožňuje upravit, které datové body a názvy jsou v grafu vidět</a:t>
            </a:r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6076951" y="1746349"/>
            <a:ext cx="568136" cy="690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04480" y="1533526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Umožňuje modifikovat prvky grafu</a:t>
            </a:r>
          </a:p>
          <a:p>
            <a:pPr algn="ctr"/>
            <a:r>
              <a:rPr lang="cs-CZ" dirty="0"/>
              <a:t>(název, legendu, mřížku, popisky dat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763872" y="2329109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Umožňuje </a:t>
            </a:r>
            <a:r>
              <a:rPr lang="cs-CZ" dirty="0" smtClean="0"/>
              <a:t>nastavit styl a barevné schéma grafu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6096001" y="2179857"/>
            <a:ext cx="608479" cy="295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6102724" y="2628292"/>
            <a:ext cx="633132" cy="6532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4588648"/>
            <a:ext cx="2219325" cy="220980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609" y="3795619"/>
            <a:ext cx="1912543" cy="292585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801" y="3828585"/>
            <a:ext cx="1784575" cy="28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>
                <a:solidFill>
                  <a:srgbClr val="000000"/>
                </a:solidFill>
              </a:rPr>
              <a:t>Sloupcové grafy a různé podtypy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27" y="1327006"/>
            <a:ext cx="4619625" cy="2781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54" y="2717656"/>
            <a:ext cx="4476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364" y="1533526"/>
            <a:ext cx="3922632" cy="221820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Spojnicové a pruhové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51" y="1533526"/>
            <a:ext cx="3837098" cy="23135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78" y="4247668"/>
            <a:ext cx="3773301" cy="22386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493" y="4247668"/>
            <a:ext cx="3872193" cy="22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742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Plošné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40" y="3997325"/>
            <a:ext cx="4514850" cy="27241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0" y="1217426"/>
            <a:ext cx="4448175" cy="2609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119" y="1217426"/>
            <a:ext cx="4349750" cy="26098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20" y="4229100"/>
            <a:ext cx="3819836" cy="2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Výsečové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6701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Vybraná data: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6" y="2350434"/>
            <a:ext cx="4057650" cy="2990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139" y="1670190"/>
            <a:ext cx="4514850" cy="27241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40" y="4531004"/>
            <a:ext cx="4619626" cy="25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Další výsečové grafy s upraveným výběrem dat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406" y="1533526"/>
            <a:ext cx="5514975" cy="28670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87" y="1533526"/>
            <a:ext cx="4505325" cy="27051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587" y="4254502"/>
            <a:ext cx="4539627" cy="26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XY bodový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důležitý je graf XY bodový, který jediný vynáší hodnoty podle velikosti i na základní ose (ose x) a dovoluje tak bez deformace znázornit vzájemnou závislost dvou nebo více veličin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Tabulka vstupních dat: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696" y="3010693"/>
            <a:ext cx="4629149" cy="32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XY bodový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829" y="1533526"/>
            <a:ext cx="5346971" cy="32260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4" y="1546592"/>
            <a:ext cx="5498685" cy="32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Graf obecně: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Graf je reprezentace </a:t>
            </a:r>
            <a:r>
              <a:rPr lang="cs-CZ" dirty="0"/>
              <a:t>množiny objektů, u které </a:t>
            </a:r>
            <a:r>
              <a:rPr lang="cs-CZ" dirty="0" smtClean="0"/>
              <a:t>znázorňujeme vztahy mezi nimi.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Graf v Excelu:</a:t>
            </a: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>
                <a:solidFill>
                  <a:srgbClr val="000000"/>
                </a:solidFill>
              </a:rPr>
              <a:t>Graf je vizualizací dat obsažených v tabulkách.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>
                <a:solidFill>
                  <a:srgbClr val="000000"/>
                </a:solidFill>
              </a:rPr>
              <a:t>Jedná se tedy o jinou formu výstupů dat nacházejících se v tabulkách.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Data v tabulce jsou přesná, </a:t>
            </a:r>
            <a:r>
              <a:rPr lang="cs-CZ" dirty="0"/>
              <a:t>graf obvykle </a:t>
            </a:r>
            <a:r>
              <a:rPr lang="cs-CZ" dirty="0" smtClean="0"/>
              <a:t>přehlednější.</a:t>
            </a:r>
          </a:p>
          <a:p>
            <a:pPr marL="0" indent="0">
              <a:buNone/>
            </a:pPr>
            <a:r>
              <a:rPr lang="cs-CZ" dirty="0" smtClean="0"/>
              <a:t>Graf však může mít </a:t>
            </a:r>
            <a:r>
              <a:rPr lang="cs-CZ" dirty="0"/>
              <a:t>pro </a:t>
            </a:r>
            <a:r>
              <a:rPr lang="cs-CZ" dirty="0" smtClean="0"/>
              <a:t>uživatele větší vypovídací </a:t>
            </a:r>
            <a:r>
              <a:rPr lang="cs-CZ" dirty="0"/>
              <a:t>schopnost</a:t>
            </a:r>
          </a:p>
          <a:p>
            <a:pPr marL="0" indent="0">
              <a:buNone/>
            </a:pPr>
            <a:r>
              <a:rPr lang="cs-CZ" dirty="0"/>
              <a:t>než </a:t>
            </a:r>
            <a:r>
              <a:rPr lang="cs-CZ" dirty="0" smtClean="0"/>
              <a:t>číselná </a:t>
            </a:r>
            <a:r>
              <a:rPr lang="cs-CZ" dirty="0"/>
              <a:t>tabulka.</a:t>
            </a: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Co to je graf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Příklad sloupcový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9" y="2522796"/>
            <a:ext cx="5332419" cy="2938890"/>
          </a:xfrm>
          <a:prstGeom prst="rect">
            <a:avLst/>
          </a:prstGeom>
        </p:spPr>
      </p:pic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Ikony rychlého přístupu (viz také slajd 12):</a:t>
            </a:r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77" y="2304792"/>
            <a:ext cx="52959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Příklad sloupcový graf –rychlý přístup 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527" y="3956050"/>
            <a:ext cx="2257425" cy="24003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18" y="1533526"/>
            <a:ext cx="3659679" cy="201698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00" y="1287495"/>
            <a:ext cx="2838450" cy="51435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466" y="2127250"/>
            <a:ext cx="27527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Další možnosti úprav – nástroje grafu – karta „Návrh“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5318" y="1825625"/>
            <a:ext cx="9368481" cy="346306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86" y="1587051"/>
            <a:ext cx="10514055" cy="541215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3" y="5089923"/>
            <a:ext cx="1578946" cy="21546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893" y="5469806"/>
            <a:ext cx="1104996" cy="104185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115" y="3481305"/>
            <a:ext cx="1328609" cy="176626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0" y="767673"/>
            <a:ext cx="657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Změna rozložení grafu</a:t>
            </a:r>
            <a:endParaRPr lang="cs-CZ" sz="1200" b="1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927" y="2593313"/>
            <a:ext cx="1254548" cy="177112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5695" y="2131289"/>
            <a:ext cx="6815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Přidání, odebrání prvku grafu</a:t>
            </a:r>
            <a:endParaRPr lang="cs-CZ" sz="1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8200" y="629174"/>
            <a:ext cx="1032915" cy="461665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Změna barvy nebo stylu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103845" y="3557158"/>
            <a:ext cx="19314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Možnost změny celkového vizuálního stylu grafu</a:t>
            </a:r>
            <a:endParaRPr lang="cs-CZ" sz="12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737245" y="2248684"/>
            <a:ext cx="176173" cy="42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6" idx="3"/>
          </p:cNvCxnSpPr>
          <p:nvPr/>
        </p:nvCxnSpPr>
        <p:spPr>
          <a:xfrm>
            <a:off x="657464" y="1183172"/>
            <a:ext cx="829100" cy="9071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2173050" y="2248684"/>
            <a:ext cx="1172643" cy="352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1388861" y="1107884"/>
            <a:ext cx="596457" cy="9203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1001232" y="2601184"/>
            <a:ext cx="104464" cy="24308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1687089" y="2510030"/>
            <a:ext cx="681302" cy="904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4552537" y="2510030"/>
            <a:ext cx="1065712" cy="1043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5637853" y="2510030"/>
            <a:ext cx="1187240" cy="1040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425177" y="3414543"/>
            <a:ext cx="13608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Záměna řad X a Y</a:t>
            </a:r>
            <a:endParaRPr lang="cs-CZ" sz="1200" b="1" dirty="0"/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8050328" y="2510030"/>
            <a:ext cx="625151" cy="9045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8419933" y="3930116"/>
            <a:ext cx="1181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Umožňuje změnit rozsah dat zahrnutých do grafu</a:t>
            </a:r>
            <a:endParaRPr lang="cs-CZ" sz="1200" b="1" dirty="0"/>
          </a:p>
        </p:txBody>
      </p:sp>
      <p:pic>
        <p:nvPicPr>
          <p:cNvPr id="44" name="Obrázek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529" y="5669346"/>
            <a:ext cx="2289654" cy="1196258"/>
          </a:xfrm>
          <a:prstGeom prst="rect">
            <a:avLst/>
          </a:prstGeom>
        </p:spPr>
      </p:pic>
      <p:cxnSp>
        <p:nvCxnSpPr>
          <p:cNvPr id="45" name="Přímá spojnice se šipkou 44"/>
          <p:cNvCxnSpPr/>
          <p:nvPr/>
        </p:nvCxnSpPr>
        <p:spPr>
          <a:xfrm flipV="1">
            <a:off x="8939466" y="2675631"/>
            <a:ext cx="508291" cy="12496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9538183" y="4731795"/>
            <a:ext cx="63017" cy="9375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7248529" y="4758558"/>
            <a:ext cx="1175826" cy="9107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9963944" y="3401134"/>
            <a:ext cx="8498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Umožňuje přepnutí na jiný typ grafu</a:t>
            </a:r>
            <a:endParaRPr lang="cs-CZ" sz="1200" b="1" dirty="0"/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3375" y="4561260"/>
            <a:ext cx="2443909" cy="2289279"/>
          </a:xfrm>
          <a:prstGeom prst="rect">
            <a:avLst/>
          </a:prstGeom>
        </p:spPr>
      </p:pic>
      <p:cxnSp>
        <p:nvCxnSpPr>
          <p:cNvPr id="56" name="Přímá spojnice se šipkou 55"/>
          <p:cNvCxnSpPr/>
          <p:nvPr/>
        </p:nvCxnSpPr>
        <p:spPr>
          <a:xfrm flipH="1">
            <a:off x="9679518" y="4221519"/>
            <a:ext cx="305243" cy="3397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>
            <a:off x="10801776" y="4232131"/>
            <a:ext cx="1265314" cy="3236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 flipH="1" flipV="1">
            <a:off x="10173444" y="2735571"/>
            <a:ext cx="88995" cy="665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Obrázek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2597" y="556421"/>
            <a:ext cx="2125467" cy="961856"/>
          </a:xfrm>
          <a:prstGeom prst="rect">
            <a:avLst/>
          </a:prstGeom>
        </p:spPr>
      </p:pic>
      <p:sp>
        <p:nvSpPr>
          <p:cNvPr id="64" name="TextovéPole 63"/>
          <p:cNvSpPr txBox="1"/>
          <p:nvPr/>
        </p:nvSpPr>
        <p:spPr>
          <a:xfrm>
            <a:off x="11239741" y="2028248"/>
            <a:ext cx="8397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Přesunutí grafu na jiný list v sešitě</a:t>
            </a:r>
            <a:endParaRPr lang="cs-CZ" sz="1200" b="1" dirty="0"/>
          </a:p>
        </p:txBody>
      </p:sp>
      <p:cxnSp>
        <p:nvCxnSpPr>
          <p:cNvPr id="65" name="Přímá spojnice se šipkou 64"/>
          <p:cNvCxnSpPr/>
          <p:nvPr/>
        </p:nvCxnSpPr>
        <p:spPr>
          <a:xfrm flipH="1">
            <a:off x="10746253" y="2422783"/>
            <a:ext cx="493488" cy="872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H="1" flipV="1">
            <a:off x="9822598" y="1518278"/>
            <a:ext cx="1417143" cy="5004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11948064" y="1495251"/>
            <a:ext cx="131422" cy="5234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Záměna řádku za sloupce (pozor – týká se dat v tabulce)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Datová tabulka -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86" y="3774589"/>
            <a:ext cx="4562475" cy="27527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882775"/>
            <a:ext cx="4562475" cy="1171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30" y="3774589"/>
            <a:ext cx="4581525" cy="2667000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5728996" y="914993"/>
            <a:ext cx="1026368" cy="4853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9041362" y="5901927"/>
            <a:ext cx="970383" cy="3001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802011" y="5696089"/>
            <a:ext cx="970383" cy="3001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5408839" y="4935895"/>
            <a:ext cx="1268963" cy="186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rozsahu dat zahrnutých do grafu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90412" y="151293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Aktivovat graf - Návrh - Data -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440" y="1798873"/>
            <a:ext cx="457200" cy="742950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08" y="1533526"/>
            <a:ext cx="4963845" cy="259342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5798640" y="2151518"/>
            <a:ext cx="403568" cy="164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726839" y="2670440"/>
            <a:ext cx="2683293" cy="2240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76" y="2503042"/>
            <a:ext cx="2999763" cy="15430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84" y="5392230"/>
            <a:ext cx="4038600" cy="1381125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128" y="5142724"/>
            <a:ext cx="3143250" cy="1543050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6410132" y="4384510"/>
            <a:ext cx="1287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Úprava řady Alfa</a:t>
            </a:r>
            <a:endParaRPr lang="cs-CZ" sz="1200" b="1" dirty="0"/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7053944" y="2830237"/>
            <a:ext cx="177280" cy="1577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27" idx="2"/>
            <a:endCxn id="26" idx="0"/>
          </p:cNvCxnSpPr>
          <p:nvPr/>
        </p:nvCxnSpPr>
        <p:spPr>
          <a:xfrm flipH="1">
            <a:off x="6563753" y="4661509"/>
            <a:ext cx="490191" cy="4812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838200" y="3108061"/>
            <a:ext cx="813318" cy="34308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340228" y="3518608"/>
            <a:ext cx="644923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984596" y="3518608"/>
            <a:ext cx="1467570" cy="3099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Obrázek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423" y="4384510"/>
            <a:ext cx="3143250" cy="1104900"/>
          </a:xfrm>
          <a:prstGeom prst="rect">
            <a:avLst/>
          </a:prstGeom>
        </p:spPr>
      </p:pic>
      <p:cxnSp>
        <p:nvCxnSpPr>
          <p:cNvPr id="46" name="Přímá spojnice se šipkou 45"/>
          <p:cNvCxnSpPr/>
          <p:nvPr/>
        </p:nvCxnSpPr>
        <p:spPr>
          <a:xfrm>
            <a:off x="9289063" y="2807314"/>
            <a:ext cx="1291851" cy="1577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8369559" y="5767387"/>
            <a:ext cx="25752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Odebere označenou řadu dat</a:t>
            </a:r>
          </a:p>
          <a:p>
            <a:r>
              <a:rPr lang="cs-CZ" sz="1200" b="1" dirty="0" smtClean="0"/>
              <a:t>(v našem případě řadu Alfa)</a:t>
            </a:r>
            <a:endParaRPr lang="cs-CZ" sz="1200" b="1" dirty="0"/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7827594" y="2795794"/>
            <a:ext cx="1232178" cy="29715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rozsahu dat zahrnutých do grafu (příklad přidání součtu za čtvrtletí) 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90412" y="151293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52" y="1543229"/>
            <a:ext cx="457200" cy="742950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08" y="1373728"/>
            <a:ext cx="4963845" cy="259342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5798640" y="1896952"/>
            <a:ext cx="403568" cy="139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726840" y="2571596"/>
            <a:ext cx="2645968" cy="322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24" y="2490123"/>
            <a:ext cx="2999763" cy="15430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05" y="5322484"/>
            <a:ext cx="4038600" cy="1381125"/>
          </a:xfrm>
          <a:prstGeom prst="rect">
            <a:avLst/>
          </a:prstGeom>
        </p:spPr>
      </p:pic>
      <p:cxnSp>
        <p:nvCxnSpPr>
          <p:cNvPr id="36" name="Přímá spojnice se šipkou 35"/>
          <p:cNvCxnSpPr/>
          <p:nvPr/>
        </p:nvCxnSpPr>
        <p:spPr>
          <a:xfrm flipH="1">
            <a:off x="742624" y="3108061"/>
            <a:ext cx="908894" cy="33531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174957" y="3518608"/>
            <a:ext cx="810195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984596" y="3518608"/>
            <a:ext cx="1264976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595" y="4247551"/>
            <a:ext cx="4772025" cy="26479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499021" y="4194702"/>
            <a:ext cx="15410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Výsledný graf</a:t>
            </a:r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7040042" y="4478869"/>
            <a:ext cx="45796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1559" y="4903719"/>
            <a:ext cx="2809875" cy="1323975"/>
          </a:xfrm>
          <a:prstGeom prst="rect">
            <a:avLst/>
          </a:prstGeom>
        </p:spPr>
      </p:pic>
      <p:cxnSp>
        <p:nvCxnSpPr>
          <p:cNvPr id="33" name="Přímá spojnice se šipkou 32"/>
          <p:cNvCxnSpPr/>
          <p:nvPr/>
        </p:nvCxnSpPr>
        <p:spPr>
          <a:xfrm>
            <a:off x="6972452" y="6028939"/>
            <a:ext cx="525554" cy="260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5069802" y="4591295"/>
            <a:ext cx="1026198" cy="587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4349171" y="5891529"/>
            <a:ext cx="1441259" cy="325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3568117" y="6087959"/>
            <a:ext cx="1161191" cy="4179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Vybrat řadu poklepem na jeden ze sloupců: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Následně na kartě „Návrh“</a:t>
            </a:r>
          </a:p>
          <a:p>
            <a:pPr marL="0" indent="0">
              <a:buNone/>
            </a:pPr>
            <a:r>
              <a:rPr lang="cs-CZ" dirty="0" smtClean="0"/>
              <a:t>Zvolit odpovídající možnost změny: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67" y="1471062"/>
            <a:ext cx="4619625" cy="27146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7" y="4490163"/>
            <a:ext cx="11191875" cy="116205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6680718" y="4362709"/>
            <a:ext cx="877078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7285167" y="3097763"/>
            <a:ext cx="627192" cy="12222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379737" y="3097763"/>
            <a:ext cx="1586981" cy="1240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7557796" y="3072979"/>
            <a:ext cx="2397968" cy="12897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7652366" y="3102023"/>
            <a:ext cx="3328938" cy="13633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 - 1)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Vybrat řadu – boční menu – možnosti řady</a:t>
            </a:r>
          </a:p>
          <a:p>
            <a:pPr marL="0" indent="0">
              <a:buNone/>
            </a:pPr>
            <a:r>
              <a:rPr lang="cs-CZ" dirty="0" smtClean="0"/>
              <a:t>nebo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86" y="1343608"/>
            <a:ext cx="3209925" cy="304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467" y="1877558"/>
            <a:ext cx="2728636" cy="4741194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7081935" y="1731632"/>
            <a:ext cx="898751" cy="27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345467" y="1877558"/>
            <a:ext cx="433500" cy="399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2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 - 2)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67" y="1272365"/>
            <a:ext cx="3042509" cy="6126811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724609" y="1205140"/>
            <a:ext cx="485192" cy="493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48" y="1688825"/>
            <a:ext cx="3486150" cy="2933700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6529875" y="2343475"/>
            <a:ext cx="485192" cy="493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Minigrafy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057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Minigrafy jsou malé grafy umístěné do jedné buňky: 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073632"/>
            <a:ext cx="11315700" cy="41433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544426" y="2201411"/>
            <a:ext cx="856735" cy="48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775650" y="2388637"/>
            <a:ext cx="2113174" cy="1156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7231224" y="3107094"/>
            <a:ext cx="1894115" cy="16421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7231224" y="3101229"/>
            <a:ext cx="2491484" cy="21881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7231224" y="3219678"/>
            <a:ext cx="3008346" cy="2609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262" y="4948502"/>
            <a:ext cx="2445008" cy="1502354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9420606" y="3101229"/>
            <a:ext cx="697561" cy="180560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038531" y="4948502"/>
            <a:ext cx="5137335" cy="47375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7231224" y="4906833"/>
            <a:ext cx="3074543" cy="99233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3659156" y="4590661"/>
            <a:ext cx="2801411" cy="3161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538660"/>
            <a:ext cx="10515600" cy="4817689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Vybrat data pro tvorbu grafu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Na kartě „Vložení“ vybrat možnosti pro vložení:</a:t>
            </a:r>
          </a:p>
          <a:p>
            <a:pPr lvl="1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2000" b="1" dirty="0">
                <a:solidFill>
                  <a:srgbClr val="000000"/>
                </a:solidFill>
              </a:rPr>
              <a:t>Doporučený  graf </a:t>
            </a:r>
            <a:r>
              <a:rPr lang="cs-CZ" sz="2000" dirty="0">
                <a:solidFill>
                  <a:srgbClr val="000000"/>
                </a:solidFill>
              </a:rPr>
              <a:t>– systém </a:t>
            </a:r>
            <a:r>
              <a:rPr lang="cs-CZ" sz="2000" dirty="0" smtClean="0">
                <a:solidFill>
                  <a:srgbClr val="000000"/>
                </a:solidFill>
              </a:rPr>
              <a:t>nabídne </a:t>
            </a:r>
            <a:r>
              <a:rPr lang="cs-CZ" sz="2000" dirty="0">
                <a:solidFill>
                  <a:srgbClr val="000000"/>
                </a:solidFill>
              </a:rPr>
              <a:t>jednu z nejvhodnějších možností;</a:t>
            </a:r>
          </a:p>
          <a:p>
            <a:pPr lvl="1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000000"/>
                </a:solidFill>
              </a:rPr>
              <a:t>Vybrat </a:t>
            </a:r>
            <a:r>
              <a:rPr lang="cs-CZ" sz="2000" b="1" dirty="0">
                <a:solidFill>
                  <a:srgbClr val="000000"/>
                </a:solidFill>
              </a:rPr>
              <a:t>typ grafu</a:t>
            </a:r>
            <a:r>
              <a:rPr lang="cs-CZ" sz="2000" dirty="0" smtClean="0">
                <a:solidFill>
                  <a:srgbClr val="000000"/>
                </a:solidFill>
              </a:rPr>
              <a:t>;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Upravit vlastnosti grafu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nebo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Vybrat typ grafu a následně dodat potřebné vstupní hodnoty a parametry grafu.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Standardní postup vložení grafu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1" y="3993206"/>
            <a:ext cx="7553325" cy="12382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0497" y="3576394"/>
            <a:ext cx="333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Rychlý výběr doporučeného grafu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775573" y="3875315"/>
            <a:ext cx="444156" cy="4142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825491" y="3344998"/>
            <a:ext cx="173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Typy grafů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6736114" y="3656205"/>
            <a:ext cx="1148810" cy="5891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7409329" y="3646113"/>
            <a:ext cx="517077" cy="5992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2249626" y="3939784"/>
            <a:ext cx="864973" cy="33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3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4"/>
            <a:ext cx="10515600" cy="75309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Minigrafy</a:t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Úpravy </a:t>
            </a:r>
            <a:r>
              <a:rPr lang="cs-CZ" sz="2400" b="1" dirty="0" err="1" smtClean="0">
                <a:solidFill>
                  <a:srgbClr val="000000"/>
                </a:solidFill>
              </a:rPr>
              <a:t>minigrafů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1312441"/>
            <a:ext cx="107892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a) vybrat buňku – pohotovostní menu –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Vybraná buňka -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vybrat buňku a kartu „Návrh“: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85" y="1454798"/>
            <a:ext cx="4591050" cy="14478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5" y="4473154"/>
            <a:ext cx="11268075" cy="1190625"/>
          </a:xfrm>
          <a:prstGeom prst="rect">
            <a:avLst/>
          </a:prstGeom>
        </p:spPr>
      </p:pic>
      <p:sp>
        <p:nvSpPr>
          <p:cNvPr id="18" name="Ovál 17"/>
          <p:cNvSpPr/>
          <p:nvPr/>
        </p:nvSpPr>
        <p:spPr>
          <a:xfrm>
            <a:off x="6587412" y="4348065"/>
            <a:ext cx="951723" cy="429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105" y="2307772"/>
            <a:ext cx="8096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755" y="320675"/>
            <a:ext cx="7753107" cy="804692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>
                <a:solidFill>
                  <a:srgbClr val="000000"/>
                </a:solidFill>
              </a:rPr>
              <a:t>KT a KG </a:t>
            </a:r>
            <a:r>
              <a:rPr lang="cs-CZ" sz="3600" b="1" dirty="0">
                <a:solidFill>
                  <a:srgbClr val="000000"/>
                </a:solidFill>
              </a:rPr>
              <a:t>– </a:t>
            </a:r>
            <a:r>
              <a:rPr lang="cs-CZ" sz="3600" b="1" dirty="0" smtClean="0">
                <a:solidFill>
                  <a:srgbClr val="000000"/>
                </a:solidFill>
              </a:rPr>
              <a:t>výsledek graf a tabulka pro města Bruntál, Frýdek-Místek a Karviná </a:t>
            </a: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6846" y="722033"/>
            <a:ext cx="11214157" cy="614736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7" y="1418858"/>
            <a:ext cx="4800600" cy="2847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606" y="3292352"/>
            <a:ext cx="58674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0612" y="32510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Cvičení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237130" y="1411710"/>
            <a:ext cx="980785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600" dirty="0" smtClean="0"/>
          </a:p>
          <a:p>
            <a:pPr algn="ctr"/>
            <a:endParaRPr lang="cs-CZ" sz="3600" dirty="0"/>
          </a:p>
          <a:p>
            <a:pPr algn="ctr"/>
            <a:r>
              <a:rPr lang="cs-CZ" sz="3600" dirty="0" smtClean="0"/>
              <a:t>Tvorba grafů</a:t>
            </a:r>
          </a:p>
          <a:p>
            <a:pPr algn="ctr"/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Pomocný soubor: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Pomocny_5.xlsx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1782" y="177367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Sloupcový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používá se u dlouhých řad resp.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více řad datových údajů;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Zobrazuje trendy v průběhu času 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nebo trendy v kategoriích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Spojnicový </a:t>
            </a:r>
            <a:r>
              <a:rPr lang="cs-CZ" b="1" dirty="0">
                <a:solidFill>
                  <a:srgbClr val="000000"/>
                </a:solidFill>
              </a:rPr>
              <a:t>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dtto</a:t>
            </a: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11" y="1972973"/>
            <a:ext cx="2446131" cy="11131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368" y="1972972"/>
            <a:ext cx="2312170" cy="17469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79" y="4353637"/>
            <a:ext cx="2453986" cy="187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368" y="4353637"/>
            <a:ext cx="2398849" cy="11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Pruhový </a:t>
            </a:r>
            <a:r>
              <a:rPr lang="cs-CZ" b="1" dirty="0">
                <a:solidFill>
                  <a:srgbClr val="000000"/>
                </a:solidFill>
              </a:rPr>
              <a:t>graf</a:t>
            </a:r>
            <a:r>
              <a:rPr lang="cs-CZ" b="1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obdoba sloupcového grafu;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lépe </a:t>
            </a:r>
            <a:r>
              <a:rPr lang="cs-CZ" dirty="0"/>
              <a:t>se </a:t>
            </a:r>
            <a:r>
              <a:rPr lang="cs-CZ" dirty="0" smtClean="0"/>
              <a:t>porovnávají hodnoty;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má svislé uspořádání;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na obrazovku se nevejdou</a:t>
            </a:r>
          </a:p>
          <a:p>
            <a:pPr marL="0" indent="0">
              <a:buNone/>
            </a:pPr>
            <a:r>
              <a:rPr lang="cs-CZ" dirty="0" smtClean="0"/>
              <a:t>   dlouhé řady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37037"/>
            <a:ext cx="2857184" cy="13464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44106"/>
            <a:ext cx="2859392" cy="12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Plošný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použití podobné jako u sloupcového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nebo pruhového grafu;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lépe vystihuje velikost změny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u jednotlivých trendů;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2737"/>
            <a:ext cx="2767445" cy="13348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491893"/>
            <a:ext cx="2767445" cy="12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Výsečový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znázorňuje poměry dílčích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hodnot vůči celku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součet hodnot  řady tvoří 100%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(celý kruh)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057" y="1690688"/>
            <a:ext cx="2620654" cy="13255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059" y="3108634"/>
            <a:ext cx="2620671" cy="12331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057" y="4554686"/>
            <a:ext cx="2620655" cy="12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XY bodový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jako jediný vynáší poměrové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hodnoty i na základní ose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(osa x);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umožňuje bez deformace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znázornit vztah dvou nebo více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veličin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83" y="1866107"/>
            <a:ext cx="2922443" cy="2406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82" y="4570413"/>
            <a:ext cx="2922443" cy="19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Burzovní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trend výkonu burzy v průběhu času: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3 řady cenových hodnot - max, min, konečná;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 smtClean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4 </a:t>
            </a:r>
            <a:r>
              <a:rPr lang="cs-CZ" dirty="0"/>
              <a:t>řady </a:t>
            </a:r>
            <a:r>
              <a:rPr lang="cs-CZ" dirty="0" smtClean="0"/>
              <a:t>cen. </a:t>
            </a:r>
            <a:r>
              <a:rPr lang="cs-CZ" dirty="0"/>
              <a:t>hodnot </a:t>
            </a:r>
            <a:r>
              <a:rPr lang="cs-CZ" dirty="0" smtClean="0"/>
              <a:t>– počáteční, max</a:t>
            </a:r>
            <a:r>
              <a:rPr lang="cs-CZ" dirty="0"/>
              <a:t>, min, konečná</a:t>
            </a:r>
            <a:r>
              <a:rPr lang="cs-CZ" dirty="0" smtClean="0"/>
              <a:t>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/>
              <a:t>4 řady cen. hodnot – </a:t>
            </a:r>
            <a:r>
              <a:rPr lang="cs-CZ" dirty="0" smtClean="0"/>
              <a:t>objemová, </a:t>
            </a:r>
            <a:r>
              <a:rPr lang="cs-CZ" dirty="0"/>
              <a:t>max, min, konečná</a:t>
            </a:r>
            <a:r>
              <a:rPr lang="cs-CZ" dirty="0" smtClean="0"/>
              <a:t>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5 řad </a:t>
            </a:r>
            <a:r>
              <a:rPr lang="cs-CZ" dirty="0"/>
              <a:t>cen. hodnot – </a:t>
            </a:r>
            <a:r>
              <a:rPr lang="cs-CZ" dirty="0" smtClean="0"/>
              <a:t>objemová, počáteční, max</a:t>
            </a:r>
            <a:r>
              <a:rPr lang="cs-CZ" dirty="0"/>
              <a:t>, min, </a:t>
            </a:r>
            <a:r>
              <a:rPr lang="cs-CZ" dirty="0" smtClean="0"/>
              <a:t>konečná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Další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1" y="1863437"/>
            <a:ext cx="1018309" cy="10183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751" y="2652569"/>
            <a:ext cx="917431" cy="9640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96" y="3616648"/>
            <a:ext cx="873703" cy="8737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52" y="4179129"/>
            <a:ext cx="960144" cy="9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904</Words>
  <Application>Microsoft Office PowerPoint</Application>
  <PresentationFormat>Širokoúhlá obrazovka</PresentationFormat>
  <Paragraphs>212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Motiv Office</vt:lpstr>
      <vt:lpstr>Informatika pro ekonomy II</vt:lpstr>
      <vt:lpstr>Co to je graf</vt:lpstr>
      <vt:lpstr>Standardní postup vložení grafu</vt:lpstr>
      <vt:lpstr>Základní typy grafů v Excelu</vt:lpstr>
      <vt:lpstr>Základní typy grafů v Excelu</vt:lpstr>
      <vt:lpstr>Základní typy grafů v Excelu</vt:lpstr>
      <vt:lpstr>Základní typy grafů v Excelu</vt:lpstr>
      <vt:lpstr>Základní typy grafů v Excelu</vt:lpstr>
      <vt:lpstr>Další typy grafů v Excelu</vt:lpstr>
      <vt:lpstr>Další typy grafů v Excelu</vt:lpstr>
      <vt:lpstr>Příklady typů grafů v Excelu</vt:lpstr>
      <vt:lpstr>Příklady typů grafů v Excelu Sloupcové grafy a různé podtypy</vt:lpstr>
      <vt:lpstr>Příklady typů grafů v Excelu Sloupcové grafy a různé podtypy</vt:lpstr>
      <vt:lpstr>Příklady typů grafů v Excelu Spojnicové a pruhové grafy</vt:lpstr>
      <vt:lpstr>Příklady typů grafů v Excelu Plošné grafy</vt:lpstr>
      <vt:lpstr>Příklady typů grafů v Excelu Výsečové grafy</vt:lpstr>
      <vt:lpstr>Příklady typů grafů v Excelu Další výsečové grafy s upraveným výběrem dat</vt:lpstr>
      <vt:lpstr>Příklady typů grafů v Excelu XY bodový graf</vt:lpstr>
      <vt:lpstr>Příklady typů grafů v Excelu XY bodový graf</vt:lpstr>
      <vt:lpstr>Editace vlastností grafu Příklad sloupcový graf</vt:lpstr>
      <vt:lpstr>Editace vlastností grafu Příklad sloupcový graf –rychlý přístup </vt:lpstr>
      <vt:lpstr>Editace vlastností grafu Další možnosti úprav – nástroje grafu – karta „Návrh“</vt:lpstr>
      <vt:lpstr>Editace vlastností grafu Záměna řádku za sloupce (pozor – týká se dat v tabulce)</vt:lpstr>
      <vt:lpstr>Editace vlastností grafu Změna rozsahu dat zahrnutých do grafu</vt:lpstr>
      <vt:lpstr>Editace vlastností grafu Změna rozsahu dat zahrnutých do grafu (příklad přidání součtu za čtvrtletí) </vt:lpstr>
      <vt:lpstr>Editace vlastností grafu Změna vlastností řad (příklad sloupcového grafu)</vt:lpstr>
      <vt:lpstr>Editace vlastností grafu Změna vlastností řad (příklad sloupcového grafu - 1)</vt:lpstr>
      <vt:lpstr>Editace vlastností grafu Změna vlastností řad (příklad sloupcového grafu - 2)</vt:lpstr>
      <vt:lpstr>Minigrafy</vt:lpstr>
      <vt:lpstr>Minigrafy Úpravy minigrafů</vt:lpstr>
      <vt:lpstr>KT a KG – výsledek graf a tabulka pro města Bruntál, Frýdek-Místek a Karviná </vt:lpstr>
      <vt:lpstr>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pro ekonomy II INM / BPNIE    Úvod a požadavky na absolvování</dc:title>
  <dc:creator>František Koliba</dc:creator>
  <cp:lastModifiedBy>Petr Suchánek</cp:lastModifiedBy>
  <cp:revision>183</cp:revision>
  <dcterms:created xsi:type="dcterms:W3CDTF">2016-02-21T08:51:57Z</dcterms:created>
  <dcterms:modified xsi:type="dcterms:W3CDTF">2022-03-20T19:11:11Z</dcterms:modified>
</cp:coreProperties>
</file>