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2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6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080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5904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08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95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62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73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28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54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41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45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3FA34-B5DD-4217-B5C6-CB4A4679D164}" type="datetimeFigureOut">
              <a:rPr lang="cs-CZ" smtClean="0"/>
              <a:t>27.03.2022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79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98.png"/><Relationship Id="rId7" Type="http://schemas.openxmlformats.org/officeDocument/2006/relationships/image" Target="../media/image2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5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91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805"/>
            <a:ext cx="10515600" cy="97925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</a:rPr>
              <a:t>Speciální výpočty</a:t>
            </a:r>
            <a:br>
              <a:rPr lang="cs-CZ" sz="4000" b="1" dirty="0">
                <a:solidFill>
                  <a:srgbClr val="000000"/>
                </a:solidFill>
              </a:rPr>
            </a:br>
            <a:r>
              <a:rPr lang="cs-CZ" sz="3200" b="1" dirty="0" smtClean="0">
                <a:solidFill>
                  <a:srgbClr val="000000"/>
                </a:solidFill>
              </a:rPr>
              <a:t>Citlivostní analýza - Scénáře</a:t>
            </a:r>
            <a:endParaRPr lang="cs-CZ" sz="32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52400" y="493657"/>
            <a:ext cx="104114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Příklad:			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273840"/>
            <a:ext cx="2124075" cy="3733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5239795"/>
            <a:ext cx="3232015" cy="117527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9184" y="2102534"/>
            <a:ext cx="3990757" cy="2256234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1525758" y="516409"/>
            <a:ext cx="86406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065760" y="4523857"/>
            <a:ext cx="21204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Pojmenování oblastí</a:t>
            </a:r>
            <a:endParaRPr lang="cs-CZ" dirty="0"/>
          </a:p>
        </p:txBody>
      </p:sp>
      <p:cxnSp>
        <p:nvCxnSpPr>
          <p:cNvPr id="15" name="Přímá spojnice se šipkou 14"/>
          <p:cNvCxnSpPr/>
          <p:nvPr/>
        </p:nvCxnSpPr>
        <p:spPr>
          <a:xfrm flipH="1">
            <a:off x="1668544" y="908493"/>
            <a:ext cx="270393" cy="34259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13" idx="2"/>
          </p:cNvCxnSpPr>
          <p:nvPr/>
        </p:nvCxnSpPr>
        <p:spPr>
          <a:xfrm flipH="1">
            <a:off x="2879109" y="4893189"/>
            <a:ext cx="1246897" cy="38434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3033601" y="1805864"/>
            <a:ext cx="17363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Měněné buňky</a:t>
            </a:r>
            <a:endParaRPr lang="cs-CZ" dirty="0"/>
          </a:p>
        </p:txBody>
      </p:sp>
      <p:cxnSp>
        <p:nvCxnSpPr>
          <p:cNvPr id="19" name="Přímá spojnice se šipkou 18"/>
          <p:cNvCxnSpPr/>
          <p:nvPr/>
        </p:nvCxnSpPr>
        <p:spPr>
          <a:xfrm flipH="1">
            <a:off x="2206771" y="1990530"/>
            <a:ext cx="798934" cy="7059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18" idx="1"/>
          </p:cNvCxnSpPr>
          <p:nvPr/>
        </p:nvCxnSpPr>
        <p:spPr>
          <a:xfrm flipH="1">
            <a:off x="2188599" y="1990530"/>
            <a:ext cx="845002" cy="2240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Obrázek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17793" y="4984043"/>
            <a:ext cx="2739039" cy="1206111"/>
          </a:xfrm>
          <a:prstGeom prst="rect">
            <a:avLst/>
          </a:prstGeom>
        </p:spPr>
      </p:pic>
      <p:sp>
        <p:nvSpPr>
          <p:cNvPr id="31" name="TextovéPole 30"/>
          <p:cNvSpPr txBox="1"/>
          <p:nvPr/>
        </p:nvSpPr>
        <p:spPr>
          <a:xfrm>
            <a:off x="3033601" y="2283284"/>
            <a:ext cx="17363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Výsledná buňka</a:t>
            </a:r>
            <a:endParaRPr lang="cs-CZ" dirty="0"/>
          </a:p>
        </p:txBody>
      </p:sp>
      <p:cxnSp>
        <p:nvCxnSpPr>
          <p:cNvPr id="32" name="Přímá spojnice se šipkou 31"/>
          <p:cNvCxnSpPr>
            <a:stCxn id="31" idx="1"/>
          </p:cNvCxnSpPr>
          <p:nvPr/>
        </p:nvCxnSpPr>
        <p:spPr>
          <a:xfrm flipH="1" flipV="1">
            <a:off x="2188599" y="2450969"/>
            <a:ext cx="845002" cy="1698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8456103" y="776620"/>
            <a:ext cx="372804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Pro scénář Varianta 1</a:t>
            </a:r>
          </a:p>
          <a:p>
            <a:pPr algn="ctr"/>
            <a:r>
              <a:rPr lang="cs-CZ" dirty="0" smtClean="0"/>
              <a:t>(obdobně pro scénáře Varianta 2 a 3) </a:t>
            </a:r>
            <a:endParaRPr lang="cs-CZ" dirty="0"/>
          </a:p>
        </p:txBody>
      </p:sp>
      <p:cxnSp>
        <p:nvCxnSpPr>
          <p:cNvPr id="56" name="Přímá spojnice se šipkou 55"/>
          <p:cNvCxnSpPr/>
          <p:nvPr/>
        </p:nvCxnSpPr>
        <p:spPr>
          <a:xfrm>
            <a:off x="10217791" y="1472912"/>
            <a:ext cx="1" cy="62962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>
            <a:off x="8809864" y="5481242"/>
            <a:ext cx="64309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>
            <a:endCxn id="28" idx="0"/>
          </p:cNvCxnSpPr>
          <p:nvPr/>
        </p:nvCxnSpPr>
        <p:spPr>
          <a:xfrm flipH="1">
            <a:off x="10787313" y="4217564"/>
            <a:ext cx="530116" cy="76647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ovéPole 61"/>
          <p:cNvSpPr txBox="1"/>
          <p:nvPr/>
        </p:nvSpPr>
        <p:spPr>
          <a:xfrm>
            <a:off x="6578393" y="5276840"/>
            <a:ext cx="223147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Zadání hodnot měněných buněk pro konkrétní Variantu (1 až 3)</a:t>
            </a:r>
            <a:endParaRPr lang="cs-CZ" sz="1200" dirty="0"/>
          </a:p>
        </p:txBody>
      </p:sp>
      <p:pic>
        <p:nvPicPr>
          <p:cNvPr id="65" name="Obrázek 6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59859" y="1285166"/>
            <a:ext cx="2886075" cy="2009775"/>
          </a:xfrm>
          <a:prstGeom prst="rect">
            <a:avLst/>
          </a:prstGeom>
        </p:spPr>
      </p:pic>
      <p:sp>
        <p:nvSpPr>
          <p:cNvPr id="66" name="TextovéPole 65"/>
          <p:cNvSpPr txBox="1"/>
          <p:nvPr/>
        </p:nvSpPr>
        <p:spPr>
          <a:xfrm>
            <a:off x="3033601" y="3075709"/>
            <a:ext cx="198320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Hodnoty Varianty 2</a:t>
            </a:r>
            <a:endParaRPr lang="cs-CZ" dirty="0"/>
          </a:p>
        </p:txBody>
      </p:sp>
      <p:sp>
        <p:nvSpPr>
          <p:cNvPr id="67" name="TextovéPole 66"/>
          <p:cNvSpPr txBox="1"/>
          <p:nvPr/>
        </p:nvSpPr>
        <p:spPr>
          <a:xfrm>
            <a:off x="3033601" y="3822531"/>
            <a:ext cx="198320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Hodnoty Varianty 3</a:t>
            </a:r>
            <a:endParaRPr lang="cs-CZ" dirty="0"/>
          </a:p>
        </p:txBody>
      </p:sp>
      <p:cxnSp>
        <p:nvCxnSpPr>
          <p:cNvPr id="72" name="Přímá spojnice se šipkou 71"/>
          <p:cNvCxnSpPr/>
          <p:nvPr/>
        </p:nvCxnSpPr>
        <p:spPr>
          <a:xfrm flipH="1">
            <a:off x="2187974" y="3997399"/>
            <a:ext cx="852744" cy="34815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nice se šipkou 73"/>
          <p:cNvCxnSpPr>
            <a:stCxn id="67" idx="1"/>
          </p:cNvCxnSpPr>
          <p:nvPr/>
        </p:nvCxnSpPr>
        <p:spPr>
          <a:xfrm flipH="1">
            <a:off x="2187974" y="4007197"/>
            <a:ext cx="845627" cy="5157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se šipkou 75"/>
          <p:cNvCxnSpPr/>
          <p:nvPr/>
        </p:nvCxnSpPr>
        <p:spPr>
          <a:xfrm flipH="1">
            <a:off x="2165460" y="3997399"/>
            <a:ext cx="852744" cy="34815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se šipkou 76"/>
          <p:cNvCxnSpPr/>
          <p:nvPr/>
        </p:nvCxnSpPr>
        <p:spPr>
          <a:xfrm flipH="1">
            <a:off x="2165460" y="4007197"/>
            <a:ext cx="845627" cy="5157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/>
          <p:nvPr/>
        </p:nvCxnSpPr>
        <p:spPr>
          <a:xfrm flipH="1" flipV="1">
            <a:off x="2165460" y="3251013"/>
            <a:ext cx="852744" cy="294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se šipkou 78"/>
          <p:cNvCxnSpPr/>
          <p:nvPr/>
        </p:nvCxnSpPr>
        <p:spPr>
          <a:xfrm flipH="1">
            <a:off x="2187974" y="3290307"/>
            <a:ext cx="823114" cy="1534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ovéPole 83"/>
          <p:cNvSpPr txBox="1"/>
          <p:nvPr/>
        </p:nvSpPr>
        <p:spPr>
          <a:xfrm>
            <a:off x="2776136" y="1171009"/>
            <a:ext cx="198320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Hodnoty Varianty 1</a:t>
            </a:r>
            <a:endParaRPr lang="cs-CZ" dirty="0"/>
          </a:p>
        </p:txBody>
      </p:sp>
      <p:cxnSp>
        <p:nvCxnSpPr>
          <p:cNvPr id="85" name="Přímá spojnice se šipkou 84"/>
          <p:cNvCxnSpPr/>
          <p:nvPr/>
        </p:nvCxnSpPr>
        <p:spPr>
          <a:xfrm flipH="1">
            <a:off x="2206771" y="2006979"/>
            <a:ext cx="798934" cy="7059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se šipkou 85"/>
          <p:cNvCxnSpPr/>
          <p:nvPr/>
        </p:nvCxnSpPr>
        <p:spPr>
          <a:xfrm flipH="1">
            <a:off x="2188599" y="2006979"/>
            <a:ext cx="845002" cy="2240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se šipkou 86"/>
          <p:cNvCxnSpPr/>
          <p:nvPr/>
        </p:nvCxnSpPr>
        <p:spPr>
          <a:xfrm flipH="1">
            <a:off x="2220377" y="1372047"/>
            <a:ext cx="532694" cy="68682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se šipkou 87"/>
          <p:cNvCxnSpPr/>
          <p:nvPr/>
        </p:nvCxnSpPr>
        <p:spPr>
          <a:xfrm flipH="1">
            <a:off x="2206771" y="1372047"/>
            <a:ext cx="574196" cy="87538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91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13614" y="120028"/>
            <a:ext cx="10515600" cy="1067749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</a:rPr>
              <a:t>Speciální výpočty</a:t>
            </a:r>
            <a:r>
              <a:rPr lang="cs-CZ" sz="5400" b="1" dirty="0">
                <a:solidFill>
                  <a:srgbClr val="000000"/>
                </a:solidFill>
              </a:rPr>
              <a:t/>
            </a:r>
            <a:br>
              <a:rPr lang="cs-CZ" sz="5400" b="1" dirty="0">
                <a:solidFill>
                  <a:srgbClr val="000000"/>
                </a:solidFill>
              </a:rPr>
            </a:br>
            <a:r>
              <a:rPr lang="cs-CZ" sz="2800" b="1" dirty="0">
                <a:solidFill>
                  <a:srgbClr val="000000"/>
                </a:solidFill>
              </a:rPr>
              <a:t>Citlivostní analýza -Scénáře</a:t>
            </a:r>
            <a:endParaRPr lang="cs-CZ" sz="28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27902" y="1187777"/>
            <a:ext cx="99394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Výsledná tabulka:</a:t>
            </a:r>
            <a:endParaRPr lang="cs-CZ" sz="24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110" y="1953984"/>
            <a:ext cx="3476625" cy="349567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7336" y="4522678"/>
            <a:ext cx="5436958" cy="207605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ovéPole 7"/>
          <p:cNvSpPr txBox="1"/>
          <p:nvPr/>
        </p:nvSpPr>
        <p:spPr>
          <a:xfrm>
            <a:off x="7967608" y="2898449"/>
            <a:ext cx="4062953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Výsledek - Zpráva scénáře nebo Kontingenční tabulka</a:t>
            </a:r>
          </a:p>
          <a:p>
            <a:r>
              <a:rPr lang="cs-CZ" sz="1400" dirty="0" smtClean="0"/>
              <a:t>(na nových Listech)</a:t>
            </a:r>
            <a:endParaRPr lang="cs-CZ" sz="14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5635" y="2048172"/>
            <a:ext cx="2266950" cy="177165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28412" y="4522678"/>
            <a:ext cx="1962150" cy="15430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Ovál 11"/>
          <p:cNvSpPr/>
          <p:nvPr/>
        </p:nvSpPr>
        <p:spPr>
          <a:xfrm>
            <a:off x="8779485" y="2893262"/>
            <a:ext cx="1223915" cy="3299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10297529" y="2882887"/>
            <a:ext cx="1733032" cy="34030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/>
          <p:nvPr/>
        </p:nvCxnSpPr>
        <p:spPr>
          <a:xfrm flipH="1">
            <a:off x="9002598" y="3233161"/>
            <a:ext cx="524041" cy="12616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11256670" y="3188974"/>
            <a:ext cx="524041" cy="12616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6613493" y="2630148"/>
            <a:ext cx="2389105" cy="26311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endCxn id="13" idx="1"/>
          </p:cNvCxnSpPr>
          <p:nvPr/>
        </p:nvCxnSpPr>
        <p:spPr>
          <a:xfrm>
            <a:off x="7038279" y="2826349"/>
            <a:ext cx="3513047" cy="1063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V="1">
            <a:off x="3359472" y="2609100"/>
            <a:ext cx="1826163" cy="11938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3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05225" y="-66113"/>
            <a:ext cx="10515600" cy="95139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</a:rPr>
              <a:t>Speciální výpočty</a:t>
            </a:r>
            <a:r>
              <a:rPr lang="cs-CZ" sz="5400" b="1" dirty="0">
                <a:solidFill>
                  <a:srgbClr val="000000"/>
                </a:solidFill>
              </a:rPr>
              <a:t/>
            </a:r>
            <a:br>
              <a:rPr lang="cs-CZ" sz="5400" b="1" dirty="0">
                <a:solidFill>
                  <a:srgbClr val="000000"/>
                </a:solidFill>
              </a:rPr>
            </a:br>
            <a:r>
              <a:rPr lang="cs-CZ" sz="2800" b="1" dirty="0">
                <a:solidFill>
                  <a:srgbClr val="000000"/>
                </a:solidFill>
              </a:rPr>
              <a:t>Citlivostní analýza </a:t>
            </a:r>
            <a:r>
              <a:rPr lang="cs-CZ" sz="2800" b="1" dirty="0" smtClean="0">
                <a:solidFill>
                  <a:srgbClr val="000000"/>
                </a:solidFill>
              </a:rPr>
              <a:t>–Tabulky dat</a:t>
            </a:r>
            <a:endParaRPr lang="cs-CZ" sz="28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59455" y="788565"/>
            <a:ext cx="993945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Nabídka umožňuje vytvořit </a:t>
            </a:r>
            <a:r>
              <a:rPr lang="cs-CZ" sz="2000" dirty="0"/>
              <a:t>tabulku dat s jednou nebo se dvěma proměnnými, a to podle počtu proměnných a vzorců, které chcete testovat</a:t>
            </a:r>
            <a:r>
              <a:rPr lang="cs-CZ" sz="2000" dirty="0" smtClean="0"/>
              <a:t>.</a:t>
            </a:r>
          </a:p>
          <a:p>
            <a:endParaRPr lang="cs-CZ" sz="1000" dirty="0" smtClean="0"/>
          </a:p>
          <a:p>
            <a:pPr marL="800100" lvl="1" indent="-342900">
              <a:buFont typeface="Calibri" panose="020F0502020204030204" pitchFamily="34" charset="0"/>
              <a:buChar char="-"/>
            </a:pPr>
            <a:r>
              <a:rPr lang="cs-CZ" sz="2000" b="1" dirty="0"/>
              <a:t>tabulka dat s jednou proměnnou</a:t>
            </a:r>
          </a:p>
          <a:p>
            <a:pPr marL="800100" lvl="1" indent="-342900">
              <a:buFont typeface="Calibri" panose="020F0502020204030204" pitchFamily="34" charset="0"/>
              <a:buChar char="-"/>
            </a:pPr>
            <a:r>
              <a:rPr lang="cs-CZ" sz="2000" b="1" dirty="0"/>
              <a:t>t</a:t>
            </a:r>
            <a:r>
              <a:rPr lang="sv-SE" sz="2000" b="1" dirty="0"/>
              <a:t>abulka dat se dvěma proměnnými</a:t>
            </a:r>
            <a:endParaRPr lang="cs-CZ" sz="2000" dirty="0"/>
          </a:p>
          <a:p>
            <a:endParaRPr lang="cs-CZ" sz="1000" dirty="0" smtClean="0"/>
          </a:p>
          <a:p>
            <a:r>
              <a:rPr lang="cs-CZ" sz="2000" dirty="0" smtClean="0"/>
              <a:t>Tabulku </a:t>
            </a:r>
            <a:r>
              <a:rPr lang="cs-CZ" sz="2000" dirty="0"/>
              <a:t>dat s </a:t>
            </a:r>
            <a:r>
              <a:rPr lang="cs-CZ" sz="2000" b="1" dirty="0"/>
              <a:t>jednou proměnnou </a:t>
            </a:r>
            <a:r>
              <a:rPr lang="cs-CZ" sz="2000" dirty="0" smtClean="0"/>
              <a:t>používáme, </a:t>
            </a:r>
            <a:r>
              <a:rPr lang="cs-CZ" sz="2000" dirty="0"/>
              <a:t>pokud </a:t>
            </a:r>
            <a:r>
              <a:rPr lang="cs-CZ" sz="2000" dirty="0" smtClean="0"/>
              <a:t>chceme analyzovat, </a:t>
            </a:r>
            <a:r>
              <a:rPr lang="cs-CZ" sz="2000" dirty="0"/>
              <a:t>jak budou různé hodnoty jedné proměnné v jednom nebo více vzorcích měnit výsledky těchto vzorců</a:t>
            </a:r>
            <a:r>
              <a:rPr lang="cs-CZ" sz="2000" dirty="0" smtClean="0"/>
              <a:t>.</a:t>
            </a:r>
          </a:p>
          <a:p>
            <a:endParaRPr lang="cs-CZ" sz="1000" dirty="0"/>
          </a:p>
          <a:p>
            <a:r>
              <a:rPr lang="cs-CZ" sz="2000" dirty="0"/>
              <a:t>Tabulku dat se </a:t>
            </a:r>
            <a:r>
              <a:rPr lang="cs-CZ" sz="2000" b="1" dirty="0"/>
              <a:t>dvěma proměnnými </a:t>
            </a:r>
            <a:r>
              <a:rPr lang="cs-CZ" sz="2000" dirty="0" smtClean="0"/>
              <a:t>používáme, </a:t>
            </a:r>
            <a:r>
              <a:rPr lang="cs-CZ" sz="2000" dirty="0"/>
              <a:t>pokud chcete </a:t>
            </a:r>
            <a:r>
              <a:rPr lang="cs-CZ" sz="2000" dirty="0" smtClean="0"/>
              <a:t>analyzovat, </a:t>
            </a:r>
            <a:r>
              <a:rPr lang="cs-CZ" sz="2000" dirty="0"/>
              <a:t>jak budou různé hodnoty dvou proměnných v jednom vzorci měnit výsledky tohoto vzorce</a:t>
            </a:r>
            <a:r>
              <a:rPr lang="cs-CZ" sz="2000" dirty="0" smtClean="0"/>
              <a:t>.</a:t>
            </a:r>
          </a:p>
          <a:p>
            <a:endParaRPr lang="cs-CZ" sz="1000" dirty="0" smtClean="0"/>
          </a:p>
          <a:p>
            <a:r>
              <a:rPr lang="cs-CZ" sz="1600" dirty="0" smtClean="0"/>
              <a:t>Poznámka:</a:t>
            </a:r>
          </a:p>
          <a:p>
            <a:r>
              <a:rPr lang="cs-CZ" sz="1600" dirty="0"/>
              <a:t>Tabulky dat jsou přepočítány při každém přepočítání listu, i když zůstaly beze změn. Výpočet listu, </a:t>
            </a:r>
            <a:r>
              <a:rPr lang="cs-CZ" sz="1600" dirty="0" smtClean="0"/>
              <a:t>můžeme </a:t>
            </a:r>
            <a:r>
              <a:rPr lang="cs-CZ" sz="1600" dirty="0"/>
              <a:t>urychlit změnou </a:t>
            </a:r>
            <a:r>
              <a:rPr lang="cs-CZ" sz="1600" b="1" dirty="0"/>
              <a:t>možností výpočtů</a:t>
            </a:r>
            <a:r>
              <a:rPr lang="cs-CZ" sz="1600" dirty="0"/>
              <a:t> na automatický přepočet listu kromě tabulek dat. </a:t>
            </a:r>
          </a:p>
          <a:p>
            <a:endParaRPr lang="cs-CZ" sz="2400" dirty="0" smtClean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093" y="4843462"/>
            <a:ext cx="10026201" cy="16358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8911" y="6206032"/>
            <a:ext cx="1284643" cy="51544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Ovál 7"/>
          <p:cNvSpPr/>
          <p:nvPr/>
        </p:nvSpPr>
        <p:spPr>
          <a:xfrm>
            <a:off x="4279769" y="4751110"/>
            <a:ext cx="612742" cy="39592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8754187" y="5066659"/>
            <a:ext cx="612742" cy="7968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8853280" y="6158387"/>
            <a:ext cx="1091998" cy="39592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08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05225" y="-48526"/>
            <a:ext cx="10515600" cy="95139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</a:rPr>
              <a:t>Speciální výpočty</a:t>
            </a:r>
            <a:r>
              <a:rPr lang="cs-CZ" sz="5400" b="1" dirty="0">
                <a:solidFill>
                  <a:srgbClr val="000000"/>
                </a:solidFill>
              </a:rPr>
              <a:t/>
            </a:r>
            <a:br>
              <a:rPr lang="cs-CZ" sz="5400" b="1" dirty="0">
                <a:solidFill>
                  <a:srgbClr val="000000"/>
                </a:solidFill>
              </a:rPr>
            </a:br>
            <a:r>
              <a:rPr lang="cs-CZ" sz="2800" b="1" dirty="0">
                <a:solidFill>
                  <a:srgbClr val="000000"/>
                </a:solidFill>
              </a:rPr>
              <a:t>Citlivostní analýza </a:t>
            </a:r>
            <a:r>
              <a:rPr lang="cs-CZ" sz="2800" b="1" dirty="0" smtClean="0">
                <a:solidFill>
                  <a:srgbClr val="000000"/>
                </a:solidFill>
              </a:rPr>
              <a:t>–Tabulka dat s jednou proměnnou</a:t>
            </a:r>
            <a:endParaRPr lang="cs-CZ" sz="28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13</a:t>
            </a:fld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259455" y="788565"/>
                <a:ext cx="9939456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000" dirty="0" smtClean="0"/>
                  <a:t>Příklad: Analyzujme funkce y= ½*x a y=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00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m:rPr>
                            <m:nor/>
                          </m:rPr>
                          <a:rPr lang="cs-CZ" sz="2000" dirty="0"/>
                          <m:t>½</m:t>
                        </m:r>
                      </m:sup>
                    </m:sSup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2400" dirty="0" smtClean="0"/>
                  <a:t> pro hodnoty 1,2,3,4,5.</a:t>
                </a:r>
              </a:p>
              <a:p>
                <a:endParaRPr lang="cs-CZ" sz="2400" dirty="0"/>
              </a:p>
              <a:p>
                <a:r>
                  <a:rPr lang="cs-CZ" sz="2400" dirty="0" smtClean="0"/>
                  <a:t>Vytvoříme tabulku:						Postup řešení:</a:t>
                </a: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455" y="788565"/>
                <a:ext cx="9939456" cy="1200329"/>
              </a:xfrm>
              <a:prstGeom prst="rect">
                <a:avLst/>
              </a:prstGeom>
              <a:blipFill rotWithShape="0">
                <a:blip r:embed="rId2"/>
                <a:stretch>
                  <a:fillRect l="-982" t="-4061" b="-1066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8723" y="2667493"/>
            <a:ext cx="3686175" cy="6096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1404" y="5255304"/>
            <a:ext cx="3648075" cy="5715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48723" y="3841742"/>
            <a:ext cx="4067175" cy="6096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TextovéPole 9"/>
          <p:cNvSpPr txBox="1"/>
          <p:nvPr/>
        </p:nvSpPr>
        <p:spPr>
          <a:xfrm>
            <a:off x="4051696" y="1514970"/>
            <a:ext cx="198320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Parametry funkcí (1,2,3,4,5)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 flipH="1">
            <a:off x="3657022" y="2172072"/>
            <a:ext cx="1386276" cy="49542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5016783" y="2147865"/>
            <a:ext cx="780702" cy="49609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517822" y="2459298"/>
            <a:ext cx="10767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y= ½*x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508794" y="2972293"/>
                <a:ext cx="1076714" cy="4121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y=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m:rPr>
                            <m:nor/>
                          </m:rPr>
                          <a:rPr lang="cs-CZ" dirty="0"/>
                          <m:t>½</m:t>
                        </m:r>
                      </m:sup>
                    </m:sSup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794" y="2972293"/>
                <a:ext cx="1076714" cy="412164"/>
              </a:xfrm>
              <a:prstGeom prst="rect">
                <a:avLst/>
              </a:prstGeom>
              <a:blipFill rotWithShape="0">
                <a:blip r:embed="rId6"/>
                <a:stretch>
                  <a:fillRect b="-217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Přímá spojnice se šipkou 17"/>
          <p:cNvCxnSpPr>
            <a:stCxn id="16" idx="3"/>
            <a:endCxn id="6" idx="1"/>
          </p:cNvCxnSpPr>
          <p:nvPr/>
        </p:nvCxnSpPr>
        <p:spPr>
          <a:xfrm>
            <a:off x="1594536" y="2643964"/>
            <a:ext cx="754187" cy="32832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17" idx="3"/>
          </p:cNvCxnSpPr>
          <p:nvPr/>
        </p:nvCxnSpPr>
        <p:spPr>
          <a:xfrm>
            <a:off x="1585508" y="3178375"/>
            <a:ext cx="73209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ál 21"/>
          <p:cNvSpPr/>
          <p:nvPr/>
        </p:nvSpPr>
        <p:spPr>
          <a:xfrm>
            <a:off x="2385077" y="2655648"/>
            <a:ext cx="593793" cy="24900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510573" y="3859616"/>
            <a:ext cx="10606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Tabulka vzorců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181952" y="1995781"/>
            <a:ext cx="11359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Buňka B4</a:t>
            </a:r>
            <a:endParaRPr lang="cs-CZ" dirty="0"/>
          </a:p>
        </p:txBody>
      </p:sp>
      <p:cxnSp>
        <p:nvCxnSpPr>
          <p:cNvPr id="26" name="Přímá spojnice se šipkou 25"/>
          <p:cNvCxnSpPr/>
          <p:nvPr/>
        </p:nvCxnSpPr>
        <p:spPr>
          <a:xfrm flipH="1">
            <a:off x="2665422" y="2374239"/>
            <a:ext cx="1692" cy="37159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V="1">
            <a:off x="1577480" y="3859616"/>
            <a:ext cx="748146" cy="3041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>
            <a:stCxn id="16" idx="3"/>
          </p:cNvCxnSpPr>
          <p:nvPr/>
        </p:nvCxnSpPr>
        <p:spPr>
          <a:xfrm>
            <a:off x="1594536" y="2643964"/>
            <a:ext cx="762865" cy="148867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>
            <a:stCxn id="17" idx="3"/>
          </p:cNvCxnSpPr>
          <p:nvPr/>
        </p:nvCxnSpPr>
        <p:spPr>
          <a:xfrm>
            <a:off x="1585508" y="3178375"/>
            <a:ext cx="763215" cy="112482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H="1">
            <a:off x="4272440" y="3300622"/>
            <a:ext cx="7138" cy="5589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Obrázek 4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26325" y="2172072"/>
            <a:ext cx="1409700" cy="6858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7" name="Ovál 46"/>
          <p:cNvSpPr/>
          <p:nvPr/>
        </p:nvSpPr>
        <p:spPr>
          <a:xfrm>
            <a:off x="8928797" y="2621334"/>
            <a:ext cx="789128" cy="24900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9" name="Obrázek 4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75746" y="3829076"/>
            <a:ext cx="2486025" cy="1238250"/>
          </a:xfrm>
          <a:prstGeom prst="rect">
            <a:avLst/>
          </a:prstGeom>
        </p:spPr>
      </p:pic>
      <p:cxnSp>
        <p:nvCxnSpPr>
          <p:cNvPr id="50" name="Přímá spojnice se šipkou 49"/>
          <p:cNvCxnSpPr/>
          <p:nvPr/>
        </p:nvCxnSpPr>
        <p:spPr>
          <a:xfrm>
            <a:off x="9439502" y="2838739"/>
            <a:ext cx="411508" cy="99033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ál 51"/>
          <p:cNvSpPr/>
          <p:nvPr/>
        </p:nvSpPr>
        <p:spPr>
          <a:xfrm>
            <a:off x="10018758" y="4199194"/>
            <a:ext cx="593793" cy="24900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3" name="Přímá spojnice se šipkou 52"/>
          <p:cNvCxnSpPr/>
          <p:nvPr/>
        </p:nvCxnSpPr>
        <p:spPr>
          <a:xfrm flipH="1">
            <a:off x="7439479" y="4819615"/>
            <a:ext cx="2278446" cy="51317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ovéPole 54"/>
          <p:cNvSpPr txBox="1"/>
          <p:nvPr/>
        </p:nvSpPr>
        <p:spPr>
          <a:xfrm>
            <a:off x="1567570" y="5238433"/>
            <a:ext cx="10606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Výsledná tabulka</a:t>
            </a:r>
          </a:p>
        </p:txBody>
      </p:sp>
      <p:cxnSp>
        <p:nvCxnSpPr>
          <p:cNvPr id="56" name="Přímá spojnice se šipkou 55"/>
          <p:cNvCxnSpPr>
            <a:stCxn id="55" idx="3"/>
            <a:endCxn id="7" idx="1"/>
          </p:cNvCxnSpPr>
          <p:nvPr/>
        </p:nvCxnSpPr>
        <p:spPr>
          <a:xfrm flipV="1">
            <a:off x="2628228" y="5541054"/>
            <a:ext cx="1163176" cy="2054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ovéPole 58"/>
          <p:cNvSpPr txBox="1"/>
          <p:nvPr/>
        </p:nvSpPr>
        <p:spPr>
          <a:xfrm>
            <a:off x="1567570" y="5958974"/>
            <a:ext cx="10606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Tabulka vzorců</a:t>
            </a:r>
          </a:p>
        </p:txBody>
      </p:sp>
      <p:cxnSp>
        <p:nvCxnSpPr>
          <p:cNvPr id="60" name="Přímá spojnice se šipkou 59"/>
          <p:cNvCxnSpPr/>
          <p:nvPr/>
        </p:nvCxnSpPr>
        <p:spPr>
          <a:xfrm flipV="1">
            <a:off x="2637258" y="6241948"/>
            <a:ext cx="1163176" cy="2054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" name="Obrázek 6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03832" y="6019944"/>
            <a:ext cx="4619625" cy="55245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62" name="Přímá spojnice 61"/>
          <p:cNvCxnSpPr/>
          <p:nvPr/>
        </p:nvCxnSpPr>
        <p:spPr>
          <a:xfrm>
            <a:off x="5894611" y="5826804"/>
            <a:ext cx="0" cy="1931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297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05225" y="-48528"/>
            <a:ext cx="10515600" cy="95139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</a:rPr>
              <a:t>Speciální výpočty</a:t>
            </a:r>
            <a:r>
              <a:rPr lang="cs-CZ" sz="5400" b="1" dirty="0">
                <a:solidFill>
                  <a:srgbClr val="000000"/>
                </a:solidFill>
              </a:rPr>
              <a:t/>
            </a:r>
            <a:br>
              <a:rPr lang="cs-CZ" sz="5400" b="1" dirty="0">
                <a:solidFill>
                  <a:srgbClr val="000000"/>
                </a:solidFill>
              </a:rPr>
            </a:br>
            <a:r>
              <a:rPr lang="cs-CZ" sz="2800" b="1" dirty="0">
                <a:solidFill>
                  <a:srgbClr val="000000"/>
                </a:solidFill>
              </a:rPr>
              <a:t>Citlivostní analýza </a:t>
            </a:r>
            <a:r>
              <a:rPr lang="cs-CZ" sz="2800" b="1" dirty="0" smtClean="0">
                <a:solidFill>
                  <a:srgbClr val="000000"/>
                </a:solidFill>
              </a:rPr>
              <a:t>–Tabulka dat se dvěma proměnnými</a:t>
            </a:r>
            <a:endParaRPr lang="cs-CZ" sz="28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14</a:t>
            </a:fld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259455" y="832525"/>
                <a:ext cx="9939456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000" dirty="0" smtClean="0"/>
                  <a:t>Příklad: Analyzujme funkce z=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00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m:rPr>
                            <m:nor/>
                          </m:rPr>
                          <a:rPr lang="cs-CZ" sz="2000" dirty="0"/>
                          <m:t>½</m:t>
                        </m:r>
                      </m:sup>
                    </m:sSup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2400" dirty="0" smtClean="0"/>
                  <a:t> pro hodnoty x=1,2,3,4,5 a y=5,6,7,8,9,10.</a:t>
                </a:r>
              </a:p>
              <a:p>
                <a:endParaRPr lang="cs-CZ" sz="2400" dirty="0"/>
              </a:p>
              <a:p>
                <a:r>
                  <a:rPr lang="cs-CZ" sz="2400" dirty="0" smtClean="0"/>
                  <a:t>Vytvoříme tabulku:						Postup řešení:</a:t>
                </a: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455" y="832525"/>
                <a:ext cx="9939456" cy="1200329"/>
              </a:xfrm>
              <a:prstGeom prst="rect">
                <a:avLst/>
              </a:prstGeom>
              <a:blipFill>
                <a:blip r:embed="rId2"/>
                <a:stretch>
                  <a:fillRect l="-982" t="-4082" b="-112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38281" y="3231011"/>
                <a:ext cx="1217863" cy="4121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 smtClean="0"/>
                  <a:t>z=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m:rPr>
                            <m:nor/>
                          </m:rPr>
                          <a:rPr lang="cs-CZ" dirty="0"/>
                          <m:t>½</m:t>
                        </m:r>
                      </m:sup>
                    </m:sSup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81" y="3231011"/>
                <a:ext cx="1217863" cy="412164"/>
              </a:xfrm>
              <a:prstGeom prst="rect">
                <a:avLst/>
              </a:prstGeom>
              <a:blipFill rotWithShape="0">
                <a:blip r:embed="rId3"/>
                <a:stretch>
                  <a:fillRect l="-3465" b="-200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6" name="Obrázek 4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6325" y="2172072"/>
            <a:ext cx="1409700" cy="6858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7" name="Ovál 46"/>
          <p:cNvSpPr/>
          <p:nvPr/>
        </p:nvSpPr>
        <p:spPr>
          <a:xfrm>
            <a:off x="8928797" y="2621334"/>
            <a:ext cx="789128" cy="24900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43136" y="3589187"/>
            <a:ext cx="4286250" cy="13716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23361" y="3494511"/>
            <a:ext cx="2486025" cy="1238250"/>
          </a:xfrm>
          <a:prstGeom prst="rect">
            <a:avLst/>
          </a:prstGeom>
        </p:spPr>
      </p:pic>
      <p:cxnSp>
        <p:nvCxnSpPr>
          <p:cNvPr id="35" name="Přímá spojnice se šipkou 34"/>
          <p:cNvCxnSpPr/>
          <p:nvPr/>
        </p:nvCxnSpPr>
        <p:spPr>
          <a:xfrm>
            <a:off x="9439502" y="2838739"/>
            <a:ext cx="986543" cy="65577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ál 36"/>
          <p:cNvSpPr/>
          <p:nvPr/>
        </p:nvSpPr>
        <p:spPr>
          <a:xfrm>
            <a:off x="10566373" y="3827282"/>
            <a:ext cx="789128" cy="213554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2840819" y="3572457"/>
            <a:ext cx="282805" cy="376001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10566373" y="4061433"/>
            <a:ext cx="789128" cy="213554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3123624" y="3580821"/>
            <a:ext cx="282805" cy="359271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8301" y="5373061"/>
            <a:ext cx="4477147" cy="12350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3" name="Ovál 42"/>
          <p:cNvSpPr/>
          <p:nvPr/>
        </p:nvSpPr>
        <p:spPr>
          <a:xfrm flipH="1">
            <a:off x="1932134" y="5362134"/>
            <a:ext cx="1050083" cy="186617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 flipH="1">
            <a:off x="1068301" y="5662895"/>
            <a:ext cx="958463" cy="179110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TextovéPole 50"/>
          <p:cNvSpPr txBox="1"/>
          <p:nvPr/>
        </p:nvSpPr>
        <p:spPr>
          <a:xfrm>
            <a:off x="38281" y="4378846"/>
            <a:ext cx="10606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Tabulka vzorců</a:t>
            </a:r>
          </a:p>
        </p:txBody>
      </p:sp>
      <p:cxnSp>
        <p:nvCxnSpPr>
          <p:cNvPr id="54" name="Přímá spojnice se šipkou 53"/>
          <p:cNvCxnSpPr/>
          <p:nvPr/>
        </p:nvCxnSpPr>
        <p:spPr>
          <a:xfrm>
            <a:off x="1089475" y="4736065"/>
            <a:ext cx="565929" cy="6260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>
            <a:stCxn id="17" idx="3"/>
          </p:cNvCxnSpPr>
          <p:nvPr/>
        </p:nvCxnSpPr>
        <p:spPr>
          <a:xfrm>
            <a:off x="1256144" y="3437093"/>
            <a:ext cx="747059" cy="21395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>
            <a:off x="3562246" y="1438501"/>
            <a:ext cx="198320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Parametry x (1,2,3,4,5)</a:t>
            </a:r>
            <a:endParaRPr lang="cs-CZ" sz="1200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38282" y="2078234"/>
            <a:ext cx="106065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Parametry y (10,9,8,7,6,5)</a:t>
            </a:r>
            <a:endParaRPr lang="cs-CZ" sz="1200" dirty="0"/>
          </a:p>
        </p:txBody>
      </p:sp>
      <p:pic>
        <p:nvPicPr>
          <p:cNvPr id="32" name="Obrázek 3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32134" y="2057370"/>
            <a:ext cx="3743325" cy="135255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60" name="Přímá spojnice se šipkou 59"/>
          <p:cNvCxnSpPr>
            <a:stCxn id="17" idx="3"/>
          </p:cNvCxnSpPr>
          <p:nvPr/>
        </p:nvCxnSpPr>
        <p:spPr>
          <a:xfrm flipV="1">
            <a:off x="1256144" y="2169528"/>
            <a:ext cx="691130" cy="126756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>
            <a:off x="1134859" y="2296621"/>
            <a:ext cx="797275" cy="10454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se šipkou 61"/>
          <p:cNvCxnSpPr>
            <a:stCxn id="59" idx="3"/>
          </p:cNvCxnSpPr>
          <p:nvPr/>
        </p:nvCxnSpPr>
        <p:spPr>
          <a:xfrm>
            <a:off x="1098940" y="2309067"/>
            <a:ext cx="822121" cy="9971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se šipkou 63"/>
          <p:cNvCxnSpPr/>
          <p:nvPr/>
        </p:nvCxnSpPr>
        <p:spPr>
          <a:xfrm>
            <a:off x="4553847" y="1723866"/>
            <a:ext cx="847712" cy="33350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se šipkou 65"/>
          <p:cNvCxnSpPr>
            <a:stCxn id="58" idx="2"/>
          </p:cNvCxnSpPr>
          <p:nvPr/>
        </p:nvCxnSpPr>
        <p:spPr>
          <a:xfrm flipH="1">
            <a:off x="2982217" y="1715500"/>
            <a:ext cx="1571630" cy="30471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69"/>
          <p:cNvCxnSpPr/>
          <p:nvPr/>
        </p:nvCxnSpPr>
        <p:spPr>
          <a:xfrm>
            <a:off x="3949831" y="3388513"/>
            <a:ext cx="0" cy="200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ovéPole 71"/>
          <p:cNvSpPr txBox="1"/>
          <p:nvPr/>
        </p:nvSpPr>
        <p:spPr>
          <a:xfrm>
            <a:off x="7008740" y="3717670"/>
            <a:ext cx="10606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Výsledná tabulka</a:t>
            </a:r>
            <a:endParaRPr lang="cs-CZ" dirty="0"/>
          </a:p>
        </p:txBody>
      </p:sp>
      <p:pic>
        <p:nvPicPr>
          <p:cNvPr id="73" name="Obrázek 7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09281" y="5227011"/>
            <a:ext cx="3657600" cy="13811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74" name="Přímá spojnice se šipkou 73"/>
          <p:cNvCxnSpPr/>
          <p:nvPr/>
        </p:nvCxnSpPr>
        <p:spPr>
          <a:xfrm>
            <a:off x="7524879" y="4380903"/>
            <a:ext cx="4692" cy="8461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se šipkou 75"/>
          <p:cNvCxnSpPr/>
          <p:nvPr/>
        </p:nvCxnSpPr>
        <p:spPr>
          <a:xfrm flipH="1">
            <a:off x="9083653" y="4552835"/>
            <a:ext cx="1295494" cy="67417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nice 79"/>
          <p:cNvCxnSpPr>
            <a:endCxn id="15" idx="3"/>
          </p:cNvCxnSpPr>
          <p:nvPr/>
        </p:nvCxnSpPr>
        <p:spPr>
          <a:xfrm flipH="1">
            <a:off x="5545448" y="5990598"/>
            <a:ext cx="863834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58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05225" y="-13361"/>
            <a:ext cx="10515600" cy="95139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</a:rPr>
              <a:t>Speciální výpočty</a:t>
            </a:r>
            <a:r>
              <a:rPr lang="cs-CZ" sz="5400" b="1" dirty="0">
                <a:solidFill>
                  <a:srgbClr val="000000"/>
                </a:solidFill>
              </a:rPr>
              <a:t/>
            </a:r>
            <a:br>
              <a:rPr lang="cs-CZ" sz="5400" b="1" dirty="0">
                <a:solidFill>
                  <a:srgbClr val="000000"/>
                </a:solidFill>
              </a:rPr>
            </a:br>
            <a:r>
              <a:rPr lang="cs-CZ" sz="2800" b="1" dirty="0">
                <a:solidFill>
                  <a:srgbClr val="000000"/>
                </a:solidFill>
              </a:rPr>
              <a:t>Citlivostní analýza </a:t>
            </a:r>
            <a:r>
              <a:rPr lang="cs-CZ" sz="2800" b="1" dirty="0" smtClean="0">
                <a:solidFill>
                  <a:srgbClr val="000000"/>
                </a:solidFill>
              </a:rPr>
              <a:t>- Hledání řešení</a:t>
            </a:r>
            <a:endParaRPr lang="cs-CZ" sz="28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59455" y="885279"/>
            <a:ext cx="993945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Nabídka umožňuje řešit následující problém.</a:t>
            </a:r>
          </a:p>
          <a:p>
            <a:endParaRPr lang="cs-CZ" sz="2000" dirty="0"/>
          </a:p>
          <a:p>
            <a:r>
              <a:rPr lang="cs-CZ" sz="2000" dirty="0" smtClean="0"/>
              <a:t>Známe hodnotu výsledku, </a:t>
            </a:r>
            <a:r>
              <a:rPr lang="cs-CZ" sz="2000" dirty="0"/>
              <a:t>který </a:t>
            </a:r>
            <a:r>
              <a:rPr lang="cs-CZ" sz="2000" dirty="0" smtClean="0"/>
              <a:t>chceme </a:t>
            </a:r>
            <a:r>
              <a:rPr lang="cs-CZ" sz="2000" dirty="0"/>
              <a:t>pomocí výpočetního procesu</a:t>
            </a:r>
            <a:r>
              <a:rPr lang="cs-CZ" sz="2000" dirty="0" smtClean="0"/>
              <a:t> </a:t>
            </a:r>
            <a:r>
              <a:rPr lang="cs-CZ" sz="2000" dirty="0"/>
              <a:t>získat, ale </a:t>
            </a:r>
            <a:r>
              <a:rPr lang="cs-CZ" sz="2000" dirty="0" smtClean="0"/>
              <a:t>nevíme, </a:t>
            </a:r>
            <a:r>
              <a:rPr lang="cs-CZ" sz="2000" dirty="0"/>
              <a:t>jakou vstupní hodnotu vzorec vyžaduje k získání daného </a:t>
            </a:r>
            <a:r>
              <a:rPr lang="cs-CZ" sz="2000" dirty="0" smtClean="0"/>
              <a:t>výsledku.</a:t>
            </a:r>
          </a:p>
          <a:p>
            <a:endParaRPr lang="cs-CZ" sz="2000" dirty="0" smtClean="0"/>
          </a:p>
          <a:p>
            <a:r>
              <a:rPr lang="cs-CZ" sz="2000" dirty="0" smtClean="0"/>
              <a:t>Funkce </a:t>
            </a:r>
            <a:r>
              <a:rPr lang="cs-CZ" sz="2000" dirty="0"/>
              <a:t>Hledání </a:t>
            </a:r>
            <a:r>
              <a:rPr lang="cs-CZ" sz="2000" dirty="0" smtClean="0"/>
              <a:t>řešení nám umožní určit vstupní parametr </a:t>
            </a:r>
            <a:r>
              <a:rPr lang="cs-CZ" sz="2000" dirty="0"/>
              <a:t>(s dostatečnou přesností) </a:t>
            </a:r>
            <a:r>
              <a:rPr lang="cs-CZ" sz="2000" dirty="0" smtClean="0"/>
              <a:t>tak, abychom dosáhli žádaného výsledku.</a:t>
            </a:r>
          </a:p>
          <a:p>
            <a:endParaRPr lang="cs-CZ" sz="2000" dirty="0"/>
          </a:p>
          <a:p>
            <a:r>
              <a:rPr lang="cs-CZ" sz="2000" dirty="0" smtClean="0"/>
              <a:t>Je-li vstupních parametrů více, umožní nám vypočítat hodnotu jednoho z nich při neměnnosti zbývajících parametrů.</a:t>
            </a:r>
          </a:p>
          <a:p>
            <a:endParaRPr lang="cs-CZ" sz="2000" dirty="0" smtClean="0"/>
          </a:p>
          <a:p>
            <a:endParaRPr lang="cs-CZ" sz="1000" dirty="0" smtClean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093" y="4843462"/>
            <a:ext cx="10026201" cy="163580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Ovál 7"/>
          <p:cNvSpPr/>
          <p:nvPr/>
        </p:nvSpPr>
        <p:spPr>
          <a:xfrm>
            <a:off x="4279769" y="4751110"/>
            <a:ext cx="612742" cy="39592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8754187" y="5066659"/>
            <a:ext cx="612742" cy="7968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8900474" y="5955825"/>
            <a:ext cx="1139072" cy="2564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0721" y="6012777"/>
            <a:ext cx="1619250" cy="7334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9624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56117" y="110300"/>
            <a:ext cx="10515600" cy="82732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</a:rPr>
              <a:t>Speciální výpočty</a:t>
            </a:r>
            <a:r>
              <a:rPr lang="cs-CZ" sz="5400" b="1" dirty="0">
                <a:solidFill>
                  <a:srgbClr val="000000"/>
                </a:solidFill>
              </a:rPr>
              <a:t/>
            </a:r>
            <a:br>
              <a:rPr lang="cs-CZ" sz="5400" b="1" dirty="0">
                <a:solidFill>
                  <a:srgbClr val="000000"/>
                </a:solidFill>
              </a:rPr>
            </a:br>
            <a:r>
              <a:rPr lang="cs-CZ" sz="2800" b="1" dirty="0">
                <a:solidFill>
                  <a:srgbClr val="000000"/>
                </a:solidFill>
              </a:rPr>
              <a:t>Citlivostní analýza </a:t>
            </a:r>
            <a:r>
              <a:rPr lang="cs-CZ" sz="2800" b="1" dirty="0" smtClean="0">
                <a:solidFill>
                  <a:srgbClr val="000000"/>
                </a:solidFill>
              </a:rPr>
              <a:t>- Hledání řešení</a:t>
            </a:r>
            <a:endParaRPr lang="cs-CZ" sz="28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11401" y="912683"/>
            <a:ext cx="993945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Příklad: </a:t>
            </a:r>
            <a:r>
              <a:rPr lang="cs-CZ" sz="2000" dirty="0" smtClean="0"/>
              <a:t>	Mějme funkci y=386/x, kde x=a*b*c.</a:t>
            </a:r>
          </a:p>
          <a:p>
            <a:r>
              <a:rPr lang="cs-CZ" sz="2000" dirty="0" smtClean="0"/>
              <a:t>	Pro vstupní hodnoty a=14, b=15 a c=16 </a:t>
            </a:r>
            <a:r>
              <a:rPr lang="cs-CZ" sz="2000" dirty="0"/>
              <a:t>je výsledná hodnota y= </a:t>
            </a:r>
            <a:r>
              <a:rPr lang="cs-CZ" sz="2000" dirty="0" smtClean="0"/>
              <a:t>0,114880952380952.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Hledáme hodnotu vstupního parametru c tak, aby výsledná hodnota byla rovna 10.</a:t>
            </a:r>
          </a:p>
          <a:p>
            <a:endParaRPr lang="cs-CZ" sz="2000" dirty="0"/>
          </a:p>
          <a:p>
            <a:r>
              <a:rPr lang="cs-CZ" sz="2000" dirty="0" smtClean="0"/>
              <a:t>							Řešení:</a:t>
            </a:r>
          </a:p>
          <a:p>
            <a:endParaRPr lang="cs-CZ" sz="10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525" y="2390972"/>
            <a:ext cx="2047875" cy="11620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extovéPole 12"/>
          <p:cNvSpPr txBox="1"/>
          <p:nvPr/>
        </p:nvSpPr>
        <p:spPr>
          <a:xfrm>
            <a:off x="603485" y="2113973"/>
            <a:ext cx="34587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a</a:t>
            </a:r>
            <a:endParaRPr lang="cs-CZ" sz="2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38465" y="2483558"/>
            <a:ext cx="34587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b</a:t>
            </a:r>
            <a:endParaRPr lang="cs-CZ" sz="20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03485" y="2835263"/>
            <a:ext cx="34587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c</a:t>
            </a:r>
            <a:endParaRPr lang="cs-CZ" sz="20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165568" y="2390972"/>
            <a:ext cx="34587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x</a:t>
            </a:r>
            <a:endParaRPr lang="cs-CZ" sz="2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165568" y="3152912"/>
            <a:ext cx="34587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y</a:t>
            </a:r>
            <a:endParaRPr lang="cs-CZ" sz="2000" dirty="0"/>
          </a:p>
        </p:txBody>
      </p:sp>
      <p:cxnSp>
        <p:nvCxnSpPr>
          <p:cNvPr id="19" name="Přímá spojnice se šipkou 18"/>
          <p:cNvCxnSpPr/>
          <p:nvPr/>
        </p:nvCxnSpPr>
        <p:spPr>
          <a:xfrm flipV="1">
            <a:off x="945101" y="2875570"/>
            <a:ext cx="584168" cy="1597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15" idx="3"/>
          </p:cNvCxnSpPr>
          <p:nvPr/>
        </p:nvCxnSpPr>
        <p:spPr>
          <a:xfrm>
            <a:off x="484337" y="2683613"/>
            <a:ext cx="102159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956117" y="2295095"/>
            <a:ext cx="577408" cy="2189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>
            <a:off x="3581400" y="3351563"/>
            <a:ext cx="58416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3581400" y="2591027"/>
            <a:ext cx="584168" cy="24423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Obrázek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3537" y="4130686"/>
            <a:ext cx="1847850" cy="131445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32" name="Přímá spojnice 31"/>
          <p:cNvCxnSpPr>
            <a:stCxn id="7" idx="2"/>
            <a:endCxn id="29" idx="0"/>
          </p:cNvCxnSpPr>
          <p:nvPr/>
        </p:nvCxnSpPr>
        <p:spPr>
          <a:xfrm flipH="1">
            <a:off x="2557462" y="3553022"/>
            <a:ext cx="1" cy="5776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179284" y="4141580"/>
            <a:ext cx="10606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Tabulka vzorců</a:t>
            </a:r>
          </a:p>
        </p:txBody>
      </p:sp>
      <p:cxnSp>
        <p:nvCxnSpPr>
          <p:cNvPr id="34" name="Přímá spojnice se šipkou 33"/>
          <p:cNvCxnSpPr/>
          <p:nvPr/>
        </p:nvCxnSpPr>
        <p:spPr>
          <a:xfrm flipV="1">
            <a:off x="1244821" y="4293230"/>
            <a:ext cx="388716" cy="2496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Obrázek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8712" y="1940109"/>
            <a:ext cx="1409700" cy="6858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8" name="Ovál 37"/>
          <p:cNvSpPr/>
          <p:nvPr/>
        </p:nvSpPr>
        <p:spPr>
          <a:xfrm>
            <a:off x="8659623" y="2149095"/>
            <a:ext cx="1134825" cy="24900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9" name="Obrázek 3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26839" y="3207475"/>
            <a:ext cx="2200275" cy="1457325"/>
          </a:xfrm>
          <a:prstGeom prst="rect">
            <a:avLst/>
          </a:prstGeom>
        </p:spPr>
      </p:pic>
      <p:sp>
        <p:nvSpPr>
          <p:cNvPr id="40" name="Ovál 39"/>
          <p:cNvSpPr/>
          <p:nvPr/>
        </p:nvSpPr>
        <p:spPr>
          <a:xfrm flipV="1">
            <a:off x="9878850" y="3521921"/>
            <a:ext cx="744014" cy="271616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ál 40"/>
          <p:cNvSpPr/>
          <p:nvPr/>
        </p:nvSpPr>
        <p:spPr>
          <a:xfrm flipV="1">
            <a:off x="2737372" y="3235373"/>
            <a:ext cx="844027" cy="413526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ál 41"/>
          <p:cNvSpPr/>
          <p:nvPr/>
        </p:nvSpPr>
        <p:spPr>
          <a:xfrm flipV="1">
            <a:off x="3941219" y="3219477"/>
            <a:ext cx="844027" cy="333545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vál 42"/>
          <p:cNvSpPr/>
          <p:nvPr/>
        </p:nvSpPr>
        <p:spPr>
          <a:xfrm flipV="1">
            <a:off x="9850763" y="3793536"/>
            <a:ext cx="548220" cy="204916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 flipV="1">
            <a:off x="9459651" y="1546007"/>
            <a:ext cx="445048" cy="364736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5" name="Obrázek 4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7739" y="5159901"/>
            <a:ext cx="2619375" cy="1485900"/>
          </a:xfrm>
          <a:prstGeom prst="rect">
            <a:avLst/>
          </a:prstGeom>
        </p:spPr>
      </p:pic>
      <p:cxnSp>
        <p:nvCxnSpPr>
          <p:cNvPr id="46" name="Přímá spojnice se šipkou 45"/>
          <p:cNvCxnSpPr>
            <a:endCxn id="45" idx="0"/>
          </p:cNvCxnSpPr>
          <p:nvPr/>
        </p:nvCxnSpPr>
        <p:spPr>
          <a:xfrm>
            <a:off x="9803876" y="4496586"/>
            <a:ext cx="13551" cy="66331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ál 48"/>
          <p:cNvSpPr/>
          <p:nvPr/>
        </p:nvSpPr>
        <p:spPr>
          <a:xfrm flipV="1">
            <a:off x="9878850" y="4012975"/>
            <a:ext cx="744014" cy="271616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vál 49"/>
          <p:cNvSpPr/>
          <p:nvPr/>
        </p:nvSpPr>
        <p:spPr>
          <a:xfrm flipV="1">
            <a:off x="1670180" y="2759442"/>
            <a:ext cx="744014" cy="271616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vál 50"/>
          <p:cNvSpPr/>
          <p:nvPr/>
        </p:nvSpPr>
        <p:spPr>
          <a:xfrm flipV="1">
            <a:off x="374250" y="2931406"/>
            <a:ext cx="744014" cy="271616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2" name="Obrázek 5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67741" y="4826630"/>
            <a:ext cx="1847850" cy="11906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3" name="Ovál 52"/>
          <p:cNvSpPr/>
          <p:nvPr/>
        </p:nvSpPr>
        <p:spPr>
          <a:xfrm flipV="1">
            <a:off x="9380191" y="5907339"/>
            <a:ext cx="870665" cy="370911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/>
          <p:cNvSpPr/>
          <p:nvPr/>
        </p:nvSpPr>
        <p:spPr>
          <a:xfrm flipV="1">
            <a:off x="6040956" y="5696978"/>
            <a:ext cx="784050" cy="363813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/>
          <p:cNvSpPr/>
          <p:nvPr/>
        </p:nvSpPr>
        <p:spPr>
          <a:xfrm flipV="1">
            <a:off x="4811671" y="5173520"/>
            <a:ext cx="744014" cy="271616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TextovéPole 55"/>
          <p:cNvSpPr txBox="1"/>
          <p:nvPr/>
        </p:nvSpPr>
        <p:spPr>
          <a:xfrm>
            <a:off x="5753032" y="3840522"/>
            <a:ext cx="10606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Výsledek</a:t>
            </a:r>
          </a:p>
        </p:txBody>
      </p:sp>
      <p:cxnSp>
        <p:nvCxnSpPr>
          <p:cNvPr id="57" name="Přímá spojnice se šipkou 56"/>
          <p:cNvCxnSpPr>
            <a:endCxn id="55" idx="5"/>
          </p:cNvCxnSpPr>
          <p:nvPr/>
        </p:nvCxnSpPr>
        <p:spPr>
          <a:xfrm flipH="1">
            <a:off x="5446727" y="4208699"/>
            <a:ext cx="768640" cy="100459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>
            <a:off x="9656618" y="2369779"/>
            <a:ext cx="137830" cy="88123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82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Šesté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/>
              <a:t>	</a:t>
            </a:r>
            <a:endParaRPr lang="cs-CZ" sz="3600" dirty="0"/>
          </a:p>
          <a:p>
            <a:pPr algn="ctr"/>
            <a:endParaRPr lang="cs-CZ" sz="3600" dirty="0" smtClean="0"/>
          </a:p>
          <a:p>
            <a:pPr algn="ctr"/>
            <a:endParaRPr lang="cs-CZ" sz="3600" dirty="0"/>
          </a:p>
          <a:p>
            <a:pPr algn="ctr"/>
            <a:endParaRPr lang="cs-CZ" sz="3600" dirty="0" smtClean="0"/>
          </a:p>
          <a:p>
            <a:pPr algn="ctr"/>
            <a:endParaRPr lang="cs-CZ" sz="3600" dirty="0"/>
          </a:p>
          <a:p>
            <a:r>
              <a:rPr lang="cs-CZ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Pomocný soubor:</a:t>
            </a:r>
            <a:endParaRPr lang="cs-CZ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Pomocny_6.xlsx</a:t>
            </a:r>
            <a:endParaRPr lang="cs-CZ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cs-CZ" sz="36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79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28680" y="1361635"/>
            <a:ext cx="11318789" cy="4776079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600" dirty="0"/>
              <a:t>Maticové vzorce (někdy označované jako „vzorce CSE</a:t>
            </a:r>
            <a:r>
              <a:rPr lang="cs-CZ" sz="2600" dirty="0" smtClean="0"/>
              <a:t>“ – </a:t>
            </a:r>
            <a:r>
              <a:rPr lang="cs-CZ" sz="2600" dirty="0" err="1" smtClean="0"/>
              <a:t>Ctrl+Shift+Enter</a:t>
            </a:r>
            <a:r>
              <a:rPr lang="cs-CZ" sz="2600" dirty="0" smtClean="0"/>
              <a:t>) </a:t>
            </a:r>
            <a:r>
              <a:rPr lang="cs-CZ" sz="2600" dirty="0"/>
              <a:t>slouží k provádění výpočtů, které můžou generovat jeden nebo několik výsledků. </a:t>
            </a:r>
            <a:endParaRPr lang="cs-CZ" sz="2600" dirty="0" smtClean="0"/>
          </a:p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600" dirty="0"/>
              <a:t>Matice je řada dat v jednom řádku, sloupci nebo v kombinaci řádků a sloupců. Maticový vzorec provádí výpočty dat v jedné nebo několika maticích a vrací buď jeden </a:t>
            </a:r>
            <a:r>
              <a:rPr lang="cs-CZ" sz="2600" dirty="0" smtClean="0"/>
              <a:t>(výsledek je obsahem jedné buňky – jedno buňkový vzorec) nebo </a:t>
            </a:r>
            <a:r>
              <a:rPr lang="cs-CZ" sz="2600" dirty="0"/>
              <a:t>několik </a:t>
            </a:r>
            <a:r>
              <a:rPr lang="cs-CZ" sz="2600" dirty="0" smtClean="0"/>
              <a:t>výsledků (výpočet sloupce nebo řádků souhrnů – více buňkový vzorec). </a:t>
            </a:r>
          </a:p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600" dirty="0" smtClean="0">
                <a:solidFill>
                  <a:srgbClr val="000000"/>
                </a:solidFill>
              </a:rPr>
              <a:t>Pomocí maticových vzorců můžeme realizovat např.:</a:t>
            </a:r>
          </a:p>
          <a:p>
            <a:pPr marL="1371600" lvl="2" indent="-457200" algn="l">
              <a:lnSpc>
                <a:spcPct val="80000"/>
              </a:lnSpc>
              <a:buFontTx/>
              <a:buChar char="-"/>
            </a:pPr>
            <a:r>
              <a:rPr lang="cs-CZ" sz="2000" dirty="0" smtClean="0">
                <a:solidFill>
                  <a:srgbClr val="000000"/>
                </a:solidFill>
              </a:rPr>
              <a:t>Určit počty znaků obsažených v oblasti buněk,</a:t>
            </a:r>
          </a:p>
          <a:p>
            <a:pPr marL="1371600" lvl="2" indent="-457200" algn="l">
              <a:lnSpc>
                <a:spcPct val="80000"/>
              </a:lnSpc>
              <a:buFontTx/>
              <a:buChar char="-"/>
            </a:pPr>
            <a:r>
              <a:rPr lang="cs-CZ" sz="2000" dirty="0" smtClean="0">
                <a:solidFill>
                  <a:srgbClr val="000000"/>
                </a:solidFill>
              </a:rPr>
              <a:t>Sečíst čísla splňující určité podmínky,</a:t>
            </a:r>
          </a:p>
          <a:p>
            <a:pPr marL="1371600" lvl="2" indent="-457200" algn="l">
              <a:lnSpc>
                <a:spcPct val="80000"/>
              </a:lnSpc>
              <a:buFontTx/>
              <a:buChar char="-"/>
            </a:pPr>
            <a:r>
              <a:rPr lang="cs-CZ" sz="2000" dirty="0" smtClean="0">
                <a:solidFill>
                  <a:srgbClr val="000000"/>
                </a:solidFill>
              </a:rPr>
              <a:t>Sečíst každou n-tou hodnotu v oblasti hodnot</a:t>
            </a:r>
          </a:p>
          <a:p>
            <a:pPr marL="1371600" lvl="2" indent="-457200" algn="l">
              <a:lnSpc>
                <a:spcPct val="80000"/>
              </a:lnSpc>
              <a:buFontTx/>
              <a:buChar char="-"/>
            </a:pPr>
            <a:r>
              <a:rPr lang="cs-CZ" sz="2000" dirty="0" smtClean="0">
                <a:solidFill>
                  <a:srgbClr val="000000"/>
                </a:solidFill>
              </a:rPr>
              <a:t>atd.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Maticové vzorce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70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20130" y="1043696"/>
            <a:ext cx="11318789" cy="5280904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600" dirty="0" smtClean="0"/>
              <a:t>Příklad: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endParaRPr lang="cs-CZ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Maticové vzorce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8362" y="1043696"/>
            <a:ext cx="5191125" cy="401002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9829801" y="2360708"/>
            <a:ext cx="205740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Vložení pomocí CSE:</a:t>
            </a:r>
          </a:p>
          <a:p>
            <a:r>
              <a:rPr lang="cs-CZ" sz="1400" dirty="0"/>
              <a:t>{=F4:F19*G4:G19</a:t>
            </a:r>
            <a:r>
              <a:rPr lang="cs-CZ" sz="1400" dirty="0" smtClean="0"/>
              <a:t>}</a:t>
            </a:r>
          </a:p>
          <a:p>
            <a:r>
              <a:rPr lang="cs-CZ" sz="1400" dirty="0" smtClean="0"/>
              <a:t>resp.</a:t>
            </a:r>
          </a:p>
          <a:p>
            <a:r>
              <a:rPr lang="cs-CZ" sz="1400" dirty="0" smtClean="0"/>
              <a:t>{=</a:t>
            </a:r>
            <a:r>
              <a:rPr lang="cs-CZ" sz="1400" dirty="0"/>
              <a:t>SUMA(F4:F19*G4:G19</a:t>
            </a:r>
            <a:r>
              <a:rPr lang="cs-CZ" sz="1400" dirty="0" smtClean="0"/>
              <a:t>)}</a:t>
            </a:r>
            <a:endParaRPr lang="cs-CZ" sz="1400" dirty="0"/>
          </a:p>
        </p:txBody>
      </p:sp>
      <p:cxnSp>
        <p:nvCxnSpPr>
          <p:cNvPr id="6" name="Přímá spojnice se šipkou 5"/>
          <p:cNvCxnSpPr>
            <a:stCxn id="4" idx="1"/>
          </p:cNvCxnSpPr>
          <p:nvPr/>
        </p:nvCxnSpPr>
        <p:spPr>
          <a:xfrm flipH="1" flipV="1">
            <a:off x="8477250" y="1647828"/>
            <a:ext cx="1352551" cy="118993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4" idx="1"/>
          </p:cNvCxnSpPr>
          <p:nvPr/>
        </p:nvCxnSpPr>
        <p:spPr>
          <a:xfrm flipH="1">
            <a:off x="8477251" y="2837762"/>
            <a:ext cx="1352550" cy="165107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H="1">
            <a:off x="8477251" y="3190875"/>
            <a:ext cx="1352549" cy="15906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564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20130" y="1043696"/>
            <a:ext cx="11318789" cy="5252329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600" dirty="0" smtClean="0"/>
              <a:t>Příklad: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endParaRPr lang="cs-CZ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Maticové vzorce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8975" y="1626747"/>
            <a:ext cx="5734050" cy="4086225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9998075" y="2884583"/>
            <a:ext cx="205740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Vložení pomocí CSE:</a:t>
            </a:r>
          </a:p>
          <a:p>
            <a:r>
              <a:rPr lang="cs-CZ" sz="1400" dirty="0"/>
              <a:t>{=F4:F19*G4:G19</a:t>
            </a:r>
            <a:r>
              <a:rPr lang="cs-CZ" sz="1400" dirty="0" smtClean="0"/>
              <a:t>}</a:t>
            </a:r>
          </a:p>
          <a:p>
            <a:r>
              <a:rPr lang="cs-CZ" sz="1400" dirty="0" smtClean="0"/>
              <a:t>resp.</a:t>
            </a:r>
          </a:p>
          <a:p>
            <a:r>
              <a:rPr lang="cs-CZ" sz="1400" dirty="0" smtClean="0"/>
              <a:t>{=</a:t>
            </a:r>
            <a:r>
              <a:rPr lang="cs-CZ" sz="1400" dirty="0"/>
              <a:t>SUMA(F4:F19*G4:G19</a:t>
            </a:r>
            <a:r>
              <a:rPr lang="cs-CZ" sz="1400" dirty="0" smtClean="0"/>
              <a:t>)}</a:t>
            </a:r>
            <a:endParaRPr lang="cs-CZ" sz="1400" dirty="0"/>
          </a:p>
        </p:txBody>
      </p:sp>
      <p:cxnSp>
        <p:nvCxnSpPr>
          <p:cNvPr id="10" name="Přímá spojnice se šipkou 9"/>
          <p:cNvCxnSpPr>
            <a:stCxn id="9" idx="1"/>
          </p:cNvCxnSpPr>
          <p:nvPr/>
        </p:nvCxnSpPr>
        <p:spPr>
          <a:xfrm flipH="1" flipV="1">
            <a:off x="8645525" y="2171703"/>
            <a:ext cx="1352550" cy="118993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9" idx="1"/>
          </p:cNvCxnSpPr>
          <p:nvPr/>
        </p:nvCxnSpPr>
        <p:spPr>
          <a:xfrm flipH="1">
            <a:off x="8645525" y="3361637"/>
            <a:ext cx="1352550" cy="165107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8724900" y="3714750"/>
            <a:ext cx="1273175" cy="165735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11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20130" y="1043696"/>
            <a:ext cx="11318789" cy="5554812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600" dirty="0" smtClean="0"/>
              <a:t>Příklad: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</a:p>
          <a:p>
            <a:pPr algn="l">
              <a:lnSpc>
                <a:spcPct val="80000"/>
              </a:lnSpc>
            </a:pPr>
            <a:r>
              <a:rPr lang="cs-CZ" dirty="0" smtClean="0">
                <a:solidFill>
                  <a:srgbClr val="000000"/>
                </a:solidFill>
              </a:rPr>
              <a:t>(závislost dat)</a:t>
            </a:r>
            <a:endParaRPr lang="cs-CZ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Maticové vzorce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9950" y="1362075"/>
            <a:ext cx="537210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11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20130" y="1043696"/>
            <a:ext cx="11318789" cy="5554812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600" dirty="0" smtClean="0">
                <a:solidFill>
                  <a:srgbClr val="000000"/>
                </a:solidFill>
              </a:rPr>
              <a:t>Syntaxe maticových vzorců: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začínají symbolem =;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lze použít většinu předdefinovaných funkcí Excelu;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vzorec se vkládá stiskem kombinace kláves CTRL+SHIFT+ENTER;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vzorec se uzavře do { };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pokud se zadají { } ručně je vzorec chápán jako textový řetězec;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jedná se o efektivní způsob vytváření vzorců:</a:t>
            </a:r>
          </a:p>
          <a:p>
            <a:pPr lvl="1" algn="l">
              <a:lnSpc>
                <a:spcPct val="80000"/>
              </a:lnSpc>
            </a:pPr>
            <a:r>
              <a:rPr lang="cs-CZ" sz="2400" dirty="0" smtClean="0">
                <a:solidFill>
                  <a:srgbClr val="000000"/>
                </a:solidFill>
              </a:rPr>
              <a:t>	např.:		{=SUMA(A1:A5*B1:B5)}</a:t>
            </a:r>
          </a:p>
          <a:p>
            <a:pPr lvl="1" algn="l">
              <a:lnSpc>
                <a:spcPct val="80000"/>
              </a:lnSpc>
            </a:pPr>
            <a:r>
              <a:rPr lang="cs-CZ" sz="2400" dirty="0">
                <a:solidFill>
                  <a:srgbClr val="000000"/>
                </a:solidFill>
              </a:rPr>
              <a:t>	</a:t>
            </a:r>
            <a:r>
              <a:rPr lang="cs-CZ" sz="2400" dirty="0" smtClean="0">
                <a:solidFill>
                  <a:srgbClr val="000000"/>
                </a:solidFill>
              </a:rPr>
              <a:t>je totéž jako 	=SUMA(A1*B1;A2*B2;</a:t>
            </a: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A3*B3; A4*B4; A5*B5);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při jakékoli úpravě maticového vzorce je pro potvrzení změny nutno použít kombinace CSE;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Při práci s více buňkovými vzorci je potřeba dodržet následující pravidla:</a:t>
            </a:r>
          </a:p>
          <a:p>
            <a:pPr lvl="1" algn="l">
              <a:lnSpc>
                <a:spcPct val="80000"/>
              </a:lnSpc>
            </a:pPr>
            <a:endParaRPr lang="cs-CZ" dirty="0" smtClean="0">
              <a:solidFill>
                <a:srgbClr val="000000"/>
              </a:solidFill>
            </a:endParaRPr>
          </a:p>
          <a:p>
            <a:pPr marL="457200" indent="-457200" algn="l">
              <a:lnSpc>
                <a:spcPct val="80000"/>
              </a:lnSpc>
              <a:buFontTx/>
              <a:buChar char="-"/>
            </a:pPr>
            <a:endParaRPr lang="cs-CZ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Maticové vzorce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88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20130" y="1043696"/>
            <a:ext cx="11318789" cy="5554812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800" dirty="0" smtClean="0">
                <a:solidFill>
                  <a:srgbClr val="000000"/>
                </a:solidFill>
              </a:rPr>
              <a:t>Pravidla pro více buňkové vzorce:</a:t>
            </a:r>
          </a:p>
          <a:p>
            <a:pPr marL="457200" indent="-457200" algn="l">
              <a:lnSpc>
                <a:spcPct val="80000"/>
              </a:lnSpc>
              <a:buFontTx/>
              <a:buChar char="-"/>
            </a:pPr>
            <a:endParaRPr lang="cs-CZ" sz="2800" dirty="0">
              <a:solidFill>
                <a:srgbClr val="000000"/>
              </a:solidFill>
            </a:endParaRP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/>
              <a:t>dříve než zadáme vzorec vybereme oblast buněk pro uložení výsledku;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není možné změnit obsah jednotlivých buněk v maticovém vzorci;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můžeme přesunout nebo odstranit celý maticový vzorec, nelze přesunout nebo odstranit pouze jeho část;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800" dirty="0" smtClean="0">
                <a:solidFill>
                  <a:srgbClr val="000000"/>
                </a:solidFill>
              </a:rPr>
              <a:t>Poznámka:</a:t>
            </a:r>
            <a:endParaRPr lang="cs-CZ" sz="2800" dirty="0">
              <a:solidFill>
                <a:srgbClr val="000000"/>
              </a:solidFill>
            </a:endParaRP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maticovým vzorcům nemusí rozumět ostatní uživatelé sešitu;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v závislosti na rychlosti procesoru a velikosti paměti, mohou velké maticové vzorce zpomalovat výpočty.</a:t>
            </a:r>
            <a:endParaRPr lang="cs-CZ" sz="2400" dirty="0">
              <a:solidFill>
                <a:srgbClr val="000000"/>
              </a:solidFill>
            </a:endParaRP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Maticové vzorce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40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7925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</a:rPr>
              <a:t>Speciální výpočty</a:t>
            </a:r>
            <a:br>
              <a:rPr lang="cs-CZ" sz="4000" b="1" dirty="0">
                <a:solidFill>
                  <a:srgbClr val="000000"/>
                </a:solidFill>
              </a:rPr>
            </a:br>
            <a:r>
              <a:rPr lang="cs-CZ" sz="3200" b="1" dirty="0" smtClean="0">
                <a:solidFill>
                  <a:srgbClr val="000000"/>
                </a:solidFill>
              </a:rPr>
              <a:t>Citlivostní analýza</a:t>
            </a:r>
            <a:endParaRPr lang="cs-CZ" sz="32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38200" y="1273676"/>
            <a:ext cx="104114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Excel </a:t>
            </a:r>
            <a:r>
              <a:rPr lang="cs-CZ" sz="2400" dirty="0"/>
              <a:t>nabízí tři druhy nástrojů pro </a:t>
            </a:r>
            <a:r>
              <a:rPr lang="cs-CZ" sz="2400" b="1" dirty="0"/>
              <a:t>citlivostní analýzu</a:t>
            </a:r>
            <a:r>
              <a:rPr lang="cs-CZ" sz="2400" dirty="0" smtClean="0"/>
              <a:t>:</a:t>
            </a:r>
          </a:p>
          <a:p>
            <a:pPr marL="1200150" lvl="2" indent="-285750">
              <a:buFont typeface="Calibri" panose="020F0502020204030204" pitchFamily="34" charset="0"/>
              <a:buChar char="-"/>
            </a:pPr>
            <a:r>
              <a:rPr lang="cs-CZ" sz="2400" dirty="0" smtClean="0"/>
              <a:t>scénáře,</a:t>
            </a:r>
          </a:p>
          <a:p>
            <a:pPr marL="1200150" lvl="2" indent="-285750">
              <a:buFont typeface="Calibri" panose="020F0502020204030204" pitchFamily="34" charset="0"/>
              <a:buChar char="-"/>
            </a:pPr>
            <a:r>
              <a:rPr lang="cs-CZ" sz="2400" dirty="0" smtClean="0"/>
              <a:t>tabulky dat</a:t>
            </a:r>
          </a:p>
          <a:p>
            <a:pPr marL="1200150" lvl="2" indent="-285750">
              <a:buFont typeface="Calibri" panose="020F0502020204030204" pitchFamily="34" charset="0"/>
              <a:buChar char="-"/>
            </a:pPr>
            <a:r>
              <a:rPr lang="cs-CZ" sz="2400" dirty="0" smtClean="0"/>
              <a:t>hledání </a:t>
            </a:r>
            <a:r>
              <a:rPr lang="cs-CZ" sz="2400" dirty="0"/>
              <a:t>řešení. </a:t>
            </a:r>
            <a:endParaRPr lang="cs-CZ" sz="2400" dirty="0" smtClean="0"/>
          </a:p>
          <a:p>
            <a:endParaRPr lang="cs-CZ" sz="2400" b="1" dirty="0" smtClean="0"/>
          </a:p>
          <a:p>
            <a:r>
              <a:rPr lang="cs-CZ" sz="2400" b="1" dirty="0" smtClean="0"/>
              <a:t>Scénáře</a:t>
            </a:r>
            <a:r>
              <a:rPr lang="cs-CZ" sz="2400" dirty="0" smtClean="0"/>
              <a:t> </a:t>
            </a:r>
            <a:r>
              <a:rPr lang="cs-CZ" sz="2400" dirty="0"/>
              <a:t>a </a:t>
            </a:r>
            <a:r>
              <a:rPr lang="cs-CZ" sz="2400" b="1" dirty="0"/>
              <a:t>tabulky dat</a:t>
            </a:r>
            <a:r>
              <a:rPr lang="cs-CZ" sz="2400" dirty="0"/>
              <a:t> určují možné výsledky na základě sad vstupních hodnot. </a:t>
            </a:r>
            <a:endParaRPr lang="cs-CZ" sz="2400" dirty="0" smtClean="0"/>
          </a:p>
          <a:p>
            <a:endParaRPr lang="cs-CZ" sz="2400" b="1" dirty="0" smtClean="0"/>
          </a:p>
          <a:p>
            <a:r>
              <a:rPr lang="cs-CZ" sz="2400" b="1" dirty="0" smtClean="0"/>
              <a:t>Tabulky </a:t>
            </a:r>
            <a:r>
              <a:rPr lang="cs-CZ" sz="2400" b="1" dirty="0"/>
              <a:t>dat </a:t>
            </a:r>
            <a:r>
              <a:rPr lang="cs-CZ" sz="2400" dirty="0"/>
              <a:t>pracují pouze s jednou nebo dvěma proměnnými, ale pro tyto proměnné mohou přijímat mnoho různých hodnot. </a:t>
            </a:r>
            <a:endParaRPr lang="cs-CZ" sz="2400" dirty="0" smtClean="0"/>
          </a:p>
          <a:p>
            <a:endParaRPr lang="cs-CZ" sz="2400" b="1" dirty="0" smtClean="0"/>
          </a:p>
          <a:p>
            <a:r>
              <a:rPr lang="cs-CZ" sz="2400" b="1" dirty="0" smtClean="0"/>
              <a:t>Scénář</a:t>
            </a:r>
            <a:r>
              <a:rPr lang="cs-CZ" sz="2400" dirty="0" smtClean="0"/>
              <a:t> </a:t>
            </a:r>
            <a:r>
              <a:rPr lang="cs-CZ" sz="2400" dirty="0"/>
              <a:t>může mít více proměnných, ale lze do něj umístit nejvýše 32 hodnot. </a:t>
            </a:r>
            <a:endParaRPr lang="cs-CZ" sz="2400" dirty="0" smtClean="0"/>
          </a:p>
          <a:p>
            <a:endParaRPr lang="cs-CZ" sz="2400" b="1" dirty="0" smtClean="0"/>
          </a:p>
          <a:p>
            <a:r>
              <a:rPr lang="cs-CZ" sz="2400" b="1" dirty="0" smtClean="0"/>
              <a:t>Hledání </a:t>
            </a:r>
            <a:r>
              <a:rPr lang="cs-CZ" sz="2400" b="1" dirty="0"/>
              <a:t>řešen</a:t>
            </a:r>
            <a:r>
              <a:rPr lang="cs-CZ" sz="2400" dirty="0"/>
              <a:t>í </a:t>
            </a:r>
            <a:r>
              <a:rPr lang="cs-CZ" sz="2400" dirty="0" smtClean="0"/>
              <a:t>je jiným typem analýzy dat - na </a:t>
            </a:r>
            <a:r>
              <a:rPr lang="cs-CZ" sz="2400" dirty="0"/>
              <a:t>základě zadaného výsledku určuje možné vstupní hodnoty, které povedou k tomuto výsledku.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42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7925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Speciální výpočty</a:t>
            </a:r>
            <a:br>
              <a:rPr lang="cs-CZ" b="1" dirty="0">
                <a:solidFill>
                  <a:srgbClr val="000000"/>
                </a:solidFill>
              </a:rPr>
            </a:br>
            <a:r>
              <a:rPr lang="cs-CZ" sz="3100" b="1" dirty="0" smtClean="0">
                <a:solidFill>
                  <a:srgbClr val="000000"/>
                </a:solidFill>
              </a:rPr>
              <a:t>Citlivostní analýza - Scénáře</a:t>
            </a:r>
            <a:endParaRPr lang="cs-CZ" sz="31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38200" y="1273676"/>
            <a:ext cx="104114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Postup vytvoření scénáře v Excelu:</a:t>
            </a:r>
          </a:p>
          <a:p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 potřeba mít </a:t>
            </a:r>
            <a:r>
              <a:rPr lang="cs-CZ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př</a:t>
            </a:r>
            <a:r>
              <a:rPr lang="cs-C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ipravená data. </a:t>
            </a:r>
          </a:p>
          <a:p>
            <a:r>
              <a:rPr lang="cs-CZ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Z nich vytvořit jednotlivé scénáře.</a:t>
            </a:r>
          </a:p>
          <a:p>
            <a:r>
              <a:rPr lang="cs-C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Následně vytvořit Souhrn.</a:t>
            </a:r>
          </a:p>
          <a:p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181" y="2029762"/>
            <a:ext cx="10747637" cy="1452830"/>
          </a:xfrm>
          <a:prstGeom prst="rect">
            <a:avLst/>
          </a:prstGeom>
        </p:spPr>
      </p:pic>
      <p:sp>
        <p:nvSpPr>
          <p:cNvPr id="7" name="Ovál 6"/>
          <p:cNvSpPr/>
          <p:nvPr/>
        </p:nvSpPr>
        <p:spPr>
          <a:xfrm>
            <a:off x="4100659" y="1960775"/>
            <a:ext cx="688157" cy="34030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8120159" y="2164628"/>
            <a:ext cx="688157" cy="71997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8316011" y="2828866"/>
            <a:ext cx="1223915" cy="34030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391" y="4006008"/>
            <a:ext cx="3585070" cy="2473159"/>
          </a:xfrm>
          <a:prstGeom prst="rect">
            <a:avLst/>
          </a:prstGeom>
        </p:spPr>
      </p:pic>
      <p:cxnSp>
        <p:nvCxnSpPr>
          <p:cNvPr id="11" name="Přímá spojnice se šipkou 10"/>
          <p:cNvCxnSpPr>
            <a:stCxn id="9" idx="4"/>
            <a:endCxn id="10" idx="0"/>
          </p:cNvCxnSpPr>
          <p:nvPr/>
        </p:nvCxnSpPr>
        <p:spPr>
          <a:xfrm>
            <a:off x="8927969" y="3169171"/>
            <a:ext cx="611957" cy="83683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971</Words>
  <Application>Microsoft Office PowerPoint</Application>
  <PresentationFormat>Širokoúhlá obrazovka</PresentationFormat>
  <Paragraphs>171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Times New Roman</vt:lpstr>
      <vt:lpstr>Motiv Office</vt:lpstr>
      <vt:lpstr>Informatika pro ekonomy II</vt:lpstr>
      <vt:lpstr>Maticové vzorce</vt:lpstr>
      <vt:lpstr>Maticové vzorce</vt:lpstr>
      <vt:lpstr>Maticové vzorce</vt:lpstr>
      <vt:lpstr>Maticové vzorce</vt:lpstr>
      <vt:lpstr>Maticové vzorce</vt:lpstr>
      <vt:lpstr>Maticové vzorce</vt:lpstr>
      <vt:lpstr>Speciální výpočty Citlivostní analýza</vt:lpstr>
      <vt:lpstr>Speciální výpočty Citlivostní analýza - Scénáře</vt:lpstr>
      <vt:lpstr>Speciální výpočty Citlivostní analýza - Scénáře</vt:lpstr>
      <vt:lpstr>Speciální výpočty Citlivostní analýza -Scénáře</vt:lpstr>
      <vt:lpstr>Speciální výpočty Citlivostní analýza –Tabulky dat</vt:lpstr>
      <vt:lpstr>Speciální výpočty Citlivostní analýza –Tabulka dat s jednou proměnnou</vt:lpstr>
      <vt:lpstr>Speciální výpočty Citlivostní analýza –Tabulka dat se dvěma proměnnými</vt:lpstr>
      <vt:lpstr>Speciální výpočty Citlivostní analýza - Hledání řešení</vt:lpstr>
      <vt:lpstr>Speciální výpočty Citlivostní analýza - Hledání řešení</vt:lpstr>
      <vt:lpstr>Šesté 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5  Vybrané speciální dovednosti</dc:title>
  <dc:creator>koliba</dc:creator>
  <cp:lastModifiedBy>Petr Suchánek</cp:lastModifiedBy>
  <cp:revision>41</cp:revision>
  <dcterms:created xsi:type="dcterms:W3CDTF">2016-03-15T07:39:58Z</dcterms:created>
  <dcterms:modified xsi:type="dcterms:W3CDTF">2022-03-27T18:26:18Z</dcterms:modified>
</cp:coreProperties>
</file>