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5" r:id="rId2"/>
    <p:sldId id="290" r:id="rId3"/>
    <p:sldId id="291" r:id="rId4"/>
    <p:sldId id="293" r:id="rId5"/>
    <p:sldId id="297" r:id="rId6"/>
    <p:sldId id="298" r:id="rId7"/>
    <p:sldId id="299" r:id="rId8"/>
    <p:sldId id="292" r:id="rId9"/>
    <p:sldId id="294" r:id="rId10"/>
    <p:sldId id="296" r:id="rId11"/>
    <p:sldId id="283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39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03.04.2022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726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03.04.2022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963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03.04.2022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60805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78972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03.04.2022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2086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03.04.2022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1953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03.04.2022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8621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03.04.2022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8731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03.04.2022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2285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03.04.2022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8544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03.04.2022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1419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03.04.2022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7451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83FA34-B5DD-4217-B5C6-CB4A4679D164}" type="datetimeFigureOut">
              <a:rPr lang="cs-CZ" smtClean="0"/>
              <a:t>03.04.2022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3791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40701"/>
            <a:ext cx="2266000" cy="176748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335360" y="932723"/>
            <a:ext cx="7872875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Informatika pro ekonomy II</a:t>
            </a:r>
            <a:endParaRPr lang="cs-CZ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351584" y="4293096"/>
            <a:ext cx="5184576" cy="182420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867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 </a:t>
            </a:r>
            <a:r>
              <a:rPr lang="cs-CZ" sz="1867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cs-CZ" sz="1867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 Mgr. Petr Suchánek, Ph.D</a:t>
            </a:r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r"/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informatiky a matematiky</a:t>
            </a:r>
          </a:p>
          <a:p>
            <a:pPr algn="r"/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suchanek@opf.slu.cz</a:t>
            </a:r>
          </a:p>
          <a:p>
            <a:pPr algn="r"/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7689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516309" y="197675"/>
            <a:ext cx="7753107" cy="804692"/>
          </a:xfrm>
        </p:spPr>
        <p:txBody>
          <a:bodyPr>
            <a:normAutofit/>
          </a:bodyPr>
          <a:lstStyle/>
          <a:p>
            <a:r>
              <a:rPr lang="cs-CZ" sz="4800" b="1" dirty="0">
                <a:solidFill>
                  <a:srgbClr val="000000"/>
                </a:solidFill>
              </a:rPr>
              <a:t>Makra</a:t>
            </a:r>
            <a:endParaRPr lang="cs-CZ" sz="48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396846" y="897879"/>
            <a:ext cx="11214157" cy="6147360"/>
          </a:xfrm>
        </p:spPr>
        <p:txBody>
          <a:bodyPr>
            <a:normAutofit/>
          </a:bodyPr>
          <a:lstStyle/>
          <a:p>
            <a:pPr algn="just"/>
            <a:r>
              <a:rPr lang="cs-CZ" b="1" dirty="0" smtClean="0"/>
              <a:t>Příklad 3:</a:t>
            </a:r>
            <a:r>
              <a:rPr lang="cs-CZ" dirty="0" smtClean="0"/>
              <a:t> Zadání vybrané oblasti pomocí </a:t>
            </a:r>
            <a:r>
              <a:rPr lang="cs-CZ" dirty="0" err="1" smtClean="0"/>
              <a:t>inputboxu</a:t>
            </a:r>
            <a:endParaRPr lang="cs-CZ" dirty="0" smtClean="0"/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Výsledek v kódu VBA: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/>
              <a:t>Sub </a:t>
            </a:r>
            <a:r>
              <a:rPr lang="cs-CZ" dirty="0" err="1"/>
              <a:t>Makro_absolutní</a:t>
            </a:r>
            <a:r>
              <a:rPr lang="cs-CZ" dirty="0" smtClean="0"/>
              <a:t>()	</a:t>
            </a:r>
            <a:endParaRPr lang="cs-CZ" dirty="0"/>
          </a:p>
          <a:p>
            <a:pPr algn="just"/>
            <a:r>
              <a:rPr lang="cs-CZ" dirty="0" err="1"/>
              <a:t>Dim</a:t>
            </a:r>
            <a:r>
              <a:rPr lang="cs-CZ" dirty="0"/>
              <a:t> a As </a:t>
            </a:r>
            <a:r>
              <a:rPr lang="cs-CZ" dirty="0" err="1" smtClean="0"/>
              <a:t>String</a:t>
            </a:r>
            <a:r>
              <a:rPr lang="cs-CZ" dirty="0" smtClean="0"/>
              <a:t> 			</a:t>
            </a:r>
            <a:r>
              <a:rPr lang="cs-CZ" dirty="0" smtClean="0">
                <a:solidFill>
                  <a:srgbClr val="00B050"/>
                </a:solidFill>
              </a:rPr>
              <a:t>„</a:t>
            </a:r>
            <a:r>
              <a:rPr lang="cs-CZ" dirty="0">
                <a:solidFill>
                  <a:srgbClr val="00B050"/>
                </a:solidFill>
              </a:rPr>
              <a:t>deklarace proměnných“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a = </a:t>
            </a:r>
            <a:r>
              <a:rPr lang="cs-CZ" dirty="0" err="1"/>
              <a:t>InputBox</a:t>
            </a:r>
            <a:r>
              <a:rPr lang="cs-CZ" dirty="0"/>
              <a:t>("Zadej oblast buněk</a:t>
            </a:r>
            <a:r>
              <a:rPr lang="cs-CZ" dirty="0" smtClean="0"/>
              <a:t>")	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dirty="0" smtClean="0">
                <a:solidFill>
                  <a:srgbClr val="00B050"/>
                </a:solidFill>
              </a:rPr>
              <a:t>„</a:t>
            </a:r>
            <a:r>
              <a:rPr lang="cs-CZ" dirty="0" err="1" smtClean="0">
                <a:solidFill>
                  <a:srgbClr val="00B050"/>
                </a:solidFill>
              </a:rPr>
              <a:t>inputbox</a:t>
            </a:r>
            <a:r>
              <a:rPr lang="cs-CZ" dirty="0" smtClean="0">
                <a:solidFill>
                  <a:srgbClr val="00B050"/>
                </a:solidFill>
              </a:rPr>
              <a:t>“</a:t>
            </a:r>
            <a:endParaRPr lang="cs-CZ" dirty="0"/>
          </a:p>
          <a:p>
            <a:pPr algn="just"/>
            <a:endParaRPr lang="cs-CZ" dirty="0"/>
          </a:p>
          <a:p>
            <a:pPr algn="just"/>
            <a:r>
              <a:rPr lang="cs-CZ" dirty="0"/>
              <a:t>    </a:t>
            </a:r>
            <a:r>
              <a:rPr lang="cs-CZ" dirty="0" err="1"/>
              <a:t>Range</a:t>
            </a:r>
            <a:r>
              <a:rPr lang="cs-CZ" dirty="0"/>
              <a:t>(a).</a:t>
            </a:r>
            <a:r>
              <a:rPr lang="cs-CZ" dirty="0" err="1"/>
              <a:t>Select</a:t>
            </a:r>
            <a:endParaRPr lang="cs-CZ" dirty="0"/>
          </a:p>
          <a:p>
            <a:pPr algn="just"/>
            <a:r>
              <a:rPr lang="cs-CZ" dirty="0"/>
              <a:t>    </a:t>
            </a:r>
            <a:r>
              <a:rPr lang="cs-CZ" dirty="0" err="1"/>
              <a:t>Selection.ClearContents</a:t>
            </a:r>
            <a:endParaRPr lang="cs-CZ" dirty="0"/>
          </a:p>
          <a:p>
            <a:pPr algn="just"/>
            <a:r>
              <a:rPr lang="cs-CZ" dirty="0"/>
              <a:t>End Sub</a:t>
            </a:r>
          </a:p>
          <a:p>
            <a:pPr algn="just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369777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0612" y="325101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000000"/>
                </a:solidFill>
              </a:rPr>
              <a:t>Sedmé cvičení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11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237130" y="1411710"/>
            <a:ext cx="9764245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000" dirty="0"/>
              <a:t>	</a:t>
            </a:r>
            <a:endParaRPr lang="cs-CZ" sz="2000" dirty="0" smtClean="0"/>
          </a:p>
          <a:p>
            <a:pPr algn="ctr"/>
            <a:r>
              <a:rPr lang="cs-CZ" sz="3600" dirty="0" smtClean="0"/>
              <a:t>Práce s makry</a:t>
            </a:r>
          </a:p>
          <a:p>
            <a:pPr algn="ctr"/>
            <a:endParaRPr lang="cs-CZ" sz="3600" dirty="0"/>
          </a:p>
          <a:p>
            <a:pPr algn="ctr"/>
            <a:endParaRPr lang="cs-CZ" sz="3600" dirty="0" smtClean="0"/>
          </a:p>
          <a:p>
            <a:pPr algn="ctr"/>
            <a:endParaRPr lang="cs-CZ" sz="3600" dirty="0"/>
          </a:p>
          <a:p>
            <a:pPr lvl="0"/>
            <a:r>
              <a:rPr lang="cs-CZ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Pomocný soubor:</a:t>
            </a:r>
            <a:endParaRPr lang="cs-CZ" sz="36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/>
            <a:r>
              <a:rPr lang="cs-CZ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Pomocny_7.xlsx</a:t>
            </a:r>
            <a:endParaRPr lang="cs-CZ" sz="36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cs-CZ" sz="3600" dirty="0"/>
          </a:p>
          <a:p>
            <a:pPr algn="just">
              <a:spcAft>
                <a:spcPts val="0"/>
              </a:spcAft>
            </a:pP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8597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551478" y="97937"/>
            <a:ext cx="775310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Makra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396847" y="902629"/>
            <a:ext cx="10653592" cy="6147360"/>
          </a:xfrm>
        </p:spPr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800" dirty="0" smtClean="0"/>
              <a:t>Makrem rozumíme předem definovanou činnost (procedura nebo funkce).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800" dirty="0" smtClean="0"/>
              <a:t>Jedná se o činnost, kterou jsme jednou vytvořili a následně ji můžeme opakovaně používat.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800" dirty="0" smtClean="0"/>
              <a:t>Výhoda spočívá v tom, že postup, který jsme vytvořili se zpravidla skládá v vícero kroků. Pokud jsme tento proces uložili (zapamatovali si) jako makro, můžeme ho nyní opakovaně používat vyvoláním jediného příkazu, kterým je námi vytvořené makro.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800" dirty="0" smtClean="0"/>
              <a:t>Technicky </a:t>
            </a:r>
            <a:r>
              <a:rPr lang="cs-CZ" sz="2800" dirty="0"/>
              <a:t>je makro aplikace napsaná v programovacím jazyce </a:t>
            </a:r>
            <a:r>
              <a:rPr lang="cs-CZ" sz="2800" b="1" dirty="0" err="1"/>
              <a:t>Visual</a:t>
            </a:r>
            <a:r>
              <a:rPr lang="cs-CZ" sz="2800" b="1" dirty="0"/>
              <a:t> Basic </a:t>
            </a:r>
            <a:r>
              <a:rPr lang="cs-CZ" sz="2800" b="1" dirty="0" err="1"/>
              <a:t>for</a:t>
            </a:r>
            <a:r>
              <a:rPr lang="cs-CZ" sz="2800" b="1" dirty="0"/>
              <a:t> </a:t>
            </a:r>
            <a:r>
              <a:rPr lang="cs-CZ" sz="2800" b="1" dirty="0" err="1"/>
              <a:t>Applications</a:t>
            </a:r>
            <a:r>
              <a:rPr lang="cs-CZ" sz="2800" b="1" dirty="0"/>
              <a:t> (</a:t>
            </a:r>
            <a:r>
              <a:rPr lang="cs-CZ" sz="2800" b="1" dirty="0" smtClean="0"/>
              <a:t>VBA)</a:t>
            </a:r>
            <a:r>
              <a:rPr lang="cs-CZ" sz="2800" dirty="0" smtClean="0"/>
              <a:t> - </a:t>
            </a:r>
            <a:r>
              <a:rPr lang="cs-CZ" sz="2800" dirty="0"/>
              <a:t>jazyk používaný </a:t>
            </a:r>
            <a:r>
              <a:rPr lang="cs-CZ" sz="2800" dirty="0" smtClean="0"/>
              <a:t>v </a:t>
            </a:r>
            <a:r>
              <a:rPr lang="cs-CZ" sz="2800" dirty="0"/>
              <a:t>MS Office</a:t>
            </a:r>
            <a:r>
              <a:rPr lang="cs-CZ" sz="2800" dirty="0" smtClean="0"/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800" dirty="0" smtClean="0"/>
              <a:t>Práce s makry je tedy analogická jako při použití ve Wordu. Rozdíl spočívá především v typech objektů a jejich vlastnostech, se kterými v jednotlivých aplikacích pracujeme.</a:t>
            </a:r>
          </a:p>
          <a:p>
            <a:pPr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792874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516309" y="197675"/>
            <a:ext cx="7753107" cy="804692"/>
          </a:xfrm>
        </p:spPr>
        <p:txBody>
          <a:bodyPr>
            <a:normAutofit/>
          </a:bodyPr>
          <a:lstStyle/>
          <a:p>
            <a:r>
              <a:rPr lang="cs-CZ" sz="4800" b="1" dirty="0">
                <a:solidFill>
                  <a:srgbClr val="000000"/>
                </a:solidFill>
              </a:rPr>
              <a:t>Makra</a:t>
            </a:r>
            <a:endParaRPr lang="cs-CZ" sz="48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396846" y="897879"/>
            <a:ext cx="11214157" cy="6147360"/>
          </a:xfrm>
        </p:spPr>
        <p:txBody>
          <a:bodyPr>
            <a:normAutofit/>
          </a:bodyPr>
          <a:lstStyle/>
          <a:p>
            <a:pPr algn="just"/>
            <a:r>
              <a:rPr lang="cs-CZ" dirty="0" smtClean="0"/>
              <a:t>Práci s makry podporuje karta „Vývojář“, kterou si aktivujeme přes nabídku Soubor – Možnosti – Přizpůsobit pás karet:</a:t>
            </a: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7038" y="1702571"/>
            <a:ext cx="6622074" cy="4825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016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516309" y="197675"/>
            <a:ext cx="7753107" cy="804692"/>
          </a:xfrm>
        </p:spPr>
        <p:txBody>
          <a:bodyPr>
            <a:normAutofit/>
          </a:bodyPr>
          <a:lstStyle/>
          <a:p>
            <a:r>
              <a:rPr lang="cs-CZ" sz="4800" b="1" dirty="0">
                <a:solidFill>
                  <a:srgbClr val="000000"/>
                </a:solidFill>
              </a:rPr>
              <a:t>Makra</a:t>
            </a:r>
            <a:endParaRPr lang="cs-CZ" sz="48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396846" y="897879"/>
            <a:ext cx="11214157" cy="6147360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 </a:t>
            </a:r>
            <a:r>
              <a:rPr lang="cs-CZ" dirty="0" smtClean="0"/>
              <a:t>Karta Vývojář: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219" y="1366845"/>
            <a:ext cx="10639410" cy="1460544"/>
          </a:xfrm>
          <a:prstGeom prst="rect">
            <a:avLst/>
          </a:prstGeom>
        </p:spPr>
      </p:pic>
      <p:sp>
        <p:nvSpPr>
          <p:cNvPr id="5" name="Ovál 4"/>
          <p:cNvSpPr/>
          <p:nvPr/>
        </p:nvSpPr>
        <p:spPr>
          <a:xfrm>
            <a:off x="8256479" y="1287341"/>
            <a:ext cx="1101970" cy="53516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169948" y="3527593"/>
            <a:ext cx="1028542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Spuštění </a:t>
            </a:r>
            <a:r>
              <a:rPr lang="cs-CZ" dirty="0" err="1" smtClean="0"/>
              <a:t>Visual</a:t>
            </a:r>
            <a:r>
              <a:rPr lang="cs-CZ" dirty="0" smtClean="0"/>
              <a:t> Basic Editoru</a:t>
            </a:r>
            <a:endParaRPr lang="cs-CZ" dirty="0"/>
          </a:p>
        </p:txBody>
      </p:sp>
      <p:cxnSp>
        <p:nvCxnSpPr>
          <p:cNvPr id="8" name="Přímá spojnice se šipkou 7"/>
          <p:cNvCxnSpPr>
            <a:stCxn id="3" idx="0"/>
          </p:cNvCxnSpPr>
          <p:nvPr/>
        </p:nvCxnSpPr>
        <p:spPr>
          <a:xfrm flipV="1">
            <a:off x="684219" y="2554941"/>
            <a:ext cx="149499" cy="97265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1425388" y="3579327"/>
            <a:ext cx="1028542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Zobrazí seznam maker</a:t>
            </a:r>
            <a:endParaRPr lang="cs-CZ" dirty="0"/>
          </a:p>
        </p:txBody>
      </p:sp>
      <p:cxnSp>
        <p:nvCxnSpPr>
          <p:cNvPr id="16" name="Přímá spojnice se šipkou 15"/>
          <p:cNvCxnSpPr/>
          <p:nvPr/>
        </p:nvCxnSpPr>
        <p:spPr>
          <a:xfrm flipH="1" flipV="1">
            <a:off x="1524000" y="2481531"/>
            <a:ext cx="254415" cy="108871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Obrázek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4212" y="3429000"/>
            <a:ext cx="4105275" cy="3524250"/>
          </a:xfrm>
          <a:prstGeom prst="rect">
            <a:avLst/>
          </a:prstGeom>
        </p:spPr>
      </p:pic>
      <p:cxnSp>
        <p:nvCxnSpPr>
          <p:cNvPr id="19" name="Přímá spojnice se šipkou 18"/>
          <p:cNvCxnSpPr/>
          <p:nvPr/>
        </p:nvCxnSpPr>
        <p:spPr>
          <a:xfrm>
            <a:off x="2453930" y="4127757"/>
            <a:ext cx="690282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>
            <a:off x="2913773" y="1888982"/>
            <a:ext cx="3182227" cy="2951959"/>
          </a:xfrm>
          <a:prstGeom prst="straightConnector1">
            <a:avLst/>
          </a:prstGeom>
          <a:ln w="254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Obrázek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85963" y="2784993"/>
            <a:ext cx="1843002" cy="3826115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27" name="Přímá spojnice se šipkou 26"/>
          <p:cNvCxnSpPr/>
          <p:nvPr/>
        </p:nvCxnSpPr>
        <p:spPr>
          <a:xfrm>
            <a:off x="3428044" y="2149975"/>
            <a:ext cx="4457919" cy="1146380"/>
          </a:xfrm>
          <a:prstGeom prst="straightConnector1">
            <a:avLst/>
          </a:prstGeom>
          <a:ln w="254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31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127370" y="239004"/>
            <a:ext cx="7753107" cy="804692"/>
          </a:xfrm>
        </p:spPr>
        <p:txBody>
          <a:bodyPr>
            <a:normAutofit/>
          </a:bodyPr>
          <a:lstStyle/>
          <a:p>
            <a:r>
              <a:rPr lang="cs-CZ" sz="4800" b="1" dirty="0" smtClean="0">
                <a:solidFill>
                  <a:srgbClr val="000000"/>
                </a:solidFill>
              </a:rPr>
              <a:t>Makra – záznam makra</a:t>
            </a:r>
            <a:endParaRPr lang="cs-CZ" sz="48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00332" y="1500996"/>
            <a:ext cx="113264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200" dirty="0"/>
              <a:t>Na kartě Vývojář </a:t>
            </a:r>
            <a:r>
              <a:rPr lang="cs-CZ" sz="3200" dirty="0" smtClean="0"/>
              <a:t>/ skupina </a:t>
            </a:r>
            <a:r>
              <a:rPr lang="cs-CZ" sz="3200" dirty="0"/>
              <a:t>Kód </a:t>
            </a:r>
            <a:r>
              <a:rPr lang="cs-CZ" sz="3200" dirty="0" smtClean="0"/>
              <a:t>/ </a:t>
            </a:r>
            <a:r>
              <a:rPr lang="cs-CZ" sz="3200" dirty="0"/>
              <a:t>Zaznamenat makro</a:t>
            </a:r>
            <a:r>
              <a:rPr lang="cs-CZ" sz="3200" dirty="0" smtClean="0"/>
              <a:t>.</a:t>
            </a: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1360" y="2085771"/>
            <a:ext cx="5226219" cy="1502818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4416" y="3862147"/>
            <a:ext cx="3267531" cy="2743583"/>
          </a:xfrm>
          <a:prstGeom prst="rect">
            <a:avLst/>
          </a:prstGeom>
        </p:spPr>
      </p:pic>
      <p:pic>
        <p:nvPicPr>
          <p:cNvPr id="12" name="Obrázek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25969" y="4578684"/>
            <a:ext cx="4659929" cy="1123376"/>
          </a:xfrm>
          <a:prstGeom prst="rect">
            <a:avLst/>
          </a:prstGeom>
        </p:spPr>
      </p:pic>
      <p:cxnSp>
        <p:nvCxnSpPr>
          <p:cNvPr id="14" name="Přímá spojnice se šipkou 13"/>
          <p:cNvCxnSpPr/>
          <p:nvPr/>
        </p:nvCxnSpPr>
        <p:spPr>
          <a:xfrm flipH="1">
            <a:off x="2023353" y="2734574"/>
            <a:ext cx="2177712" cy="112757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se šipkou 28"/>
          <p:cNvCxnSpPr/>
          <p:nvPr/>
        </p:nvCxnSpPr>
        <p:spPr>
          <a:xfrm>
            <a:off x="4105102" y="5350213"/>
            <a:ext cx="2020867" cy="1475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1067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127370" y="239004"/>
            <a:ext cx="7753107" cy="804692"/>
          </a:xfrm>
        </p:spPr>
        <p:txBody>
          <a:bodyPr>
            <a:normAutofit/>
          </a:bodyPr>
          <a:lstStyle/>
          <a:p>
            <a:r>
              <a:rPr lang="cs-CZ" sz="4800" b="1" dirty="0" smtClean="0">
                <a:solidFill>
                  <a:srgbClr val="000000"/>
                </a:solidFill>
              </a:rPr>
              <a:t>Makra – záznam makra</a:t>
            </a:r>
            <a:endParaRPr lang="cs-CZ" sz="48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00332" y="1004881"/>
            <a:ext cx="11532783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200" dirty="0" smtClean="0"/>
              <a:t>Po zadání údajů a nastavení parametrů v okně </a:t>
            </a:r>
            <a:r>
              <a:rPr lang="cs-CZ" sz="3200" b="1" dirty="0" smtClean="0"/>
              <a:t>Zaznamenat makro</a:t>
            </a:r>
            <a:r>
              <a:rPr lang="cs-CZ" sz="3200" dirty="0" smtClean="0"/>
              <a:t> se kliknutím na </a:t>
            </a:r>
            <a:r>
              <a:rPr lang="cs-CZ" sz="3200" b="1" dirty="0" smtClean="0"/>
              <a:t>OK</a:t>
            </a:r>
            <a:r>
              <a:rPr lang="cs-CZ" sz="3200" dirty="0" smtClean="0"/>
              <a:t> spustí záznam.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dirty="0" smtClean="0"/>
              <a:t>V režimu </a:t>
            </a:r>
            <a:r>
              <a:rPr lang="cs-CZ" sz="3200" dirty="0"/>
              <a:t>záznamu </a:t>
            </a:r>
            <a:r>
              <a:rPr lang="cs-CZ" sz="3200" dirty="0" smtClean="0"/>
              <a:t>proveďte </a:t>
            </a:r>
            <a:r>
              <a:rPr lang="cs-CZ" sz="3200" dirty="0"/>
              <a:t>akce, které chcete zaznamenat</a:t>
            </a:r>
            <a:r>
              <a:rPr lang="cs-CZ" sz="3200" dirty="0" smtClean="0"/>
              <a:t>.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dirty="0"/>
              <a:t>Na kartě </a:t>
            </a:r>
            <a:r>
              <a:rPr lang="cs-CZ" sz="3200" b="1" dirty="0"/>
              <a:t>Vývojář</a:t>
            </a:r>
            <a:r>
              <a:rPr lang="cs-CZ" sz="3200" dirty="0"/>
              <a:t> klikněte ve skupině </a:t>
            </a:r>
            <a:r>
              <a:rPr lang="cs-CZ" sz="3200" b="1" dirty="0"/>
              <a:t>Kód</a:t>
            </a:r>
            <a:r>
              <a:rPr lang="cs-CZ" sz="3200" dirty="0"/>
              <a:t> na </a:t>
            </a:r>
            <a:r>
              <a:rPr lang="cs-CZ" sz="3200" b="1" dirty="0"/>
              <a:t>Zastavit </a:t>
            </a:r>
            <a:r>
              <a:rPr lang="cs-CZ" sz="3200" b="1" dirty="0" smtClean="0"/>
              <a:t>nahrávání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dirty="0" smtClean="0"/>
              <a:t>Zastavit nahrávání lze rovněž pomocí tlačítka       ve stavovém řádku.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dirty="0" smtClean="0"/>
              <a:t>Spouštění makra lze realizovat pomocí přiřazené klávesové zkratky nebo z nabídky: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800" dirty="0" smtClean="0"/>
              <a:t>Vývojář / Makra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800" dirty="0" smtClean="0"/>
              <a:t>Zobrazení / Zobrazit makra  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6553" y="2739577"/>
            <a:ext cx="442182" cy="421126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3932" y="3261411"/>
            <a:ext cx="442182" cy="421126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3480" y="4895398"/>
            <a:ext cx="6683086" cy="1670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28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239004"/>
            <a:ext cx="8356477" cy="804692"/>
          </a:xfrm>
        </p:spPr>
        <p:txBody>
          <a:bodyPr>
            <a:normAutofit fontScale="90000"/>
          </a:bodyPr>
          <a:lstStyle/>
          <a:p>
            <a:r>
              <a:rPr lang="cs-CZ" sz="4800" b="1" dirty="0" smtClean="0">
                <a:solidFill>
                  <a:srgbClr val="000000"/>
                </a:solidFill>
              </a:rPr>
              <a:t>Makra – Relativní a absolutní odkazy</a:t>
            </a:r>
            <a:endParaRPr lang="cs-CZ" sz="48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00332" y="1004881"/>
            <a:ext cx="1153278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200" dirty="0" smtClean="0"/>
              <a:t>Relativní a absolutní odkazy se zapínají / vypínají pomocí tlačítka </a:t>
            </a:r>
            <a:r>
              <a:rPr lang="cs-CZ" sz="3200" b="1" dirty="0" smtClean="0"/>
              <a:t>Použít relativní odkazy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6224" y="2357278"/>
            <a:ext cx="7415986" cy="1853996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332" y="2632457"/>
            <a:ext cx="3999305" cy="159308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72105" y="3319447"/>
            <a:ext cx="647790" cy="219106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72495" y="2082099"/>
            <a:ext cx="1627142" cy="550358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1385549" y="5359941"/>
            <a:ext cx="10501651" cy="830997"/>
          </a:xfrm>
          <a:prstGeom prst="rect">
            <a:avLst/>
          </a:prstGeom>
          <a:noFill/>
          <a:ln w="158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/>
              <a:t>Zapnuté</a:t>
            </a:r>
            <a:r>
              <a:rPr lang="cs-CZ" sz="2400" dirty="0" smtClean="0"/>
              <a:t> tlačítko </a:t>
            </a:r>
            <a:r>
              <a:rPr lang="cs-CZ" sz="2400" b="1" dirty="0" smtClean="0"/>
              <a:t>Použít relativní odkazy </a:t>
            </a:r>
            <a:r>
              <a:rPr lang="cs-CZ" sz="2400" dirty="0" smtClean="0"/>
              <a:t>– makro bude využívat relativní odkazy</a:t>
            </a:r>
          </a:p>
          <a:p>
            <a:pPr algn="ctr"/>
            <a:r>
              <a:rPr lang="cs-CZ" sz="2400" b="1" dirty="0" smtClean="0"/>
              <a:t>Vypnuté</a:t>
            </a:r>
            <a:r>
              <a:rPr lang="cs-CZ" sz="2400" dirty="0" smtClean="0"/>
              <a:t> tlačítko </a:t>
            </a:r>
            <a:r>
              <a:rPr lang="cs-CZ" sz="2400" b="1" dirty="0" smtClean="0"/>
              <a:t>Použít relativní odkazy </a:t>
            </a:r>
            <a:r>
              <a:rPr lang="cs-CZ" sz="2400" dirty="0" smtClean="0"/>
              <a:t>– makro bude využívat absolutní odkazy</a:t>
            </a:r>
            <a:endParaRPr lang="cs-CZ" sz="2400" dirty="0"/>
          </a:p>
        </p:txBody>
      </p:sp>
      <p:cxnSp>
        <p:nvCxnSpPr>
          <p:cNvPr id="10" name="Přímá spojnice se šipkou 9"/>
          <p:cNvCxnSpPr/>
          <p:nvPr/>
        </p:nvCxnSpPr>
        <p:spPr>
          <a:xfrm flipH="1" flipV="1">
            <a:off x="4173166" y="3428999"/>
            <a:ext cx="1529072" cy="1930942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 flipV="1">
            <a:off x="9105089" y="4211275"/>
            <a:ext cx="1439694" cy="1148666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950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516309" y="197675"/>
            <a:ext cx="7753107" cy="804692"/>
          </a:xfrm>
        </p:spPr>
        <p:txBody>
          <a:bodyPr>
            <a:normAutofit/>
          </a:bodyPr>
          <a:lstStyle/>
          <a:p>
            <a:r>
              <a:rPr lang="cs-CZ" sz="4800" b="1" dirty="0">
                <a:solidFill>
                  <a:srgbClr val="000000"/>
                </a:solidFill>
              </a:rPr>
              <a:t>Makra</a:t>
            </a:r>
            <a:endParaRPr lang="cs-CZ" sz="48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396846" y="897879"/>
            <a:ext cx="11214157" cy="6147360"/>
          </a:xfrm>
        </p:spPr>
        <p:txBody>
          <a:bodyPr>
            <a:normAutofit/>
          </a:bodyPr>
          <a:lstStyle/>
          <a:p>
            <a:pPr algn="just"/>
            <a:r>
              <a:rPr lang="cs-CZ" b="1" dirty="0" smtClean="0"/>
              <a:t>Příklad 1:</a:t>
            </a:r>
            <a:r>
              <a:rPr lang="cs-CZ" dirty="0" smtClean="0"/>
              <a:t> (bez relativních odkazů) – „</a:t>
            </a:r>
            <a:r>
              <a:rPr lang="cs-CZ" b="1" dirty="0" smtClean="0"/>
              <a:t>absolutní makro</a:t>
            </a:r>
            <a:r>
              <a:rPr lang="cs-CZ" dirty="0" smtClean="0"/>
              <a:t>“ (Tlačítko </a:t>
            </a:r>
            <a:r>
              <a:rPr lang="cs-CZ" b="1" dirty="0" smtClean="0"/>
              <a:t>Použít relativní odkazy </a:t>
            </a:r>
            <a:r>
              <a:rPr lang="cs-CZ" dirty="0" smtClean="0"/>
              <a:t>je vypnuté)</a:t>
            </a:r>
          </a:p>
          <a:p>
            <a:pPr algn="just"/>
            <a:r>
              <a:rPr lang="cs-CZ" b="1" dirty="0" smtClean="0"/>
              <a:t>Zadání:</a:t>
            </a:r>
            <a:r>
              <a:rPr lang="cs-CZ" dirty="0" smtClean="0"/>
              <a:t> Od aktivně přepnuté buňky vymazat obsah 4 buněk (vpravo + 2 pod)</a:t>
            </a:r>
          </a:p>
          <a:p>
            <a:pPr algn="just"/>
            <a:r>
              <a:rPr lang="cs-CZ" b="1" dirty="0" smtClean="0"/>
              <a:t>Řešení:</a:t>
            </a:r>
            <a:r>
              <a:rPr lang="cs-CZ" dirty="0" smtClean="0"/>
              <a:t> Přepnout se na první buňku – Zaznamenat makro – vybrat 4 buňky – </a:t>
            </a:r>
            <a:r>
              <a:rPr lang="cs-CZ" dirty="0" err="1" smtClean="0"/>
              <a:t>Delete</a:t>
            </a:r>
            <a:r>
              <a:rPr lang="cs-CZ" dirty="0" smtClean="0"/>
              <a:t> – Zastavit záznam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Výsledek v kódu VBA:</a:t>
            </a:r>
          </a:p>
          <a:p>
            <a:pPr algn="just"/>
            <a:endParaRPr lang="cs-CZ" dirty="0"/>
          </a:p>
          <a:p>
            <a:pPr algn="just"/>
            <a:r>
              <a:rPr lang="en-US" dirty="0"/>
              <a:t>Sub Makro1</a:t>
            </a:r>
            <a:r>
              <a:rPr lang="en-US" dirty="0" smtClean="0"/>
              <a:t>()</a:t>
            </a:r>
            <a:endParaRPr lang="en-US" dirty="0"/>
          </a:p>
          <a:p>
            <a:pPr algn="just"/>
            <a:r>
              <a:rPr lang="en-US" dirty="0"/>
              <a:t>' Makro1 </a:t>
            </a:r>
            <a:r>
              <a:rPr lang="en-US" dirty="0" err="1" smtClean="0"/>
              <a:t>Makro</a:t>
            </a:r>
            <a:endParaRPr lang="en-US" dirty="0"/>
          </a:p>
          <a:p>
            <a:pPr algn="just"/>
            <a:r>
              <a:rPr lang="en-US" dirty="0" smtClean="0"/>
              <a:t>    </a:t>
            </a:r>
            <a:r>
              <a:rPr lang="en-US" dirty="0"/>
              <a:t>Range("I18:J19").Select</a:t>
            </a:r>
          </a:p>
          <a:p>
            <a:pPr algn="just"/>
            <a:r>
              <a:rPr lang="en-US" dirty="0"/>
              <a:t>    </a:t>
            </a:r>
            <a:r>
              <a:rPr lang="en-US" dirty="0" err="1"/>
              <a:t>Selection.ClearContents</a:t>
            </a:r>
            <a:endParaRPr lang="en-US" dirty="0"/>
          </a:p>
          <a:p>
            <a:pPr algn="just"/>
            <a:r>
              <a:rPr lang="en-US" dirty="0"/>
              <a:t>End </a:t>
            </a:r>
            <a:r>
              <a:rPr lang="en-US" dirty="0" smtClean="0"/>
              <a:t>Sub</a:t>
            </a:r>
            <a:endParaRPr lang="cs-CZ" dirty="0" smtClean="0"/>
          </a:p>
          <a:p>
            <a:pPr algn="just"/>
            <a:r>
              <a:rPr lang="cs-CZ" dirty="0"/>
              <a:t>Pozn.: Vždy se vymaže obsah při tvorbě makra vybraných buněk (I18:J19). </a:t>
            </a:r>
          </a:p>
        </p:txBody>
      </p:sp>
    </p:spTree>
    <p:extLst>
      <p:ext uri="{BB962C8B-B14F-4D97-AF65-F5344CB8AC3E}">
        <p14:creationId xmlns:p14="http://schemas.microsoft.com/office/powerpoint/2010/main" val="2186708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516309" y="197675"/>
            <a:ext cx="7753107" cy="804692"/>
          </a:xfrm>
        </p:spPr>
        <p:txBody>
          <a:bodyPr>
            <a:normAutofit/>
          </a:bodyPr>
          <a:lstStyle/>
          <a:p>
            <a:r>
              <a:rPr lang="cs-CZ" sz="4800" b="1" dirty="0">
                <a:solidFill>
                  <a:srgbClr val="000000"/>
                </a:solidFill>
              </a:rPr>
              <a:t>Makra</a:t>
            </a:r>
            <a:endParaRPr lang="cs-CZ" sz="48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396846" y="897879"/>
            <a:ext cx="11214157" cy="6147360"/>
          </a:xfrm>
        </p:spPr>
        <p:txBody>
          <a:bodyPr>
            <a:normAutofit/>
          </a:bodyPr>
          <a:lstStyle/>
          <a:p>
            <a:pPr algn="just"/>
            <a:r>
              <a:rPr lang="cs-CZ" b="1" dirty="0" smtClean="0"/>
              <a:t>Příklad 1:</a:t>
            </a:r>
            <a:r>
              <a:rPr lang="cs-CZ" dirty="0" smtClean="0"/>
              <a:t> (s relativním odkazem) – „</a:t>
            </a:r>
            <a:r>
              <a:rPr lang="cs-CZ" b="1" dirty="0" smtClean="0"/>
              <a:t>relativní makro</a:t>
            </a:r>
            <a:r>
              <a:rPr lang="cs-CZ" dirty="0" smtClean="0"/>
              <a:t>“ (Tlačítko </a:t>
            </a:r>
            <a:r>
              <a:rPr lang="cs-CZ" b="1" dirty="0" smtClean="0"/>
              <a:t>Použít relativní odkazy </a:t>
            </a:r>
            <a:r>
              <a:rPr lang="cs-CZ" dirty="0" smtClean="0"/>
              <a:t>je zapnuté)</a:t>
            </a:r>
          </a:p>
          <a:p>
            <a:pPr algn="just"/>
            <a:r>
              <a:rPr lang="cs-CZ" dirty="0" smtClean="0"/>
              <a:t>Zadání: Od aktivně přepnuté buňky vymazat obsah 4 buněk (vpravo + 2 pod)</a:t>
            </a:r>
          </a:p>
          <a:p>
            <a:pPr algn="just"/>
            <a:r>
              <a:rPr lang="cs-CZ" dirty="0" smtClean="0"/>
              <a:t>Řešení: Přepnout se na první buňku – Zaznamenat makro – </a:t>
            </a:r>
            <a:r>
              <a:rPr lang="cs-CZ" b="1" dirty="0" smtClean="0"/>
              <a:t>Použít relativní odkazy </a:t>
            </a:r>
            <a:r>
              <a:rPr lang="cs-CZ" dirty="0" smtClean="0"/>
              <a:t>-Vybrat 4 buňky – </a:t>
            </a:r>
            <a:r>
              <a:rPr lang="cs-CZ" dirty="0" err="1" smtClean="0"/>
              <a:t>Delete</a:t>
            </a:r>
            <a:r>
              <a:rPr lang="cs-CZ" dirty="0" smtClean="0"/>
              <a:t> – Zastavit záznam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Výsledek v kódu VBA: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S</a:t>
            </a:r>
            <a:r>
              <a:rPr lang="en-US" dirty="0" err="1" smtClean="0"/>
              <a:t>ub</a:t>
            </a:r>
            <a:r>
              <a:rPr lang="en-US" dirty="0" smtClean="0"/>
              <a:t> </a:t>
            </a:r>
            <a:r>
              <a:rPr lang="en-US" dirty="0" err="1" smtClean="0"/>
              <a:t>Makro</a:t>
            </a:r>
            <a:r>
              <a:rPr lang="cs-CZ" dirty="0" smtClean="0"/>
              <a:t>2</a:t>
            </a:r>
            <a:r>
              <a:rPr lang="en-US" dirty="0" smtClean="0"/>
              <a:t>()</a:t>
            </a:r>
            <a:endParaRPr lang="en-US" dirty="0"/>
          </a:p>
          <a:p>
            <a:pPr algn="just"/>
            <a:r>
              <a:rPr lang="en-US" dirty="0"/>
              <a:t>' </a:t>
            </a:r>
            <a:r>
              <a:rPr lang="en-US" dirty="0" err="1" smtClean="0"/>
              <a:t>Makro</a:t>
            </a:r>
            <a:r>
              <a:rPr lang="cs-CZ" dirty="0" smtClean="0"/>
              <a:t>2</a:t>
            </a:r>
            <a:r>
              <a:rPr lang="en-US" dirty="0" smtClean="0"/>
              <a:t> </a:t>
            </a:r>
            <a:r>
              <a:rPr lang="en-US" dirty="0" err="1" smtClean="0"/>
              <a:t>Makro</a:t>
            </a:r>
            <a:endParaRPr lang="en-US" dirty="0"/>
          </a:p>
          <a:p>
            <a:pPr algn="just"/>
            <a:r>
              <a:rPr lang="en-US" dirty="0"/>
              <a:t>    </a:t>
            </a:r>
            <a:r>
              <a:rPr lang="en-US" dirty="0" err="1"/>
              <a:t>ActiveCell.Range</a:t>
            </a:r>
            <a:r>
              <a:rPr lang="en-US" dirty="0"/>
              <a:t>("A1:B2").Select</a:t>
            </a:r>
          </a:p>
          <a:p>
            <a:pPr algn="just"/>
            <a:r>
              <a:rPr lang="en-US" dirty="0"/>
              <a:t>    </a:t>
            </a:r>
            <a:r>
              <a:rPr lang="en-US" dirty="0" err="1"/>
              <a:t>Selection.ClearContents</a:t>
            </a:r>
            <a:endParaRPr lang="en-US" dirty="0"/>
          </a:p>
          <a:p>
            <a:pPr algn="just"/>
            <a:r>
              <a:rPr lang="en-US" dirty="0"/>
              <a:t>End </a:t>
            </a:r>
            <a:r>
              <a:rPr lang="en-US" dirty="0" smtClean="0"/>
              <a:t>Sub</a:t>
            </a:r>
            <a:endParaRPr lang="cs-CZ" dirty="0" smtClean="0"/>
          </a:p>
          <a:p>
            <a:pPr algn="just"/>
            <a:r>
              <a:rPr lang="cs-CZ" dirty="0" smtClean="0"/>
              <a:t>Pozn.: Vymaže obsah buněk, na které jsem před spuštěním makra přepnut. </a:t>
            </a:r>
            <a:endParaRPr lang="cs-CZ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3147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1377</TotalTime>
  <Words>554</Words>
  <Application>Microsoft Office PowerPoint</Application>
  <PresentationFormat>Širokoúhlá obrazovka</PresentationFormat>
  <Paragraphs>79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Motiv Office</vt:lpstr>
      <vt:lpstr>Informatika pro ekonomy II</vt:lpstr>
      <vt:lpstr>Makra</vt:lpstr>
      <vt:lpstr>Makra</vt:lpstr>
      <vt:lpstr>Makra</vt:lpstr>
      <vt:lpstr>Makra – záznam makra</vt:lpstr>
      <vt:lpstr>Makra – záznam makra</vt:lpstr>
      <vt:lpstr>Makra – Relativní a absolutní odkazy</vt:lpstr>
      <vt:lpstr>Makra</vt:lpstr>
      <vt:lpstr>Makra</vt:lpstr>
      <vt:lpstr>Makra</vt:lpstr>
      <vt:lpstr>Sedmé cvičení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Informatika pro ekonomy II INM / BPNIE    Přednáška č. 5  Vybrané speciální dovednosti</dc:title>
  <dc:creator>koliba</dc:creator>
  <cp:lastModifiedBy>Petr Suchánek</cp:lastModifiedBy>
  <cp:revision>102</cp:revision>
  <dcterms:created xsi:type="dcterms:W3CDTF">2016-03-15T07:39:58Z</dcterms:created>
  <dcterms:modified xsi:type="dcterms:W3CDTF">2022-04-03T06:51:14Z</dcterms:modified>
</cp:coreProperties>
</file>