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8" r:id="rId3"/>
    <p:sldId id="259" r:id="rId4"/>
    <p:sldId id="260" r:id="rId5"/>
    <p:sldId id="269" r:id="rId6"/>
    <p:sldId id="270" r:id="rId7"/>
    <p:sldId id="261" r:id="rId8"/>
    <p:sldId id="262" r:id="rId9"/>
    <p:sldId id="263" r:id="rId10"/>
    <p:sldId id="265" r:id="rId11"/>
    <p:sldId id="266" r:id="rId12"/>
    <p:sldId id="267" r:id="rId13"/>
    <p:sldId id="27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1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2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34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4953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28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33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30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3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6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BBE9-B09C-4CD5-A7E2-DE425DB5ABD4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16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1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0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 spuštění MS Excel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915" y="1400125"/>
            <a:ext cx="11115424" cy="458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267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3896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 spuštění MS Excel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346" y="946995"/>
            <a:ext cx="9177299" cy="577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158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3896"/>
            <a:ext cx="10515600" cy="840837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Popis pracovní plochy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971" y="864733"/>
            <a:ext cx="10257692" cy="585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928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22090" y="2353315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Dotazy?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48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2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Základní informace o předmětu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521" y="1484784"/>
            <a:ext cx="8712967" cy="487156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ClrTx/>
            </a:pPr>
            <a:r>
              <a:rPr lang="cs-CZ" dirty="0">
                <a:solidFill>
                  <a:srgbClr val="000000"/>
                </a:solidFill>
              </a:rPr>
              <a:t>Informatika pro ekonomy II – letní semestr: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Tabulkový kalkulátor - MS Excel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Databázové prostředí - MS Access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dirty="0">
                <a:solidFill>
                  <a:srgbClr val="000000"/>
                </a:solidFill>
              </a:rPr>
              <a:t>Volně navazuje na předmět Informatika pro ekonomy I (MS Word a MS PowerPoint)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b="1" dirty="0"/>
              <a:t>Cíl předmětu: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prohloubit znalosti v oblasti práce s daty a informacemi a procvičit postupy zadávání, výběru, modifikace, analýzy a výstupu dat a informací</a:t>
            </a: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aplikovat jednoduché úlohy ekonomického charakteru s využitím tabulkového kalkulátoru a databázového systému  </a:t>
            </a:r>
            <a:endParaRPr lang="cs-CZ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ts val="2400"/>
              </a:spcBef>
            </a:pPr>
            <a:r>
              <a:rPr lang="cs-CZ" b="1" dirty="0">
                <a:solidFill>
                  <a:srgbClr val="000000"/>
                </a:solidFill>
              </a:rPr>
              <a:t>Rozsah výuky: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12 přednášek (1 hod. týdně </a:t>
            </a:r>
            <a:r>
              <a:rPr lang="cs-CZ" dirty="0" smtClean="0">
                <a:solidFill>
                  <a:srgbClr val="000000"/>
                </a:solidFill>
              </a:rPr>
              <a:t>– dle rozvrhu) </a:t>
            </a:r>
            <a:endParaRPr lang="cs-CZ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12 seminářů (2 hod. týdně – dle rozvrhu)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Závěrečná zkouška</a:t>
            </a: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294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70% účast na seminářích</a:t>
            </a:r>
          </a:p>
          <a:p>
            <a:pPr>
              <a:buClrTx/>
            </a:pPr>
            <a:r>
              <a:rPr lang="cs-CZ" dirty="0"/>
              <a:t>Vyhledávání a zpracování zdrojů na Internetu</a:t>
            </a:r>
          </a:p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Absolvování </a:t>
            </a:r>
            <a:r>
              <a:rPr lang="cs-CZ" dirty="0" smtClean="0">
                <a:solidFill>
                  <a:srgbClr val="000000"/>
                </a:solidFill>
              </a:rPr>
              <a:t>zkoušky</a:t>
            </a:r>
            <a:endParaRPr lang="cs-CZ" dirty="0">
              <a:solidFill>
                <a:srgbClr val="000000"/>
              </a:solidFill>
            </a:endParaRP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Zkouška má tři části: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Obecné znalosti - Excel a Access - forma: automaticky vyhodnocený test. Otázky jsou zveřejněny (max. 20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Praktické znalosti z MS Excel (forma: plnění zadaných úkolů) (max. 20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Praktické znalosti z MS Access (forma: plnění zadaných úkolů) (max. 15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Aktivita </a:t>
            </a:r>
            <a:r>
              <a:rPr lang="cs-CZ" sz="2000">
                <a:solidFill>
                  <a:srgbClr val="000000"/>
                </a:solidFill>
              </a:rPr>
              <a:t>na </a:t>
            </a:r>
            <a:r>
              <a:rPr lang="cs-CZ" sz="2000" smtClean="0">
                <a:solidFill>
                  <a:srgbClr val="000000"/>
                </a:solidFill>
              </a:rPr>
              <a:t>seminářích/tutoriálech </a:t>
            </a:r>
            <a:r>
              <a:rPr lang="cs-CZ" sz="2000" dirty="0" smtClean="0">
                <a:solidFill>
                  <a:srgbClr val="000000"/>
                </a:solidFill>
              </a:rPr>
              <a:t>(</a:t>
            </a:r>
            <a:r>
              <a:rPr lang="cs-CZ" sz="2000" dirty="0" err="1" smtClean="0">
                <a:solidFill>
                  <a:srgbClr val="000000"/>
                </a:solidFill>
              </a:rPr>
              <a:t>max</a:t>
            </a:r>
            <a:r>
              <a:rPr lang="cs-CZ" sz="2000" dirty="0" smtClean="0">
                <a:solidFill>
                  <a:srgbClr val="000000"/>
                </a:solidFill>
              </a:rPr>
              <a:t> 5 bodů)</a:t>
            </a:r>
            <a:endParaRPr lang="cs-CZ" sz="2000" dirty="0">
              <a:solidFill>
                <a:srgbClr val="000000"/>
              </a:solidFill>
            </a:endParaRPr>
          </a:p>
          <a:p>
            <a:pPr marL="0" indent="0">
              <a:buClrTx/>
              <a:buNone/>
            </a:pPr>
            <a:r>
              <a:rPr lang="cs-CZ" dirty="0">
                <a:solidFill>
                  <a:srgbClr val="000000"/>
                </a:solidFill>
              </a:rPr>
              <a:t>Pro získání kreditů je potřeba získat minimálně 36 bodů.</a:t>
            </a:r>
          </a:p>
          <a:p>
            <a:pPr marL="0" indent="0">
              <a:buClrTx/>
              <a:buNone/>
            </a:pPr>
            <a:r>
              <a:rPr lang="cs-CZ" dirty="0">
                <a:solidFill>
                  <a:srgbClr val="000000"/>
                </a:solidFill>
              </a:rPr>
              <a:t>Poznámka: Zkouší konkrétní vedoucí semináře nebo přednášející.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Požadavky na absolvování předmětu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4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Potřebné studijní podklady jsou uvedeny v sylabu předmětu.</a:t>
            </a:r>
          </a:p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Sylabus: </a:t>
            </a:r>
          </a:p>
          <a:p>
            <a:pPr lvl="1"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IS SU</a:t>
            </a:r>
          </a:p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Výukové materiály:</a:t>
            </a:r>
          </a:p>
          <a:p>
            <a:pPr lvl="1"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IS SU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Studijní podklady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992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2043112"/>
            <a:ext cx="8229600" cy="4495800"/>
          </a:xfrm>
        </p:spPr>
        <p:txBody>
          <a:bodyPr/>
          <a:lstStyle/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Konzultační hodiny pedagogů (doporučení – domluvit dopředu);</a:t>
            </a:r>
          </a:p>
          <a:p>
            <a:pPr>
              <a:buClrTx/>
            </a:pPr>
            <a:r>
              <a:rPr lang="cs-CZ" b="1" dirty="0">
                <a:solidFill>
                  <a:srgbClr val="000000"/>
                </a:solidFill>
              </a:rPr>
              <a:t>Hlavní způsob komunikace</a:t>
            </a:r>
            <a:r>
              <a:rPr lang="cs-CZ" dirty="0">
                <a:solidFill>
                  <a:srgbClr val="000000"/>
                </a:solidFill>
              </a:rPr>
              <a:t> - školní mail.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Komunikace s pedagogy</a:t>
            </a:r>
            <a:endParaRPr lang="en-US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643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2043112"/>
            <a:ext cx="8229600" cy="4495800"/>
          </a:xfrm>
        </p:spPr>
        <p:txBody>
          <a:bodyPr/>
          <a:lstStyle/>
          <a:p>
            <a:pPr algn="ctr"/>
            <a:r>
              <a:rPr lang="cs-CZ" dirty="0"/>
              <a:t>Dotazy?</a:t>
            </a:r>
          </a:p>
          <a:p>
            <a:pPr algn="ctr"/>
            <a:r>
              <a:rPr lang="cs-CZ" dirty="0"/>
              <a:t>Nejasnosti?</a:t>
            </a:r>
          </a:p>
          <a:p>
            <a:pPr algn="ctr"/>
            <a:r>
              <a:rPr lang="cs-CZ" dirty="0"/>
              <a:t>Připomínky?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306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r>
              <a:rPr lang="cs-CZ" b="1" dirty="0">
                <a:solidFill>
                  <a:srgbClr val="000000"/>
                </a:solidFill>
              </a:rPr>
              <a:t>Verze aplikací: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Aktuální verze na OPF - MS Excel </a:t>
            </a:r>
            <a:r>
              <a:rPr lang="cs-CZ" dirty="0" smtClean="0">
                <a:solidFill>
                  <a:srgbClr val="000000"/>
                </a:solidFill>
              </a:rPr>
              <a:t>2021 </a:t>
            </a:r>
            <a:r>
              <a:rPr lang="cs-CZ" dirty="0">
                <a:solidFill>
                  <a:srgbClr val="000000"/>
                </a:solidFill>
              </a:rPr>
              <a:t>a MS Access </a:t>
            </a:r>
            <a:r>
              <a:rPr lang="cs-CZ" dirty="0" smtClean="0">
                <a:solidFill>
                  <a:srgbClr val="000000"/>
                </a:solidFill>
              </a:rPr>
              <a:t>2021</a:t>
            </a:r>
            <a:r>
              <a:rPr lang="cs-CZ" altLang="cs-CZ" dirty="0" smtClean="0">
                <a:latin typeface="Arial" panose="020B0604020202020204" pitchFamily="34" charset="0"/>
              </a:rPr>
              <a:t> </a:t>
            </a:r>
            <a:endParaRPr lang="cs-CZ" altLang="cs-CZ" dirty="0">
              <a:latin typeface="Arial" panose="020B0604020202020204" pitchFamily="34" charset="0"/>
            </a:endParaRPr>
          </a:p>
          <a:p>
            <a:pPr marL="0" indent="0">
              <a:buClr>
                <a:srgbClr val="000000"/>
              </a:buClr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V rámci Microsoft Office </a:t>
            </a:r>
            <a:r>
              <a:rPr lang="cs-CZ" altLang="cs-CZ" sz="1400" dirty="0" smtClean="0">
                <a:latin typeface="Arial" panose="020B0604020202020204" pitchFamily="34" charset="0"/>
              </a:rPr>
              <a:t>2021 </a:t>
            </a:r>
            <a:r>
              <a:rPr lang="cs-CZ" altLang="cs-CZ" sz="1400" dirty="0">
                <a:latin typeface="Arial" panose="020B0604020202020204" pitchFamily="34" charset="0"/>
              </a:rPr>
              <a:t>(Office 365)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Předchozí verze - MS Excel </a:t>
            </a:r>
            <a:r>
              <a:rPr lang="cs-CZ" dirty="0" smtClean="0">
                <a:solidFill>
                  <a:srgbClr val="000000"/>
                </a:solidFill>
              </a:rPr>
              <a:t>2019 </a:t>
            </a:r>
            <a:r>
              <a:rPr lang="cs-CZ" dirty="0">
                <a:solidFill>
                  <a:srgbClr val="000000"/>
                </a:solidFill>
              </a:rPr>
              <a:t>a MS Access </a:t>
            </a:r>
            <a:r>
              <a:rPr lang="cs-CZ" dirty="0" smtClean="0">
                <a:solidFill>
                  <a:srgbClr val="000000"/>
                </a:solidFill>
              </a:rPr>
              <a:t>2019</a:t>
            </a: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Ještě dřívější verze Microsoft Office: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 smtClean="0">
                <a:latin typeface="Arial" panose="020B0604020202020204" pitchFamily="34" charset="0"/>
              </a:rPr>
              <a:t>Microsoft Office 2016 (Office 16)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 smtClean="0">
                <a:latin typeface="Arial" panose="020B0604020202020204" pitchFamily="34" charset="0"/>
              </a:rPr>
              <a:t>Microsoft </a:t>
            </a:r>
            <a:r>
              <a:rPr lang="cs-CZ" altLang="cs-CZ" sz="1400" dirty="0">
                <a:latin typeface="Arial" panose="020B0604020202020204" pitchFamily="34" charset="0"/>
              </a:rPr>
              <a:t>Office 2014 (Office 15)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2010 (Office 14)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2007 (Office 12)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2003 (Office 11)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2000 (Office 9)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97 (Office 8)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95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XP (Office 10 nebo Office 2002)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Základní informace o aplikacích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77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Spouštění aplikací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8</a:t>
            </a:fld>
            <a:endParaRPr lang="cs-CZ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1423987"/>
            <a:ext cx="5753100" cy="4010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1304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Spouštění aplikací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9</a:t>
            </a:fld>
            <a:endParaRPr lang="cs-CZ"/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2" y="1414462"/>
            <a:ext cx="5743575" cy="4029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99080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410</Words>
  <Application>Microsoft Office PowerPoint</Application>
  <PresentationFormat>Širokoúhlá obrazovka</PresentationFormat>
  <Paragraphs>97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Základní informace o předmětu</vt:lpstr>
      <vt:lpstr>Požadavky na absolvování předmětu</vt:lpstr>
      <vt:lpstr>Studijní podklady</vt:lpstr>
      <vt:lpstr>Komunikace s pedagogy</vt:lpstr>
      <vt:lpstr>Prezentace aplikace PowerPoint</vt:lpstr>
      <vt:lpstr>Základní informace o aplikacích</vt:lpstr>
      <vt:lpstr>Spouštění aplikací</vt:lpstr>
      <vt:lpstr>Spouštění aplikací</vt:lpstr>
      <vt:lpstr>Po spuštění MS Excel</vt:lpstr>
      <vt:lpstr>Po spuštění MS Excel</vt:lpstr>
      <vt:lpstr>Popis pracovní plochy</vt:lpstr>
      <vt:lpstr>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Úvod a požadavky na absolvování</dc:title>
  <dc:creator>František Koliba</dc:creator>
  <cp:lastModifiedBy>Petr Suchánek</cp:lastModifiedBy>
  <cp:revision>56</cp:revision>
  <dcterms:created xsi:type="dcterms:W3CDTF">2016-02-21T08:51:57Z</dcterms:created>
  <dcterms:modified xsi:type="dcterms:W3CDTF">2023-02-19T13:31:46Z</dcterms:modified>
</cp:coreProperties>
</file>