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  <p:sldId id="258" r:id="rId3"/>
    <p:sldId id="259" r:id="rId4"/>
    <p:sldId id="260" r:id="rId5"/>
    <p:sldId id="269" r:id="rId6"/>
    <p:sldId id="270" r:id="rId7"/>
    <p:sldId id="261" r:id="rId8"/>
    <p:sldId id="262" r:id="rId9"/>
    <p:sldId id="263" r:id="rId10"/>
    <p:sldId id="265" r:id="rId11"/>
    <p:sldId id="266" r:id="rId12"/>
    <p:sldId id="267" r:id="rId13"/>
    <p:sldId id="278" r:id="rId14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BBBE9-B09C-4CD5-A7E2-DE425DB5ABD4}" type="datetimeFigureOut">
              <a:rPr lang="cs-CZ" smtClean="0"/>
              <a:t>19.02.2023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B7B51-BC99-4A59-B7B6-539D807E63A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1912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BBBE9-B09C-4CD5-A7E2-DE425DB5ABD4}" type="datetimeFigureOut">
              <a:rPr lang="cs-CZ" smtClean="0"/>
              <a:t>19.02.2023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B7B51-BC99-4A59-B7B6-539D807E63A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52123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BBBE9-B09C-4CD5-A7E2-DE425DB5ABD4}" type="datetimeFigureOut">
              <a:rPr lang="cs-CZ" smtClean="0"/>
              <a:t>19.02.2023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B7B51-BC99-4A59-B7B6-539D807E63A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877341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49536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BBBE9-B09C-4CD5-A7E2-DE425DB5ABD4}" type="datetimeFigureOut">
              <a:rPr lang="cs-CZ" smtClean="0"/>
              <a:t>19.02.2023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B7B51-BC99-4A59-B7B6-539D807E63A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9280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BBBE9-B09C-4CD5-A7E2-DE425DB5ABD4}" type="datetimeFigureOut">
              <a:rPr lang="cs-CZ" smtClean="0"/>
              <a:t>19.02.2023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B7B51-BC99-4A59-B7B6-539D807E63A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85339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BBBE9-B09C-4CD5-A7E2-DE425DB5ABD4}" type="datetimeFigureOut">
              <a:rPr lang="cs-CZ" smtClean="0"/>
              <a:t>19.02.2023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B7B51-BC99-4A59-B7B6-539D807E63A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9303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BBBE9-B09C-4CD5-A7E2-DE425DB5ABD4}" type="datetimeFigureOut">
              <a:rPr lang="cs-CZ" smtClean="0"/>
              <a:t>19.02.2023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B7B51-BC99-4A59-B7B6-539D807E63A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60048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BBBE9-B09C-4CD5-A7E2-DE425DB5ABD4}" type="datetimeFigureOut">
              <a:rPr lang="cs-CZ" smtClean="0"/>
              <a:t>19.02.2023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B7B51-BC99-4A59-B7B6-539D807E63A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3109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BBBE9-B09C-4CD5-A7E2-DE425DB5ABD4}" type="datetimeFigureOut">
              <a:rPr lang="cs-CZ" smtClean="0"/>
              <a:t>19.02.2023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B7B51-BC99-4A59-B7B6-539D807E63A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99641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BBBE9-B09C-4CD5-A7E2-DE425DB5ABD4}" type="datetimeFigureOut">
              <a:rPr lang="cs-CZ" smtClean="0"/>
              <a:t>19.02.2023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B7B51-BC99-4A59-B7B6-539D807E63A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3433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BBBE9-B09C-4CD5-A7E2-DE425DB5ABD4}" type="datetimeFigureOut">
              <a:rPr lang="cs-CZ" smtClean="0"/>
              <a:t>19.02.2023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B7B51-BC99-4A59-B7B6-539D807E63A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766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9BBBE9-B09C-4CD5-A7E2-DE425DB5ABD4}" type="datetimeFigureOut">
              <a:rPr lang="cs-CZ" smtClean="0"/>
              <a:t>19.02.2023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0B7B51-BC99-4A59-B7B6-539D807E63A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60161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4351" y="740701"/>
            <a:ext cx="2266000" cy="176748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35360" y="356659"/>
            <a:ext cx="7488832" cy="6144683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400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335360" y="932723"/>
            <a:ext cx="7872875" cy="288032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Informatika pro ekonomy II</a:t>
            </a:r>
            <a:endParaRPr lang="cs-CZ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2351584" y="4293096"/>
            <a:ext cx="5184576" cy="182420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867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Přednáška 1</a:t>
            </a: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9274729" y="4965171"/>
            <a:ext cx="2688299" cy="1536171"/>
          </a:xfrm>
          <a:prstGeom prst="rect">
            <a:avLst/>
          </a:prstGeom>
        </p:spPr>
        <p:txBody>
          <a:bodyPr vert="horz" lIns="121920" tIns="60960" rIns="121920" bIns="6096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2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doc. Mgr. Petr Suchánek, Ph.D</a:t>
            </a:r>
            <a:r>
              <a:rPr lang="cs-CZ" altLang="cs-CZ" sz="12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r"/>
            <a:r>
              <a:rPr lang="cs-CZ" altLang="cs-CZ" sz="12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Katedra informatiky a matematiky</a:t>
            </a:r>
          </a:p>
          <a:p>
            <a:pPr algn="r"/>
            <a:r>
              <a:rPr lang="cs-CZ" altLang="cs-CZ" sz="12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suchanek@opf.slu.cz</a:t>
            </a:r>
          </a:p>
          <a:p>
            <a:pPr algn="r"/>
            <a:endParaRPr lang="cs-CZ" altLang="cs-CZ" sz="12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1093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Clr>
                <a:srgbClr val="000000"/>
              </a:buClr>
              <a:buNone/>
            </a:pPr>
            <a:endParaRPr lang="cs-CZ" dirty="0">
              <a:solidFill>
                <a:srgbClr val="000000"/>
              </a:solidFill>
            </a:endParaRPr>
          </a:p>
          <a:p>
            <a:pPr marL="0" indent="0">
              <a:buClr>
                <a:srgbClr val="000000"/>
              </a:buClr>
              <a:buNone/>
            </a:pPr>
            <a:endParaRPr lang="cs-CZ" dirty="0">
              <a:solidFill>
                <a:srgbClr val="000000"/>
              </a:solidFill>
            </a:endParaRPr>
          </a:p>
          <a:p>
            <a:pPr marL="0" indent="0">
              <a:buClr>
                <a:srgbClr val="000000"/>
              </a:buClr>
              <a:buNone/>
            </a:pPr>
            <a:endParaRPr lang="cs-CZ" dirty="0">
              <a:solidFill>
                <a:srgbClr val="000000"/>
              </a:solidFill>
            </a:endParaRPr>
          </a:p>
          <a:p>
            <a:pPr marL="0" indent="0">
              <a:buClr>
                <a:srgbClr val="000000"/>
              </a:buClr>
              <a:buNone/>
            </a:pPr>
            <a:endParaRPr lang="cs-CZ" dirty="0">
              <a:solidFill>
                <a:srgbClr val="000000"/>
              </a:solidFill>
            </a:endParaRPr>
          </a:p>
          <a:p>
            <a:pPr marL="0" indent="0">
              <a:buClr>
                <a:srgbClr val="000000"/>
              </a:buClr>
              <a:buNone/>
            </a:pPr>
            <a:endParaRPr lang="cs-CZ" dirty="0">
              <a:solidFill>
                <a:srgbClr val="000000"/>
              </a:solidFill>
            </a:endParaRPr>
          </a:p>
          <a:p>
            <a:pPr marL="0" indent="0">
              <a:buClr>
                <a:srgbClr val="000000"/>
              </a:buClr>
              <a:buNone/>
            </a:pP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>
                <a:solidFill>
                  <a:srgbClr val="000000"/>
                </a:solidFill>
                <a:effectLst/>
              </a:rPr>
              <a:t>Po spuštění MS Excel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B1BEA-E13D-49CA-B6C8-4A981636492C}" type="slidenum">
              <a:rPr lang="cs-CZ" smtClean="0"/>
              <a:pPr/>
              <a:t>10</a:t>
            </a:fld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8915" y="1400125"/>
            <a:ext cx="11115424" cy="45848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12677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Clr>
                <a:srgbClr val="000000"/>
              </a:buClr>
              <a:buNone/>
            </a:pPr>
            <a:endParaRPr lang="cs-CZ" dirty="0">
              <a:solidFill>
                <a:srgbClr val="000000"/>
              </a:solidFill>
            </a:endParaRPr>
          </a:p>
          <a:p>
            <a:pPr marL="0" indent="0">
              <a:buClr>
                <a:srgbClr val="000000"/>
              </a:buClr>
              <a:buNone/>
            </a:pPr>
            <a:endParaRPr lang="cs-CZ" dirty="0">
              <a:solidFill>
                <a:srgbClr val="000000"/>
              </a:solidFill>
            </a:endParaRPr>
          </a:p>
          <a:p>
            <a:pPr marL="0" indent="0">
              <a:buClr>
                <a:srgbClr val="000000"/>
              </a:buClr>
              <a:buNone/>
            </a:pPr>
            <a:endParaRPr lang="cs-CZ" dirty="0">
              <a:solidFill>
                <a:srgbClr val="000000"/>
              </a:solidFill>
            </a:endParaRPr>
          </a:p>
          <a:p>
            <a:pPr marL="0" indent="0">
              <a:buClr>
                <a:srgbClr val="000000"/>
              </a:buClr>
              <a:buNone/>
            </a:pPr>
            <a:endParaRPr lang="cs-CZ" dirty="0">
              <a:solidFill>
                <a:srgbClr val="000000"/>
              </a:solidFill>
            </a:endParaRPr>
          </a:p>
          <a:p>
            <a:pPr marL="0" indent="0">
              <a:buClr>
                <a:srgbClr val="000000"/>
              </a:buClr>
              <a:buNone/>
            </a:pPr>
            <a:endParaRPr lang="cs-CZ" dirty="0">
              <a:solidFill>
                <a:srgbClr val="000000"/>
              </a:solidFill>
            </a:endParaRPr>
          </a:p>
          <a:p>
            <a:pPr marL="0" indent="0">
              <a:buClr>
                <a:srgbClr val="000000"/>
              </a:buClr>
              <a:buNone/>
            </a:pP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838200" y="23896"/>
            <a:ext cx="10515600" cy="1325563"/>
          </a:xfrm>
        </p:spPr>
        <p:txBody>
          <a:bodyPr/>
          <a:lstStyle/>
          <a:p>
            <a:pPr algn="ctr"/>
            <a:r>
              <a:rPr lang="cs-CZ" b="1" dirty="0">
                <a:solidFill>
                  <a:srgbClr val="000000"/>
                </a:solidFill>
                <a:effectLst/>
              </a:rPr>
              <a:t>Po spuštění MS Excel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B1BEA-E13D-49CA-B6C8-4A981636492C}" type="slidenum">
              <a:rPr lang="cs-CZ" smtClean="0"/>
              <a:pPr/>
              <a:t>11</a:t>
            </a:fld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4346" y="946995"/>
            <a:ext cx="9177299" cy="5774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31582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Clr>
                <a:srgbClr val="000000"/>
              </a:buClr>
              <a:buNone/>
            </a:pPr>
            <a:endParaRPr lang="cs-CZ" dirty="0">
              <a:solidFill>
                <a:srgbClr val="000000"/>
              </a:solidFill>
            </a:endParaRPr>
          </a:p>
          <a:p>
            <a:pPr marL="0" indent="0">
              <a:buClr>
                <a:srgbClr val="000000"/>
              </a:buClr>
              <a:buNone/>
            </a:pPr>
            <a:endParaRPr lang="cs-CZ" dirty="0">
              <a:solidFill>
                <a:srgbClr val="000000"/>
              </a:solidFill>
            </a:endParaRPr>
          </a:p>
          <a:p>
            <a:pPr marL="0" indent="0">
              <a:buClr>
                <a:srgbClr val="000000"/>
              </a:buClr>
              <a:buNone/>
            </a:pPr>
            <a:endParaRPr lang="cs-CZ" dirty="0">
              <a:solidFill>
                <a:srgbClr val="000000"/>
              </a:solidFill>
            </a:endParaRPr>
          </a:p>
          <a:p>
            <a:pPr marL="0" indent="0">
              <a:buClr>
                <a:srgbClr val="000000"/>
              </a:buClr>
              <a:buNone/>
            </a:pPr>
            <a:endParaRPr lang="cs-CZ" dirty="0">
              <a:solidFill>
                <a:srgbClr val="000000"/>
              </a:solidFill>
            </a:endParaRPr>
          </a:p>
          <a:p>
            <a:pPr marL="0" indent="0">
              <a:buClr>
                <a:srgbClr val="000000"/>
              </a:buClr>
              <a:buNone/>
            </a:pPr>
            <a:endParaRPr lang="cs-CZ" dirty="0">
              <a:solidFill>
                <a:srgbClr val="000000"/>
              </a:solidFill>
            </a:endParaRPr>
          </a:p>
          <a:p>
            <a:pPr marL="0" indent="0">
              <a:buClr>
                <a:srgbClr val="000000"/>
              </a:buClr>
              <a:buNone/>
            </a:pP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838200" y="23896"/>
            <a:ext cx="10515600" cy="840837"/>
          </a:xfrm>
        </p:spPr>
        <p:txBody>
          <a:bodyPr/>
          <a:lstStyle/>
          <a:p>
            <a:pPr algn="ctr"/>
            <a:r>
              <a:rPr lang="cs-CZ" b="1" dirty="0">
                <a:solidFill>
                  <a:srgbClr val="000000"/>
                </a:solidFill>
                <a:effectLst/>
              </a:rPr>
              <a:t>Popis pracovní plochy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B1BEA-E13D-49CA-B6C8-4A981636492C}" type="slidenum">
              <a:rPr lang="cs-CZ" smtClean="0"/>
              <a:pPr/>
              <a:t>12</a:t>
            </a:fld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9971" y="864733"/>
            <a:ext cx="10257692" cy="5856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49284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922090" y="2353315"/>
            <a:ext cx="10515600" cy="1325563"/>
          </a:xfrm>
        </p:spPr>
        <p:txBody>
          <a:bodyPr/>
          <a:lstStyle/>
          <a:p>
            <a:pPr algn="ctr"/>
            <a:r>
              <a:rPr lang="cs-CZ" b="1" dirty="0">
                <a:solidFill>
                  <a:srgbClr val="000000"/>
                </a:solidFill>
              </a:rPr>
              <a:t>Dotazy?</a:t>
            </a:r>
            <a:endParaRPr lang="cs-CZ" b="1" dirty="0">
              <a:solidFill>
                <a:srgbClr val="000000"/>
              </a:solidFill>
              <a:effectLst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B1BEA-E13D-49CA-B6C8-4A981636492C}" type="slidenum">
              <a:rPr lang="cs-CZ" smtClean="0"/>
              <a:pPr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884855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961313-DA19-4777-8414-F1CB594E0775}" type="slidenum">
              <a:rPr lang="cs-CZ"/>
              <a:pPr/>
              <a:t>2</a:t>
            </a:fld>
            <a:endParaRPr lang="cs-CZ"/>
          </a:p>
        </p:txBody>
      </p:sp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b="1" dirty="0">
                <a:solidFill>
                  <a:srgbClr val="000000"/>
                </a:solidFill>
              </a:rPr>
              <a:t>Základní informace o předmětu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75521" y="1484784"/>
            <a:ext cx="8712967" cy="4871566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80000"/>
              </a:lnSpc>
              <a:buClrTx/>
            </a:pPr>
            <a:r>
              <a:rPr lang="cs-CZ" dirty="0">
                <a:solidFill>
                  <a:srgbClr val="000000"/>
                </a:solidFill>
              </a:rPr>
              <a:t>Informatika pro ekonomy II – letní semestr:</a:t>
            </a:r>
          </a:p>
          <a:p>
            <a:pPr lvl="1">
              <a:lnSpc>
                <a:spcPct val="80000"/>
              </a:lnSpc>
            </a:pPr>
            <a:r>
              <a:rPr lang="cs-CZ" dirty="0">
                <a:solidFill>
                  <a:srgbClr val="000000"/>
                </a:solidFill>
              </a:rPr>
              <a:t>Tabulkový kalkulátor - MS Excel</a:t>
            </a:r>
          </a:p>
          <a:p>
            <a:pPr lvl="1">
              <a:lnSpc>
                <a:spcPct val="80000"/>
              </a:lnSpc>
            </a:pPr>
            <a:r>
              <a:rPr lang="cs-CZ" dirty="0">
                <a:solidFill>
                  <a:srgbClr val="000000"/>
                </a:solidFill>
              </a:rPr>
              <a:t>Databázové prostředí - MS Access</a:t>
            </a:r>
          </a:p>
          <a:p>
            <a:pPr>
              <a:lnSpc>
                <a:spcPct val="80000"/>
              </a:lnSpc>
              <a:spcBef>
                <a:spcPts val="1200"/>
              </a:spcBef>
            </a:pPr>
            <a:r>
              <a:rPr lang="cs-CZ" dirty="0">
                <a:solidFill>
                  <a:srgbClr val="000000"/>
                </a:solidFill>
              </a:rPr>
              <a:t>Volně navazuje na předmět Informatika pro ekonomy I (MS Word a MS PowerPoint)</a:t>
            </a:r>
          </a:p>
          <a:p>
            <a:pPr>
              <a:lnSpc>
                <a:spcPct val="80000"/>
              </a:lnSpc>
              <a:spcBef>
                <a:spcPts val="1200"/>
              </a:spcBef>
            </a:pPr>
            <a:r>
              <a:rPr lang="cs-CZ" b="1" dirty="0"/>
              <a:t>Cíl předmětu:</a:t>
            </a:r>
          </a:p>
          <a:p>
            <a:pPr lvl="1">
              <a:lnSpc>
                <a:spcPct val="80000"/>
              </a:lnSpc>
            </a:pPr>
            <a:r>
              <a:rPr lang="cs-CZ" dirty="0"/>
              <a:t>prohloubit znalosti v oblasti práce s daty a informacemi a procvičit postupy zadávání, výběru, modifikace, analýzy a výstupu dat a informací</a:t>
            </a:r>
            <a:r>
              <a:rPr lang="cs-CZ" dirty="0">
                <a:solidFill>
                  <a:srgbClr val="000000"/>
                </a:solidFill>
              </a:rPr>
              <a:t> </a:t>
            </a:r>
          </a:p>
          <a:p>
            <a:pPr lvl="1">
              <a:lnSpc>
                <a:spcPct val="80000"/>
              </a:lnSpc>
            </a:pPr>
            <a:r>
              <a:rPr lang="cs-CZ" dirty="0"/>
              <a:t>aplikovat jednoduché úlohy ekonomického charakteru s využitím tabulkového kalkulátoru a databázového systému  </a:t>
            </a:r>
            <a:endParaRPr lang="cs-CZ" dirty="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spcBef>
                <a:spcPts val="2400"/>
              </a:spcBef>
            </a:pPr>
            <a:r>
              <a:rPr lang="cs-CZ" b="1" dirty="0">
                <a:solidFill>
                  <a:srgbClr val="000000"/>
                </a:solidFill>
              </a:rPr>
              <a:t>Rozsah výuky:</a:t>
            </a:r>
          </a:p>
          <a:p>
            <a:pPr lvl="1">
              <a:lnSpc>
                <a:spcPct val="80000"/>
              </a:lnSpc>
            </a:pPr>
            <a:r>
              <a:rPr lang="cs-CZ" dirty="0">
                <a:solidFill>
                  <a:srgbClr val="000000"/>
                </a:solidFill>
              </a:rPr>
              <a:t>12 přednášek (1 hod. týdně </a:t>
            </a:r>
            <a:r>
              <a:rPr lang="cs-CZ" dirty="0" smtClean="0">
                <a:solidFill>
                  <a:srgbClr val="000000"/>
                </a:solidFill>
              </a:rPr>
              <a:t>– dle rozvrhu) </a:t>
            </a:r>
            <a:endParaRPr lang="cs-CZ" dirty="0">
              <a:solidFill>
                <a:srgbClr val="000000"/>
              </a:solidFill>
            </a:endParaRPr>
          </a:p>
          <a:p>
            <a:pPr lvl="1">
              <a:lnSpc>
                <a:spcPct val="80000"/>
              </a:lnSpc>
            </a:pPr>
            <a:r>
              <a:rPr lang="cs-CZ" dirty="0">
                <a:solidFill>
                  <a:srgbClr val="000000"/>
                </a:solidFill>
              </a:rPr>
              <a:t>12 seminářů (2 hod. týdně – dle rozvrhu)</a:t>
            </a:r>
          </a:p>
          <a:p>
            <a:pPr lvl="1">
              <a:lnSpc>
                <a:spcPct val="80000"/>
              </a:lnSpc>
            </a:pPr>
            <a:r>
              <a:rPr lang="cs-CZ" dirty="0">
                <a:solidFill>
                  <a:srgbClr val="000000"/>
                </a:solidFill>
              </a:rPr>
              <a:t>Závěrečná zkouška</a:t>
            </a:r>
          </a:p>
          <a:p>
            <a:pPr lvl="1">
              <a:lnSpc>
                <a:spcPct val="80000"/>
              </a:lnSpc>
              <a:buNone/>
            </a:pP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572943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860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860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860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860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860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860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860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860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ClrTx/>
            </a:pPr>
            <a:r>
              <a:rPr lang="cs-CZ" dirty="0">
                <a:solidFill>
                  <a:srgbClr val="000000"/>
                </a:solidFill>
              </a:rPr>
              <a:t>70% účast na seminářích</a:t>
            </a:r>
          </a:p>
          <a:p>
            <a:pPr>
              <a:buClrTx/>
            </a:pPr>
            <a:r>
              <a:rPr lang="cs-CZ" dirty="0"/>
              <a:t>Vyhledávání a zpracování zdrojů na Internetu</a:t>
            </a:r>
          </a:p>
          <a:p>
            <a:pPr>
              <a:buClrTx/>
            </a:pPr>
            <a:r>
              <a:rPr lang="cs-CZ" dirty="0">
                <a:solidFill>
                  <a:srgbClr val="000000"/>
                </a:solidFill>
              </a:rPr>
              <a:t>Absolvování </a:t>
            </a:r>
            <a:r>
              <a:rPr lang="cs-CZ" dirty="0" smtClean="0">
                <a:solidFill>
                  <a:srgbClr val="000000"/>
                </a:solidFill>
              </a:rPr>
              <a:t>zkoušky</a:t>
            </a:r>
            <a:endParaRPr lang="cs-CZ" dirty="0">
              <a:solidFill>
                <a:srgbClr val="000000"/>
              </a:solidFill>
            </a:endParaRPr>
          </a:p>
          <a:p>
            <a:pPr lvl="1"/>
            <a:r>
              <a:rPr lang="cs-CZ" sz="2000" dirty="0">
                <a:solidFill>
                  <a:srgbClr val="000000"/>
                </a:solidFill>
              </a:rPr>
              <a:t>Zkouška má tři části:</a:t>
            </a:r>
          </a:p>
          <a:p>
            <a:pPr lvl="1"/>
            <a:r>
              <a:rPr lang="cs-CZ" sz="2000" dirty="0">
                <a:solidFill>
                  <a:srgbClr val="000000"/>
                </a:solidFill>
              </a:rPr>
              <a:t>Obecné znalosti - Excel a Access - forma: automaticky vyhodnocený test. Otázky jsou zveřejněny (max. 20 bodů)</a:t>
            </a:r>
          </a:p>
          <a:p>
            <a:pPr lvl="1"/>
            <a:r>
              <a:rPr lang="cs-CZ" sz="2000" dirty="0">
                <a:solidFill>
                  <a:srgbClr val="000000"/>
                </a:solidFill>
              </a:rPr>
              <a:t>Praktické znalosti z MS Excel (forma: plnění zadaných úkolů) (max. 20 bodů)</a:t>
            </a:r>
          </a:p>
          <a:p>
            <a:pPr lvl="1"/>
            <a:r>
              <a:rPr lang="cs-CZ" sz="2000" dirty="0">
                <a:solidFill>
                  <a:srgbClr val="000000"/>
                </a:solidFill>
              </a:rPr>
              <a:t>Praktické znalosti z MS Access (forma: plnění zadaných úkolů) (max. 15 bodů)</a:t>
            </a:r>
          </a:p>
          <a:p>
            <a:pPr lvl="1"/>
            <a:r>
              <a:rPr lang="cs-CZ" sz="2000" dirty="0">
                <a:solidFill>
                  <a:srgbClr val="000000"/>
                </a:solidFill>
              </a:rPr>
              <a:t>Aktivita </a:t>
            </a:r>
            <a:r>
              <a:rPr lang="cs-CZ" sz="2000">
                <a:solidFill>
                  <a:srgbClr val="000000"/>
                </a:solidFill>
              </a:rPr>
              <a:t>na </a:t>
            </a:r>
            <a:r>
              <a:rPr lang="cs-CZ" sz="2000" smtClean="0">
                <a:solidFill>
                  <a:srgbClr val="000000"/>
                </a:solidFill>
              </a:rPr>
              <a:t>seminářích/tutoriálech </a:t>
            </a:r>
            <a:r>
              <a:rPr lang="cs-CZ" sz="2000" dirty="0" smtClean="0">
                <a:solidFill>
                  <a:srgbClr val="000000"/>
                </a:solidFill>
              </a:rPr>
              <a:t>(</a:t>
            </a:r>
            <a:r>
              <a:rPr lang="cs-CZ" sz="2000" dirty="0" err="1" smtClean="0">
                <a:solidFill>
                  <a:srgbClr val="000000"/>
                </a:solidFill>
              </a:rPr>
              <a:t>max</a:t>
            </a:r>
            <a:r>
              <a:rPr lang="cs-CZ" sz="2000" dirty="0" smtClean="0">
                <a:solidFill>
                  <a:srgbClr val="000000"/>
                </a:solidFill>
              </a:rPr>
              <a:t> 5 bodů)</a:t>
            </a:r>
            <a:endParaRPr lang="cs-CZ" sz="2000" dirty="0">
              <a:solidFill>
                <a:srgbClr val="000000"/>
              </a:solidFill>
            </a:endParaRPr>
          </a:p>
          <a:p>
            <a:pPr marL="0" indent="0">
              <a:buClrTx/>
              <a:buNone/>
            </a:pPr>
            <a:r>
              <a:rPr lang="cs-CZ" dirty="0">
                <a:solidFill>
                  <a:srgbClr val="000000"/>
                </a:solidFill>
              </a:rPr>
              <a:t>Pro získání kreditů je potřeba získat minimálně 36 bodů.</a:t>
            </a:r>
          </a:p>
          <a:p>
            <a:pPr marL="0" indent="0">
              <a:buClrTx/>
              <a:buNone/>
            </a:pPr>
            <a:r>
              <a:rPr lang="cs-CZ" dirty="0">
                <a:solidFill>
                  <a:srgbClr val="000000"/>
                </a:solidFill>
              </a:rPr>
              <a:t>Poznámka: Zkouší konkrétní vedoucí semináře nebo přednášející. 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>
                <a:solidFill>
                  <a:srgbClr val="000000"/>
                </a:solidFill>
              </a:rPr>
              <a:t>Požadavky na absolvování předmětu</a:t>
            </a:r>
            <a:endParaRPr lang="cs-CZ" sz="3600" b="1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ECD678-4DEF-453A-B605-FF92025167CC}" type="slidenum">
              <a:rPr lang="cs-CZ" smtClean="0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63436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000000"/>
              </a:buClr>
            </a:pPr>
            <a:r>
              <a:rPr lang="cs-CZ" dirty="0">
                <a:solidFill>
                  <a:srgbClr val="000000"/>
                </a:solidFill>
              </a:rPr>
              <a:t>Potřebné studijní podklady jsou uvedeny v sylabu předmětu.</a:t>
            </a:r>
          </a:p>
          <a:p>
            <a:pPr>
              <a:buClr>
                <a:srgbClr val="000000"/>
              </a:buClr>
            </a:pPr>
            <a:r>
              <a:rPr lang="cs-CZ" dirty="0">
                <a:solidFill>
                  <a:srgbClr val="000000"/>
                </a:solidFill>
              </a:rPr>
              <a:t>Sylabus: </a:t>
            </a:r>
          </a:p>
          <a:p>
            <a:pPr lvl="1">
              <a:buClr>
                <a:srgbClr val="000000"/>
              </a:buClr>
            </a:pPr>
            <a:r>
              <a:rPr lang="cs-CZ" dirty="0">
                <a:solidFill>
                  <a:srgbClr val="000000"/>
                </a:solidFill>
              </a:rPr>
              <a:t>IS SU</a:t>
            </a:r>
          </a:p>
          <a:p>
            <a:pPr>
              <a:buClr>
                <a:srgbClr val="000000"/>
              </a:buClr>
            </a:pPr>
            <a:r>
              <a:rPr lang="cs-CZ" dirty="0">
                <a:solidFill>
                  <a:srgbClr val="000000"/>
                </a:solidFill>
              </a:rPr>
              <a:t>Výukové materiály:</a:t>
            </a:r>
          </a:p>
          <a:p>
            <a:pPr lvl="1">
              <a:buClr>
                <a:srgbClr val="000000"/>
              </a:buClr>
            </a:pPr>
            <a:r>
              <a:rPr lang="cs-CZ" dirty="0">
                <a:solidFill>
                  <a:srgbClr val="000000"/>
                </a:solidFill>
              </a:rPr>
              <a:t>IS SU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>
                <a:solidFill>
                  <a:srgbClr val="000000"/>
                </a:solidFill>
                <a:effectLst/>
              </a:rPr>
              <a:t>Studijní podklady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B1BEA-E13D-49CA-B6C8-4A981636492C}" type="slidenum">
              <a:rPr lang="cs-CZ" smtClean="0"/>
              <a:pPr/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529921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981200" y="2043112"/>
            <a:ext cx="8229600" cy="4495800"/>
          </a:xfrm>
        </p:spPr>
        <p:txBody>
          <a:bodyPr/>
          <a:lstStyle/>
          <a:p>
            <a:pPr>
              <a:buClrTx/>
            </a:pPr>
            <a:r>
              <a:rPr lang="cs-CZ" dirty="0">
                <a:solidFill>
                  <a:srgbClr val="000000"/>
                </a:solidFill>
              </a:rPr>
              <a:t>Konzultační hodiny pedagogů (doporučení – domluvit dopředu);</a:t>
            </a:r>
          </a:p>
          <a:p>
            <a:pPr>
              <a:buClrTx/>
            </a:pPr>
            <a:r>
              <a:rPr lang="cs-CZ" b="1" dirty="0">
                <a:solidFill>
                  <a:srgbClr val="000000"/>
                </a:solidFill>
              </a:rPr>
              <a:t>Hlavní způsob komunikace</a:t>
            </a:r>
            <a:r>
              <a:rPr lang="cs-CZ" dirty="0">
                <a:solidFill>
                  <a:srgbClr val="000000"/>
                </a:solidFill>
              </a:rPr>
              <a:t> - školní mail. 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>
                <a:solidFill>
                  <a:srgbClr val="000000"/>
                </a:solidFill>
                <a:effectLst/>
              </a:rPr>
              <a:t>Komunikace s pedagogy</a:t>
            </a:r>
            <a:endParaRPr lang="en-US" b="1" dirty="0">
              <a:solidFill>
                <a:srgbClr val="000000"/>
              </a:solidFill>
              <a:effectLst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B1BEA-E13D-49CA-B6C8-4A981636492C}" type="slidenum">
              <a:rPr lang="cs-CZ" smtClean="0"/>
              <a:pPr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56437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981200" y="2043112"/>
            <a:ext cx="8229600" cy="4495800"/>
          </a:xfrm>
        </p:spPr>
        <p:txBody>
          <a:bodyPr/>
          <a:lstStyle/>
          <a:p>
            <a:pPr algn="ctr"/>
            <a:r>
              <a:rPr lang="cs-CZ" dirty="0"/>
              <a:t>Dotazy?</a:t>
            </a:r>
          </a:p>
          <a:p>
            <a:pPr algn="ctr"/>
            <a:r>
              <a:rPr lang="cs-CZ" dirty="0"/>
              <a:t>Nejasnosti?</a:t>
            </a:r>
          </a:p>
          <a:p>
            <a:pPr algn="ctr"/>
            <a:r>
              <a:rPr lang="cs-CZ" dirty="0"/>
              <a:t>Připomínky?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n-US" b="1" dirty="0">
              <a:solidFill>
                <a:srgbClr val="000000"/>
              </a:solidFill>
              <a:effectLst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B1BEA-E13D-49CA-B6C8-4A981636492C}" type="slidenum">
              <a:rPr lang="cs-CZ" smtClean="0"/>
              <a:pPr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33064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Clr>
                <a:srgbClr val="000000"/>
              </a:buClr>
              <a:buNone/>
            </a:pPr>
            <a:r>
              <a:rPr lang="cs-CZ" b="1" dirty="0">
                <a:solidFill>
                  <a:srgbClr val="000000"/>
                </a:solidFill>
              </a:rPr>
              <a:t>Verze aplikací:</a:t>
            </a:r>
          </a:p>
          <a:p>
            <a:pPr marL="0" indent="0">
              <a:buClr>
                <a:srgbClr val="000000"/>
              </a:buClr>
              <a:buNone/>
            </a:pPr>
            <a:r>
              <a:rPr lang="cs-CZ" dirty="0">
                <a:solidFill>
                  <a:srgbClr val="000000"/>
                </a:solidFill>
              </a:rPr>
              <a:t>Aktuální verze na OPF - MS Excel </a:t>
            </a:r>
            <a:r>
              <a:rPr lang="cs-CZ" dirty="0" smtClean="0">
                <a:solidFill>
                  <a:srgbClr val="000000"/>
                </a:solidFill>
              </a:rPr>
              <a:t>2021 </a:t>
            </a:r>
            <a:r>
              <a:rPr lang="cs-CZ" dirty="0">
                <a:solidFill>
                  <a:srgbClr val="000000"/>
                </a:solidFill>
              </a:rPr>
              <a:t>a MS Access </a:t>
            </a:r>
            <a:r>
              <a:rPr lang="cs-CZ" dirty="0" smtClean="0">
                <a:solidFill>
                  <a:srgbClr val="000000"/>
                </a:solidFill>
              </a:rPr>
              <a:t>2021</a:t>
            </a:r>
            <a:r>
              <a:rPr lang="cs-CZ" altLang="cs-CZ" dirty="0" smtClean="0">
                <a:latin typeface="Arial" panose="020B0604020202020204" pitchFamily="34" charset="0"/>
              </a:rPr>
              <a:t> </a:t>
            </a:r>
            <a:endParaRPr lang="cs-CZ" altLang="cs-CZ" dirty="0">
              <a:latin typeface="Arial" panose="020B0604020202020204" pitchFamily="34" charset="0"/>
            </a:endParaRPr>
          </a:p>
          <a:p>
            <a:pPr marL="0" indent="0">
              <a:buClr>
                <a:srgbClr val="000000"/>
              </a:buClr>
              <a:buNone/>
            </a:pPr>
            <a:r>
              <a:rPr lang="cs-CZ" altLang="cs-CZ" sz="1400" dirty="0">
                <a:latin typeface="Arial" panose="020B0604020202020204" pitchFamily="34" charset="0"/>
              </a:rPr>
              <a:t>V rámci Microsoft Office </a:t>
            </a:r>
            <a:r>
              <a:rPr lang="cs-CZ" altLang="cs-CZ" sz="1400" dirty="0" smtClean="0">
                <a:latin typeface="Arial" panose="020B0604020202020204" pitchFamily="34" charset="0"/>
              </a:rPr>
              <a:t>2021 </a:t>
            </a:r>
            <a:r>
              <a:rPr lang="cs-CZ" altLang="cs-CZ" sz="1400" dirty="0">
                <a:latin typeface="Arial" panose="020B0604020202020204" pitchFamily="34" charset="0"/>
              </a:rPr>
              <a:t>(Office 365) </a:t>
            </a:r>
          </a:p>
          <a:p>
            <a:pPr marL="0" indent="0">
              <a:buClr>
                <a:srgbClr val="000000"/>
              </a:buClr>
              <a:buNone/>
            </a:pPr>
            <a:r>
              <a:rPr lang="cs-CZ" dirty="0">
                <a:solidFill>
                  <a:srgbClr val="000000"/>
                </a:solidFill>
              </a:rPr>
              <a:t>Předchozí verze - MS Excel </a:t>
            </a:r>
            <a:r>
              <a:rPr lang="cs-CZ" dirty="0" smtClean="0">
                <a:solidFill>
                  <a:srgbClr val="000000"/>
                </a:solidFill>
              </a:rPr>
              <a:t>2019 </a:t>
            </a:r>
            <a:r>
              <a:rPr lang="cs-CZ" dirty="0">
                <a:solidFill>
                  <a:srgbClr val="000000"/>
                </a:solidFill>
              </a:rPr>
              <a:t>a MS Access </a:t>
            </a:r>
            <a:r>
              <a:rPr lang="cs-CZ" dirty="0" smtClean="0">
                <a:solidFill>
                  <a:srgbClr val="000000"/>
                </a:solidFill>
              </a:rPr>
              <a:t>2019</a:t>
            </a:r>
            <a:endParaRPr lang="cs-CZ" dirty="0">
              <a:solidFill>
                <a:srgbClr val="000000"/>
              </a:solidFill>
            </a:endParaRPr>
          </a:p>
          <a:p>
            <a:pPr marL="0" indent="0">
              <a:buClr>
                <a:srgbClr val="000000"/>
              </a:buClr>
              <a:buNone/>
            </a:pPr>
            <a:r>
              <a:rPr lang="cs-CZ" dirty="0">
                <a:solidFill>
                  <a:srgbClr val="000000"/>
                </a:solidFill>
              </a:rPr>
              <a:t>Ještě dřívější verze Microsoft Office: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cs-CZ" altLang="cs-CZ" sz="1400" dirty="0" smtClean="0">
                <a:latin typeface="Arial" panose="020B0604020202020204" pitchFamily="34" charset="0"/>
              </a:rPr>
              <a:t>Microsoft Office 2016 (Office 16)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cs-CZ" altLang="cs-CZ" sz="1400" dirty="0" smtClean="0">
                <a:latin typeface="Arial" panose="020B0604020202020204" pitchFamily="34" charset="0"/>
              </a:rPr>
              <a:t>Microsoft </a:t>
            </a:r>
            <a:r>
              <a:rPr lang="cs-CZ" altLang="cs-CZ" sz="1400" dirty="0">
                <a:latin typeface="Arial" panose="020B0604020202020204" pitchFamily="34" charset="0"/>
              </a:rPr>
              <a:t>Office 2014 (Office 15)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cs-CZ" altLang="cs-CZ" sz="1400" dirty="0">
                <a:latin typeface="Arial" panose="020B0604020202020204" pitchFamily="34" charset="0"/>
              </a:rPr>
              <a:t>Microsoft Office 2010 (Office 14) 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cs-CZ" altLang="cs-CZ" sz="1400" dirty="0">
                <a:latin typeface="Arial" panose="020B0604020202020204" pitchFamily="34" charset="0"/>
              </a:rPr>
              <a:t>Microsoft Office 2007 (Office 12) 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cs-CZ" altLang="cs-CZ" sz="1400" dirty="0">
                <a:latin typeface="Arial" panose="020B0604020202020204" pitchFamily="34" charset="0"/>
              </a:rPr>
              <a:t>Microsoft Office 2003 (Office 11) 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cs-CZ" altLang="cs-CZ" sz="1400" dirty="0">
                <a:latin typeface="Arial" panose="020B0604020202020204" pitchFamily="34" charset="0"/>
              </a:rPr>
              <a:t>Microsoft Office 2000 (Office 9) 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cs-CZ" altLang="cs-CZ" sz="1400" dirty="0">
                <a:latin typeface="Arial" panose="020B0604020202020204" pitchFamily="34" charset="0"/>
              </a:rPr>
              <a:t>Microsoft Office 97 (Office 8) 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cs-CZ" altLang="cs-CZ" sz="1400" dirty="0">
                <a:latin typeface="Arial" panose="020B0604020202020204" pitchFamily="34" charset="0"/>
              </a:rPr>
              <a:t>Microsoft Office 95 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cs-CZ" altLang="cs-CZ" sz="1400" dirty="0">
                <a:latin typeface="Arial" panose="020B0604020202020204" pitchFamily="34" charset="0"/>
              </a:rPr>
              <a:t>Microsoft Office XP (Office 10 nebo Office 2002) </a:t>
            </a:r>
          </a:p>
          <a:p>
            <a:pPr marL="0" indent="0">
              <a:buClr>
                <a:srgbClr val="000000"/>
              </a:buClr>
              <a:buNone/>
            </a:pPr>
            <a:endParaRPr lang="cs-CZ" dirty="0">
              <a:solidFill>
                <a:srgbClr val="000000"/>
              </a:solidFill>
            </a:endParaRPr>
          </a:p>
          <a:p>
            <a:pPr marL="0" indent="0">
              <a:buClr>
                <a:srgbClr val="000000"/>
              </a:buClr>
              <a:buNone/>
            </a:pPr>
            <a:endParaRPr lang="cs-CZ" dirty="0">
              <a:solidFill>
                <a:srgbClr val="000000"/>
              </a:solidFill>
            </a:endParaRPr>
          </a:p>
          <a:p>
            <a:pPr marL="0" indent="0">
              <a:buClr>
                <a:srgbClr val="000000"/>
              </a:buClr>
              <a:buNone/>
            </a:pPr>
            <a:endParaRPr lang="cs-CZ" dirty="0">
              <a:solidFill>
                <a:srgbClr val="000000"/>
              </a:solidFill>
            </a:endParaRPr>
          </a:p>
          <a:p>
            <a:pPr marL="0" indent="0">
              <a:buClr>
                <a:srgbClr val="000000"/>
              </a:buClr>
              <a:buNone/>
            </a:pPr>
            <a:endParaRPr lang="cs-CZ" dirty="0">
              <a:solidFill>
                <a:srgbClr val="000000"/>
              </a:solidFill>
            </a:endParaRPr>
          </a:p>
          <a:p>
            <a:pPr marL="0" indent="0">
              <a:buClr>
                <a:srgbClr val="000000"/>
              </a:buClr>
              <a:buNone/>
            </a:pPr>
            <a:endParaRPr lang="cs-CZ" dirty="0">
              <a:solidFill>
                <a:srgbClr val="000000"/>
              </a:solidFill>
            </a:endParaRPr>
          </a:p>
          <a:p>
            <a:pPr marL="0" indent="0">
              <a:buClr>
                <a:srgbClr val="000000"/>
              </a:buClr>
              <a:buNone/>
            </a:pP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>
                <a:solidFill>
                  <a:srgbClr val="000000"/>
                </a:solidFill>
                <a:effectLst/>
              </a:rPr>
              <a:t>Základní informace o aplikacích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B1BEA-E13D-49CA-B6C8-4A981636492C}" type="slidenum">
              <a:rPr lang="cs-CZ" smtClean="0"/>
              <a:pPr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7779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Clr>
                <a:srgbClr val="000000"/>
              </a:buClr>
              <a:buNone/>
            </a:pPr>
            <a:endParaRPr lang="cs-CZ" dirty="0">
              <a:solidFill>
                <a:srgbClr val="000000"/>
              </a:solidFill>
            </a:endParaRPr>
          </a:p>
          <a:p>
            <a:pPr marL="0" indent="0">
              <a:buClr>
                <a:srgbClr val="000000"/>
              </a:buClr>
              <a:buNone/>
            </a:pPr>
            <a:endParaRPr lang="cs-CZ" dirty="0">
              <a:solidFill>
                <a:srgbClr val="000000"/>
              </a:solidFill>
            </a:endParaRPr>
          </a:p>
          <a:p>
            <a:pPr marL="0" indent="0">
              <a:buClr>
                <a:srgbClr val="000000"/>
              </a:buClr>
              <a:buNone/>
            </a:pPr>
            <a:endParaRPr lang="cs-CZ" dirty="0">
              <a:solidFill>
                <a:srgbClr val="000000"/>
              </a:solidFill>
            </a:endParaRPr>
          </a:p>
          <a:p>
            <a:pPr marL="0" indent="0">
              <a:buClr>
                <a:srgbClr val="000000"/>
              </a:buClr>
              <a:buNone/>
            </a:pPr>
            <a:endParaRPr lang="cs-CZ" dirty="0">
              <a:solidFill>
                <a:srgbClr val="000000"/>
              </a:solidFill>
            </a:endParaRPr>
          </a:p>
          <a:p>
            <a:pPr marL="0" indent="0">
              <a:buClr>
                <a:srgbClr val="000000"/>
              </a:buClr>
              <a:buNone/>
            </a:pPr>
            <a:endParaRPr lang="cs-CZ" dirty="0">
              <a:solidFill>
                <a:srgbClr val="000000"/>
              </a:solidFill>
            </a:endParaRPr>
          </a:p>
          <a:p>
            <a:pPr marL="0" indent="0">
              <a:buClr>
                <a:srgbClr val="000000"/>
              </a:buClr>
              <a:buNone/>
            </a:pP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>
                <a:solidFill>
                  <a:srgbClr val="000000"/>
                </a:solidFill>
                <a:effectLst/>
              </a:rPr>
              <a:t>Spouštění aplikací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B1BEA-E13D-49CA-B6C8-4A981636492C}" type="slidenum">
              <a:rPr lang="cs-CZ" smtClean="0"/>
              <a:pPr/>
              <a:t>8</a:t>
            </a:fld>
            <a:endParaRPr lang="cs-CZ"/>
          </a:p>
        </p:txBody>
      </p:sp>
      <p:pic>
        <p:nvPicPr>
          <p:cNvPr id="5" name="Obrázek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9450" y="1423987"/>
            <a:ext cx="5753100" cy="40100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113043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Clr>
                <a:srgbClr val="000000"/>
              </a:buClr>
              <a:buNone/>
            </a:pPr>
            <a:endParaRPr lang="cs-CZ" dirty="0">
              <a:solidFill>
                <a:srgbClr val="000000"/>
              </a:solidFill>
            </a:endParaRPr>
          </a:p>
          <a:p>
            <a:pPr marL="0" indent="0">
              <a:buClr>
                <a:srgbClr val="000000"/>
              </a:buClr>
              <a:buNone/>
            </a:pPr>
            <a:endParaRPr lang="cs-CZ" dirty="0">
              <a:solidFill>
                <a:srgbClr val="000000"/>
              </a:solidFill>
            </a:endParaRPr>
          </a:p>
          <a:p>
            <a:pPr marL="0" indent="0">
              <a:buClr>
                <a:srgbClr val="000000"/>
              </a:buClr>
              <a:buNone/>
            </a:pPr>
            <a:endParaRPr lang="cs-CZ" dirty="0">
              <a:solidFill>
                <a:srgbClr val="000000"/>
              </a:solidFill>
            </a:endParaRPr>
          </a:p>
          <a:p>
            <a:pPr marL="0" indent="0">
              <a:buClr>
                <a:srgbClr val="000000"/>
              </a:buClr>
              <a:buNone/>
            </a:pPr>
            <a:endParaRPr lang="cs-CZ" dirty="0">
              <a:solidFill>
                <a:srgbClr val="000000"/>
              </a:solidFill>
            </a:endParaRPr>
          </a:p>
          <a:p>
            <a:pPr marL="0" indent="0">
              <a:buClr>
                <a:srgbClr val="000000"/>
              </a:buClr>
              <a:buNone/>
            </a:pPr>
            <a:endParaRPr lang="cs-CZ" dirty="0">
              <a:solidFill>
                <a:srgbClr val="000000"/>
              </a:solidFill>
            </a:endParaRPr>
          </a:p>
          <a:p>
            <a:pPr marL="0" indent="0">
              <a:buClr>
                <a:srgbClr val="000000"/>
              </a:buClr>
              <a:buNone/>
            </a:pP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>
                <a:solidFill>
                  <a:srgbClr val="000000"/>
                </a:solidFill>
                <a:effectLst/>
              </a:rPr>
              <a:t>Spouštění aplikací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B1BEA-E13D-49CA-B6C8-4A981636492C}" type="slidenum">
              <a:rPr lang="cs-CZ" smtClean="0"/>
              <a:pPr/>
              <a:t>9</a:t>
            </a:fld>
            <a:endParaRPr lang="cs-CZ"/>
          </a:p>
        </p:txBody>
      </p:sp>
      <p:pic>
        <p:nvPicPr>
          <p:cNvPr id="6" name="Obrázek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4212" y="1414462"/>
            <a:ext cx="5743575" cy="40290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9990800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613</TotalTime>
  <Words>410</Words>
  <Application>Microsoft Office PowerPoint</Application>
  <PresentationFormat>Širokoúhlá obrazovka</PresentationFormat>
  <Paragraphs>97</Paragraphs>
  <Slides>13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Motiv Office</vt:lpstr>
      <vt:lpstr>Informatika pro ekonomy II</vt:lpstr>
      <vt:lpstr>Základní informace o předmětu</vt:lpstr>
      <vt:lpstr>Požadavky na absolvování předmětu</vt:lpstr>
      <vt:lpstr>Studijní podklady</vt:lpstr>
      <vt:lpstr>Komunikace s pedagogy</vt:lpstr>
      <vt:lpstr>Prezentace aplikace PowerPoint</vt:lpstr>
      <vt:lpstr>Základní informace o aplikacích</vt:lpstr>
      <vt:lpstr>Spouštění aplikací</vt:lpstr>
      <vt:lpstr>Spouštění aplikací</vt:lpstr>
      <vt:lpstr>Po spuštění MS Excel</vt:lpstr>
      <vt:lpstr>Po spuštění MS Excel</vt:lpstr>
      <vt:lpstr>Popis pracovní plochy</vt:lpstr>
      <vt:lpstr>Dotazy?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Informatika pro ekonomy II INM / BPNIE    Úvod a požadavky na absolvování</dc:title>
  <dc:creator>František Koliba</dc:creator>
  <cp:lastModifiedBy>Petr Suchánek</cp:lastModifiedBy>
  <cp:revision>56</cp:revision>
  <dcterms:created xsi:type="dcterms:W3CDTF">2016-02-21T08:51:57Z</dcterms:created>
  <dcterms:modified xsi:type="dcterms:W3CDTF">2023-02-19T13:31:46Z</dcterms:modified>
</cp:coreProperties>
</file>