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9" r:id="rId20"/>
    <p:sldId id="307" r:id="rId21"/>
    <p:sldId id="308" r:id="rId22"/>
    <p:sldId id="310" r:id="rId23"/>
    <p:sldId id="311" r:id="rId24"/>
    <p:sldId id="312" r:id="rId25"/>
    <p:sldId id="313" r:id="rId26"/>
    <p:sldId id="314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24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E1750-32B8-4A4A-A8C5-B9931DA9D67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0FE0-28ED-48E3-B9B7-E4A8D8C66D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46AF-D450-4B22-9243-DA031835BD2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74783-B141-4FFB-8A11-901F6B8EBA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AA86D-9BC3-4571-B793-EC26A917BBE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6F6A9-EB85-4B3E-B1A3-DD108D1A27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CC21E-46D2-42F3-A778-245C52E91AD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DBEBA-16D8-49FD-B1E1-299E655DB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739A6-0BF5-4B96-8BC3-B79765F16EF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2661A-5A59-4FA7-AD8F-EE98AC66B5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75C05-F918-4BF6-A0C8-B06ED4999BA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D489-3A88-404D-8EF0-2BE1A04AAB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84DCD-A7FF-4B2E-ACDF-9B1B85DEDF2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4BBD5-B2AA-46CE-B017-A1114A7CA1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2EAC-7786-4352-838C-36B62332056E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180A-7B7F-4679-8363-F22F319DAE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A8B3D-F35B-4847-8CCB-8840C7D1EB3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5BE34-B0CF-44A9-8B6C-586CB1AD60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C4FA-3A4F-4FCB-97D0-33703DE52D0E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0DFB6-B2CE-4115-90A7-316D32F134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7ECA-EF64-4BF5-AB78-A7B2FB421DD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3C1C3-16EA-4E73-846D-E23809CCC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BF765-EFEC-4E4F-9D2D-3BE46B4402E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3A564-F766-4BC2-AAA7-962CA9DC38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8BA00-90BA-430C-AE62-720EF4D909D7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4AA6C-EFBA-41CD-931F-7A8F1BEBF3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0514-4DA5-41F9-9EE5-09F6192BFD1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B3FC-173F-4F8E-81F1-75AD92AF3A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1444-9019-4046-9EE3-43A79344D59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5DD99-8B00-40C7-8CC9-6ED110F5C3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0D94-676E-456A-86B8-A43572D56B5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F7BB-DAFF-400D-9B0C-7DA6F3540A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DF241-274F-43FD-8820-66EDBFDEB71C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83DB-5A12-43E5-A453-8ED5939CE8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A2C6A-5410-47CA-8B72-06A701F4F68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8EC82-8C43-4C04-910D-365B56B59E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FCDD2-99C1-4DD1-989C-72DE037A830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CBF2-349D-4FE8-A25D-F3E04FFD95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5481F-3D93-4DA5-A728-D2B806EB1D6D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96C4-72F5-4A6A-8C2A-070B0382C1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F59AB-666B-44A2-847A-EC776E59E34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BF6B5-AE65-4E66-AADD-E05F48E46E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569A-121B-4948-91D8-8D57E29F953D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AAC42-6771-4713-8763-3846224AB4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E638E6-C2FA-4251-A4A0-0DB0558C274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EC8291-1F1A-43B0-B822-2C7DAE98EE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DE0D93F-1719-491D-A882-F0F9174A175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570EAC-8F4A-4C7D-9213-F629812172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481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Types of a solution</a:t>
            </a:r>
          </a:p>
          <a:p>
            <a:pPr algn="ctr"/>
            <a:r>
              <a:rPr lang="cs-CZ" altLang="cs-CZ" sz="2400" b="1"/>
              <a:t>Example 2</a:t>
            </a:r>
            <a:endParaRPr lang="en-GB" altLang="cs-CZ" sz="2400" b="1"/>
          </a:p>
        </p:txBody>
      </p:sp>
      <p:sp>
        <p:nvSpPr>
          <p:cNvPr id="3481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48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4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25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general solution of DE               and particular solution for a condition  </a:t>
            </a:r>
            <a:r>
              <a:rPr lang="cs-CZ" sz="2200" i="1"/>
              <a:t>y </a:t>
            </a:r>
            <a:r>
              <a:rPr lang="cs-CZ" sz="2200"/>
              <a:t>(1) = 2</a:t>
            </a:r>
            <a:r>
              <a:rPr lang="cs-CZ" sz="2400"/>
              <a:t>.</a:t>
            </a:r>
            <a:r>
              <a:rPr lang="cs-CZ" sz="2200"/>
              <a:t>              </a:t>
            </a:r>
          </a:p>
          <a:p>
            <a:endParaRPr lang="cs-CZ" sz="2200"/>
          </a:p>
          <a:p>
            <a:r>
              <a:rPr lang="cs-CZ" sz="2200"/>
              <a:t>General solution:</a:t>
            </a:r>
          </a:p>
          <a:p>
            <a:r>
              <a:rPr lang="cs-CZ" sz="2200"/>
              <a:t>We integrate DE: </a:t>
            </a:r>
          </a:p>
          <a:p>
            <a:endParaRPr lang="cs-CZ" sz="2200"/>
          </a:p>
          <a:p>
            <a:r>
              <a:rPr lang="cs-CZ" sz="2200"/>
              <a:t>Particular solution for the initial condition: we substitute x = 1 and y = 2 into general solution: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Which yields C = - 2. Thus, particular solution is </a:t>
            </a:r>
          </a:p>
          <a:p>
            <a:endParaRPr lang="cs-CZ" sz="2200"/>
          </a:p>
          <a:p>
            <a:r>
              <a:rPr lang="cs-CZ" sz="2200"/>
              <a:t>                      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34827" name="obrázek 21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92600" y="1751013"/>
            <a:ext cx="1146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8" name="obrázek 21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54375" y="3090863"/>
            <a:ext cx="16922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9" name="obrázek 217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28988" y="4589463"/>
            <a:ext cx="16176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0" name="obrázek 217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28988" y="5630863"/>
            <a:ext cx="1728787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Types of a solution</a:t>
            </a:r>
          </a:p>
          <a:p>
            <a:pPr algn="ctr"/>
            <a:r>
              <a:rPr lang="cs-CZ" altLang="cs-CZ" sz="2400" b="1"/>
              <a:t>Example 3</a:t>
            </a:r>
            <a:endParaRPr lang="en-GB" altLang="cs-CZ" sz="2400" b="1"/>
          </a:p>
        </p:txBody>
      </p:sp>
      <p:sp>
        <p:nvSpPr>
          <p:cNvPr id="35843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584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8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5849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general solution of DE                 and particular solution for a conditions               and   </a:t>
            </a:r>
            <a:r>
              <a:rPr lang="cs-CZ" sz="2400"/>
              <a:t>         .</a:t>
            </a:r>
          </a:p>
          <a:p>
            <a:r>
              <a:rPr lang="cs-CZ" sz="2400"/>
              <a:t> </a:t>
            </a:r>
          </a:p>
          <a:p>
            <a:r>
              <a:rPr lang="cs-CZ" sz="2400"/>
              <a:t> </a:t>
            </a:r>
            <a:r>
              <a:rPr lang="cs-CZ" sz="2200"/>
              <a:t>General solution: </a:t>
            </a:r>
          </a:p>
          <a:p>
            <a:endParaRPr lang="cs-CZ" sz="2200"/>
          </a:p>
          <a:p>
            <a:r>
              <a:rPr lang="cs-CZ" sz="2200"/>
              <a:t>Particular solution for the initial condition: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Which yields C</a:t>
            </a:r>
            <a:r>
              <a:rPr lang="cs-CZ" sz="1400"/>
              <a:t>1</a:t>
            </a:r>
            <a:r>
              <a:rPr lang="cs-CZ" sz="2200"/>
              <a:t> = 0, C</a:t>
            </a:r>
            <a:r>
              <a:rPr lang="cs-CZ" sz="1400"/>
              <a:t>2</a:t>
            </a:r>
            <a:r>
              <a:rPr lang="cs-CZ" sz="2200"/>
              <a:t> = 1. Thus, particular solution is:</a:t>
            </a:r>
          </a:p>
          <a:p>
            <a:r>
              <a:rPr lang="cs-CZ" sz="2200"/>
              <a:t> </a:t>
            </a:r>
          </a:p>
          <a:p>
            <a:endParaRPr lang="cs-CZ" sz="2200"/>
          </a:p>
          <a:p>
            <a:r>
              <a:rPr lang="cs-CZ" sz="2200"/>
              <a:t>                      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35851" name="obrázek 21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3075" y="1701800"/>
            <a:ext cx="129698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2" name="obrázek 217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2725" y="2138363"/>
            <a:ext cx="90805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obrázek 21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063" y="2155825"/>
            <a:ext cx="8636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obrázek 217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24213" y="2882900"/>
            <a:ext cx="22733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5" name="obrázek 217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62063" y="4002088"/>
            <a:ext cx="18923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6" name="obrázek 217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9188" y="4002088"/>
            <a:ext cx="18923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7" name="obrázek 218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52788" y="5175250"/>
            <a:ext cx="1647825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68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Separation of variables</a:t>
            </a:r>
            <a:endParaRPr lang="en-GB" altLang="cs-CZ" sz="2400" b="1"/>
          </a:p>
        </p:txBody>
      </p:sp>
      <p:sp>
        <p:nvSpPr>
          <p:cNvPr id="36867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686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73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One of the most used method for solving DE is separation of variables. In this method x and y variables are separated on the different sides of an equation before integration takes place.</a:t>
            </a:r>
          </a:p>
          <a:p>
            <a:endParaRPr lang="cs-CZ" sz="2200"/>
          </a:p>
          <a:p>
            <a:r>
              <a:rPr lang="cs-CZ" sz="2200"/>
              <a:t>It can be used when DE is separable:</a:t>
            </a:r>
          </a:p>
          <a:p>
            <a:endParaRPr lang="cs-CZ" sz="2200"/>
          </a:p>
          <a:p>
            <a:r>
              <a:rPr lang="cs-CZ" sz="2200"/>
              <a:t>                                      or</a:t>
            </a:r>
          </a:p>
          <a:p>
            <a:r>
              <a:rPr lang="cs-CZ" sz="2200"/>
              <a:t>                      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36875" name="obrázek 218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1313" y="4070350"/>
            <a:ext cx="21177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obrázek 21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3" y="4070350"/>
            <a:ext cx="2574925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Separation of variables</a:t>
            </a:r>
          </a:p>
          <a:p>
            <a:pPr algn="ctr"/>
            <a:r>
              <a:rPr lang="cs-CZ" altLang="cs-CZ" sz="2400" b="1"/>
              <a:t>Example 1</a:t>
            </a:r>
            <a:endParaRPr lang="en-GB" altLang="cs-CZ" sz="2400" b="1"/>
          </a:p>
        </p:txBody>
      </p:sp>
      <p:sp>
        <p:nvSpPr>
          <p:cNvPr id="37891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78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7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7898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       </a:t>
            </a:r>
          </a:p>
          <a:p>
            <a:r>
              <a:rPr lang="cs-CZ" sz="2200"/>
              <a:t>Find a general solution of            .</a:t>
            </a:r>
          </a:p>
          <a:p>
            <a:endParaRPr lang="cs-CZ" sz="2200"/>
          </a:p>
          <a:p>
            <a:r>
              <a:rPr lang="cs-CZ" sz="2200"/>
              <a:t>The equation is separable:              , so we separate both variables: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And integrate:</a:t>
            </a:r>
          </a:p>
          <a:p>
            <a:endParaRPr lang="cs-CZ" sz="2200"/>
          </a:p>
          <a:p>
            <a:r>
              <a:rPr lang="cs-CZ" sz="2200"/>
              <a:t>Which yields:</a:t>
            </a:r>
          </a:p>
        </p:txBody>
      </p:sp>
      <p:pic>
        <p:nvPicPr>
          <p:cNvPr id="37899" name="obrázek 21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1475" y="2074863"/>
            <a:ext cx="7810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ázek 218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32300" y="2608263"/>
            <a:ext cx="866775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ázek 218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98813" y="3375025"/>
            <a:ext cx="1233487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2" name="obrázek 218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98813" y="4098925"/>
            <a:ext cx="1528762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3" name="obrázek 218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09950" y="4768850"/>
            <a:ext cx="13176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89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Separation of variables</a:t>
            </a:r>
          </a:p>
          <a:p>
            <a:pPr algn="ctr"/>
            <a:r>
              <a:rPr lang="cs-CZ" altLang="cs-CZ" sz="2400" b="1"/>
              <a:t>Example 2</a:t>
            </a:r>
            <a:endParaRPr lang="en-GB" altLang="cs-CZ" sz="2400" b="1"/>
          </a:p>
        </p:txBody>
      </p:sp>
      <p:sp>
        <p:nvSpPr>
          <p:cNvPr id="38915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89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1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1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2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21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       </a:t>
            </a:r>
          </a:p>
          <a:p>
            <a:r>
              <a:rPr lang="cs-CZ" sz="2200"/>
              <a:t>Find a general solution of                         .</a:t>
            </a:r>
          </a:p>
          <a:p>
            <a:endParaRPr lang="cs-CZ" sz="2200"/>
          </a:p>
          <a:p>
            <a:r>
              <a:rPr lang="cs-CZ" sz="2200"/>
              <a:t>The equation is separable, so we separate and integrate: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8923" name="obrázek 21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25913" y="2057400"/>
            <a:ext cx="170021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4" name="obrázek 219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1163" y="3186113"/>
            <a:ext cx="1560512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5" name="obrázek 219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2925" y="3787775"/>
            <a:ext cx="1296988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6" name="obrázek 219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89263" y="4306888"/>
            <a:ext cx="1482725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7" name="obrázek 219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46388" y="4824413"/>
            <a:ext cx="18542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8" name="obrázek 219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46388" y="5360988"/>
            <a:ext cx="2435225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99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Separation of variables</a:t>
            </a:r>
          </a:p>
          <a:p>
            <a:pPr algn="ctr"/>
            <a:r>
              <a:rPr lang="cs-CZ" altLang="cs-CZ" sz="2400" b="1"/>
              <a:t>Example 3</a:t>
            </a:r>
            <a:endParaRPr lang="en-GB" altLang="cs-CZ" sz="2400" b="1"/>
          </a:p>
        </p:txBody>
      </p:sp>
      <p:sp>
        <p:nvSpPr>
          <p:cNvPr id="39939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99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4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9945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9946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       </a:t>
            </a:r>
          </a:p>
          <a:p>
            <a:r>
              <a:rPr lang="cs-CZ" sz="2200"/>
              <a:t>Find a general solution of                         .</a:t>
            </a:r>
          </a:p>
          <a:p>
            <a:endParaRPr lang="cs-CZ" sz="2200"/>
          </a:p>
          <a:p>
            <a:r>
              <a:rPr lang="cs-CZ" sz="2200"/>
              <a:t>The equation is separable, so we separate and integrate: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9947" name="obrázek 22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00538" y="1925638"/>
            <a:ext cx="1709737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8" name="obrázek 22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3688" y="3141663"/>
            <a:ext cx="1622425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9" name="obrázek 22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33700" y="3929063"/>
            <a:ext cx="1624013" cy="693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0" name="obrázek 220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33688" y="4616450"/>
            <a:ext cx="20002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1" name="obrázek 22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3050" y="5187950"/>
            <a:ext cx="1893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2" name="obrázek 220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44800" y="5842000"/>
            <a:ext cx="21971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096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Homogenous differential equations</a:t>
            </a:r>
            <a:endParaRPr lang="en-GB" altLang="cs-CZ" sz="2400" b="1"/>
          </a:p>
        </p:txBody>
      </p:sp>
      <p:sp>
        <p:nvSpPr>
          <p:cNvPr id="40963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8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0969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       </a:t>
            </a:r>
          </a:p>
          <a:p>
            <a:r>
              <a:rPr lang="cs-CZ" sz="2200"/>
              <a:t>A DE of the form                     such that</a:t>
            </a:r>
          </a:p>
          <a:p>
            <a:r>
              <a:rPr lang="cs-CZ" sz="2200"/>
              <a:t>is called homogenous differential equation. It is solved via substitution:             and                    .</a:t>
            </a:r>
          </a:p>
          <a:p>
            <a:endParaRPr lang="cs-CZ" sz="2200"/>
          </a:p>
          <a:p>
            <a:r>
              <a:rPr lang="cs-CZ" sz="2200"/>
              <a:t>Example:                     is homogenous, because:                                    </a:t>
            </a:r>
          </a:p>
          <a:p>
            <a:r>
              <a:rPr lang="cs-CZ" sz="2200"/>
              <a:t>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0971" name="obrázek 22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4363" y="2100263"/>
            <a:ext cx="12414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2" name="obrázek 22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2084388"/>
            <a:ext cx="20193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obrázek 222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5075" y="2855913"/>
            <a:ext cx="8255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obrázek 22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78275" y="2794000"/>
            <a:ext cx="1398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obrázek 222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9325" y="3429000"/>
            <a:ext cx="13970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obrázek 222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62113" y="4049713"/>
            <a:ext cx="56007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198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Homogenous differential equations – Example 1</a:t>
            </a:r>
            <a:endParaRPr lang="en-GB" altLang="cs-CZ" sz="2400" b="1"/>
          </a:p>
        </p:txBody>
      </p:sp>
      <p:sp>
        <p:nvSpPr>
          <p:cNvPr id="41987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198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993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41994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       </a:t>
            </a:r>
          </a:p>
          <a:p>
            <a:r>
              <a:rPr lang="cs-CZ" sz="2200"/>
              <a:t>Find a general solution of a homogenous DE: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We start with the substitution            :   </a:t>
            </a:r>
          </a:p>
          <a:p>
            <a:r>
              <a:rPr lang="cs-CZ" sz="2200"/>
              <a:t>                    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1995" name="obrázek 2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08363" y="2732088"/>
            <a:ext cx="1674812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6" name="obrázek 22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7713" y="3448050"/>
            <a:ext cx="8255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7" name="obrázek 22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30588" y="4010025"/>
            <a:ext cx="18129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8" name="obrázek 223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30588" y="4537075"/>
            <a:ext cx="18542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9" name="obrázek 223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08363" y="5068888"/>
            <a:ext cx="1627187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000" name="obrázek 223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94088" y="5683250"/>
            <a:ext cx="15033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30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Homogenous differential equations – Example 1 – cont.</a:t>
            </a:r>
            <a:endParaRPr lang="en-GB" altLang="cs-CZ" sz="2400" b="1"/>
          </a:p>
        </p:txBody>
      </p:sp>
      <p:sp>
        <p:nvSpPr>
          <p:cNvPr id="43011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3017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 </a:t>
            </a:r>
          </a:p>
          <a:p>
            <a:r>
              <a:rPr lang="cs-CZ" sz="2200"/>
              <a:t>And at the end we integratate: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which yields: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3019" name="obrázek 22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9888" y="2603500"/>
            <a:ext cx="2222500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obrázek 22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3348038"/>
            <a:ext cx="343217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1" name="obrázek 223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35050" y="4200525"/>
            <a:ext cx="776128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2" name="obrázek 223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13075" y="5100638"/>
            <a:ext cx="2119313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403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Logistic equation and function</a:t>
            </a:r>
            <a:endParaRPr lang="en-GB" altLang="cs-CZ" sz="2400" b="1"/>
          </a:p>
        </p:txBody>
      </p:sp>
      <p:sp>
        <p:nvSpPr>
          <p:cNvPr id="44035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403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403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3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3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4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4041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44042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  In economics, demographics and other disciplines appears a function called a logistic function. </a:t>
            </a:r>
          </a:p>
          <a:p>
            <a:endParaRPr lang="cs-CZ" sz="2200"/>
          </a:p>
          <a:p>
            <a:r>
              <a:rPr lang="cs-CZ" sz="2200"/>
              <a:t>This function arises as a solution to the following logistic equation:      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For an initial condition              the solution is: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4043" name="obrázek 22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7550" y="3214688"/>
            <a:ext cx="15541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4" name="obrázek 22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5175" y="4778375"/>
            <a:ext cx="1285875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5" name="obrázek 224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2850" y="3933825"/>
            <a:ext cx="8953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662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function series</a:t>
            </a:r>
            <a:endParaRPr lang="en-GB" altLang="cs-CZ" sz="2400" b="1"/>
          </a:p>
        </p:txBody>
      </p:sp>
      <p:sp>
        <p:nvSpPr>
          <p:cNvPr id="2662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3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6491287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Geometric function series is defined as follows: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 series is convergent if             , where q = f(x). </a:t>
            </a:r>
          </a:p>
          <a:p>
            <a:endParaRPr lang="cs-CZ" sz="2200"/>
          </a:p>
          <a:p>
            <a:r>
              <a:rPr lang="cs-CZ" sz="2200"/>
              <a:t>The sum is given as: </a:t>
            </a:r>
          </a:p>
        </p:txBody>
      </p:sp>
      <p:pic>
        <p:nvPicPr>
          <p:cNvPr id="26634" name="obrázek 2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3975" y="2414588"/>
            <a:ext cx="114617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5" name="obrázek 2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5013" y="3422650"/>
            <a:ext cx="6572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6" name="obrázek 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51263" y="3932238"/>
            <a:ext cx="1328737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50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Logistic equation and function</a:t>
            </a:r>
            <a:endParaRPr lang="en-GB" altLang="cs-CZ" sz="2400" b="1"/>
          </a:p>
        </p:txBody>
      </p:sp>
      <p:sp>
        <p:nvSpPr>
          <p:cNvPr id="45059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506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4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5065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5066" name="Picture 2234" descr="graf 4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2463" y="1925638"/>
            <a:ext cx="494665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60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</a:t>
            </a:r>
          </a:p>
          <a:p>
            <a:pPr algn="ctr"/>
            <a:r>
              <a:rPr lang="cs-CZ" altLang="cs-CZ" sz="2400" b="1"/>
              <a:t> </a:t>
            </a:r>
            <a:r>
              <a:rPr lang="cs-CZ" altLang="cs-CZ" sz="2200" b="1"/>
              <a:t>Linear differential equations of the first order</a:t>
            </a:r>
            <a:endParaRPr lang="en-GB" altLang="cs-CZ" sz="2200" b="1"/>
          </a:p>
          <a:p>
            <a:pPr algn="ctr"/>
            <a:endParaRPr lang="en-GB" altLang="cs-CZ" sz="2400" b="1"/>
          </a:p>
        </p:txBody>
      </p:sp>
      <p:sp>
        <p:nvSpPr>
          <p:cNvPr id="46083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By a linear differential equations of the first order we mean an equation of the form: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Assume that q(x) = 0: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This special equation is called homogenous, and is solved by separation of variables:</a:t>
            </a:r>
            <a:endParaRPr lang="en-GB" altLang="cs-CZ" sz="2200"/>
          </a:p>
        </p:txBody>
      </p:sp>
      <p:sp>
        <p:nvSpPr>
          <p:cNvPr id="460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60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8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6089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6090" name="obrázek 22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7888" y="2754313"/>
            <a:ext cx="199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1" name="obrázek 229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86138" y="3613150"/>
            <a:ext cx="1560512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2" name="obrázek 229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4991100"/>
            <a:ext cx="1493838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710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</a:t>
            </a:r>
          </a:p>
          <a:p>
            <a:pPr algn="ctr"/>
            <a:r>
              <a:rPr lang="cs-CZ" altLang="cs-CZ" sz="2400" b="1"/>
              <a:t> </a:t>
            </a:r>
            <a:r>
              <a:rPr lang="cs-CZ" altLang="cs-CZ" sz="2200" b="1"/>
              <a:t>Linear differential equations of the first order – cont.</a:t>
            </a:r>
            <a:endParaRPr lang="en-GB" altLang="cs-CZ" sz="2200" b="1"/>
          </a:p>
          <a:p>
            <a:pPr algn="ctr"/>
            <a:endParaRPr lang="en-GB" altLang="cs-CZ" sz="2400" b="1"/>
          </a:p>
        </p:txBody>
      </p:sp>
      <p:sp>
        <p:nvSpPr>
          <p:cNvPr id="47107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And finally we obtain: </a:t>
            </a:r>
            <a:endParaRPr lang="en-GB" altLang="cs-CZ" sz="2200"/>
          </a:p>
        </p:txBody>
      </p:sp>
      <p:sp>
        <p:nvSpPr>
          <p:cNvPr id="4710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71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1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1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7113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7114" name="obrázek 2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95650" y="1955800"/>
            <a:ext cx="1427163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5" name="obrázek 23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8013" y="2760663"/>
            <a:ext cx="17240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6" name="obrázek 23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25775" y="3527425"/>
            <a:ext cx="1697038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813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</a:t>
            </a:r>
          </a:p>
          <a:p>
            <a:pPr algn="ctr"/>
            <a:r>
              <a:rPr lang="cs-CZ" altLang="cs-CZ" sz="2400" b="1"/>
              <a:t> </a:t>
            </a:r>
            <a:r>
              <a:rPr lang="cs-CZ" altLang="cs-CZ" sz="2200" b="1"/>
              <a:t>Linear differential equations of the first order – Example 1</a:t>
            </a:r>
            <a:endParaRPr lang="en-GB" altLang="cs-CZ" sz="2400" b="1"/>
          </a:p>
        </p:txBody>
      </p:sp>
      <p:sp>
        <p:nvSpPr>
          <p:cNvPr id="48131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the general solution:                  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We follow the procedure from the previous slide: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81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8134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8135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8136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8137" name="obrázek 23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5075" y="1925638"/>
            <a:ext cx="11223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obrázek 23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3375025"/>
            <a:ext cx="830262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9" name="obrázek 23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89275" y="3960813"/>
            <a:ext cx="9112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0" name="obrázek 23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63850" y="4516438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1" name="obrázek 230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6225" y="4897438"/>
            <a:ext cx="1417638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2" name="obrázek 230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84463" y="5502275"/>
            <a:ext cx="27971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915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200" b="1"/>
              <a:t>Linear differential equations of the first order </a:t>
            </a:r>
          </a:p>
          <a:p>
            <a:pPr algn="ctr"/>
            <a:r>
              <a:rPr lang="cs-CZ" altLang="cs-CZ" sz="2200" b="1"/>
              <a:t>Problems to solve</a:t>
            </a:r>
            <a:endParaRPr lang="en-GB" altLang="cs-CZ" sz="2400" b="1"/>
          </a:p>
        </p:txBody>
      </p:sp>
      <p:sp>
        <p:nvSpPr>
          <p:cNvPr id="49155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   Find the general solution:                 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4915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58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59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9160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49161" name="obrázek 22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7738" y="2338388"/>
            <a:ext cx="196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2" name="obrázek 22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7738" y="2767013"/>
            <a:ext cx="10985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3" name="obrázek 22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7738" y="3635375"/>
            <a:ext cx="13954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4" name="obrázek 228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63" y="4289425"/>
            <a:ext cx="125412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5" name="obrázek 228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25" y="4806950"/>
            <a:ext cx="154622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0178" name="TextovéPole 8"/>
          <p:cNvSpPr txBox="1">
            <a:spLocks noChangeArrowheads="1"/>
          </p:cNvSpPr>
          <p:nvPr/>
        </p:nvSpPr>
        <p:spPr bwMode="auto">
          <a:xfrm>
            <a:off x="341313" y="2995613"/>
            <a:ext cx="84597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altLang="cs-CZ" sz="2200" b="1"/>
          </a:p>
          <a:p>
            <a:pPr algn="ctr"/>
            <a:r>
              <a:rPr lang="cs-CZ" altLang="cs-CZ" sz="2200" b="1"/>
              <a:t>Thank you for your attention</a:t>
            </a:r>
            <a:endParaRPr lang="en-GB" altLang="cs-CZ" sz="2400" b="1"/>
          </a:p>
        </p:txBody>
      </p:sp>
      <p:sp>
        <p:nvSpPr>
          <p:cNvPr id="50179" name="TextovéPole 10"/>
          <p:cNvSpPr txBox="1">
            <a:spLocks noChangeArrowheads="1"/>
          </p:cNvSpPr>
          <p:nvPr/>
        </p:nvSpPr>
        <p:spPr bwMode="auto">
          <a:xfrm>
            <a:off x="319088" y="1524000"/>
            <a:ext cx="84772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018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82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83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0184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function series – Problem 1</a:t>
            </a:r>
            <a:endParaRPr lang="en-GB" altLang="cs-CZ" sz="2400" b="1"/>
          </a:p>
        </p:txBody>
      </p:sp>
      <p:sp>
        <p:nvSpPr>
          <p:cNvPr id="276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7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27658" name="obrázek 2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2200" y="1366838"/>
            <a:ext cx="56832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Text Box 15"/>
          <p:cNvSpPr txBox="1">
            <a:spLocks noChangeArrowheads="1"/>
          </p:cNvSpPr>
          <p:nvPr/>
        </p:nvSpPr>
        <p:spPr bwMode="auto">
          <a:xfrm>
            <a:off x="822325" y="1463675"/>
            <a:ext cx="775811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range of convergence:          .</a:t>
            </a:r>
          </a:p>
          <a:p>
            <a:endParaRPr lang="cs-CZ" sz="2200"/>
          </a:p>
          <a:p>
            <a:r>
              <a:rPr lang="cs-CZ" sz="2200"/>
              <a:t>Solution: </a:t>
            </a:r>
          </a:p>
          <a:p>
            <a:r>
              <a:rPr lang="cs-CZ" sz="2200"/>
              <a:t>Expanding the sum yields:</a:t>
            </a:r>
          </a:p>
          <a:p>
            <a:r>
              <a:rPr lang="cs-CZ" sz="2200"/>
              <a:t>Clearly, a</a:t>
            </a:r>
            <a:r>
              <a:rPr lang="cs-CZ" sz="1400"/>
              <a:t>1</a:t>
            </a:r>
            <a:r>
              <a:rPr lang="cs-CZ" sz="2200"/>
              <a:t> = q = x.</a:t>
            </a:r>
          </a:p>
          <a:p>
            <a:endParaRPr lang="cs-CZ" sz="2200"/>
          </a:p>
          <a:p>
            <a:r>
              <a:rPr lang="cs-CZ" sz="2200"/>
              <a:t>Because          , we have             . The range of convergence:</a:t>
            </a:r>
          </a:p>
          <a:p>
            <a:r>
              <a:rPr lang="cs-CZ" sz="2200"/>
              <a:t> </a:t>
            </a:r>
          </a:p>
        </p:txBody>
      </p:sp>
      <p:pic>
        <p:nvPicPr>
          <p:cNvPr id="27660" name="obrázek 20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0063" y="2354263"/>
            <a:ext cx="266382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1" name="obrázek 2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68525" y="3430588"/>
            <a:ext cx="75406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2" name="obrázek 202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3525" y="3443288"/>
            <a:ext cx="75882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3" name="obrázek 202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97200" y="4233863"/>
            <a:ext cx="146526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function series – Problem 2</a:t>
            </a:r>
            <a:endParaRPr lang="en-GB" altLang="cs-CZ" sz="2400" b="1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1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28682" name="obrázek 20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7525" y="1349375"/>
            <a:ext cx="56832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3" name="Text Box 12"/>
          <p:cNvSpPr txBox="1">
            <a:spLocks noChangeArrowheads="1"/>
          </p:cNvSpPr>
          <p:nvPr/>
        </p:nvSpPr>
        <p:spPr bwMode="auto">
          <a:xfrm>
            <a:off x="755650" y="1435100"/>
            <a:ext cx="5380038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the sum of the series:          .</a:t>
            </a:r>
          </a:p>
          <a:p>
            <a:endParaRPr lang="cs-CZ" sz="2200"/>
          </a:p>
          <a:p>
            <a:r>
              <a:rPr lang="cs-CZ" sz="2200"/>
              <a:t>Solution: </a:t>
            </a:r>
          </a:p>
          <a:p>
            <a:r>
              <a:rPr lang="cs-CZ" sz="2200"/>
              <a:t>We already know that a</a:t>
            </a:r>
            <a:r>
              <a:rPr lang="cs-CZ" sz="1400"/>
              <a:t>1</a:t>
            </a:r>
            <a:r>
              <a:rPr lang="cs-CZ" sz="2200"/>
              <a:t> = q = x.</a:t>
            </a:r>
          </a:p>
          <a:p>
            <a:endParaRPr lang="cs-CZ" sz="2200"/>
          </a:p>
          <a:p>
            <a:r>
              <a:rPr lang="cs-CZ" sz="2200"/>
              <a:t>Using the formula for the sum yields:</a:t>
            </a:r>
          </a:p>
          <a:p>
            <a:endParaRPr lang="cs-CZ" sz="2200"/>
          </a:p>
          <a:p>
            <a:r>
              <a:rPr lang="cs-CZ" sz="2200"/>
              <a:t>This result is valid for all x satysfying  </a:t>
            </a:r>
          </a:p>
          <a:p>
            <a:r>
              <a:rPr lang="cs-CZ" sz="2200"/>
              <a:t> </a:t>
            </a:r>
          </a:p>
        </p:txBody>
      </p:sp>
      <p:pic>
        <p:nvPicPr>
          <p:cNvPr id="28684" name="obrázek 2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4975" y="2951163"/>
            <a:ext cx="1350963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5" name="obrázek 20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00700" y="3817938"/>
            <a:ext cx="6540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Geometric function series – Problem 3</a:t>
            </a:r>
            <a:endParaRPr lang="en-GB" altLang="cs-CZ" sz="2400" b="1"/>
          </a:p>
        </p:txBody>
      </p:sp>
      <p:sp>
        <p:nvSpPr>
          <p:cNvPr id="2969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97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4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5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29706" name="Text Box 12"/>
          <p:cNvSpPr txBox="1">
            <a:spLocks noChangeArrowheads="1"/>
          </p:cNvSpPr>
          <p:nvPr/>
        </p:nvSpPr>
        <p:spPr bwMode="auto">
          <a:xfrm>
            <a:off x="822325" y="1463675"/>
            <a:ext cx="7091363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the range of convergence and a sum of the series:         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Solution: </a:t>
            </a:r>
          </a:p>
          <a:p>
            <a:r>
              <a:rPr lang="cs-CZ" sz="2200"/>
              <a:t>                               ,</a:t>
            </a:r>
          </a:p>
          <a:p>
            <a:r>
              <a:rPr lang="cs-CZ" sz="2200"/>
              <a:t>                            </a:t>
            </a:r>
          </a:p>
          <a:p>
            <a:r>
              <a:rPr lang="cs-CZ" sz="2200"/>
              <a:t>The convergence:</a:t>
            </a:r>
          </a:p>
          <a:p>
            <a:endParaRPr lang="cs-CZ" sz="2200"/>
          </a:p>
          <a:p>
            <a:r>
              <a:rPr lang="cs-CZ" sz="2200"/>
              <a:t>Which yields: </a:t>
            </a:r>
          </a:p>
          <a:p>
            <a:endParaRPr lang="cs-CZ" sz="2200"/>
          </a:p>
          <a:p>
            <a:r>
              <a:rPr lang="cs-CZ" sz="2200"/>
              <a:t>The sum:</a:t>
            </a:r>
          </a:p>
          <a:p>
            <a:endParaRPr lang="cs-CZ" sz="2200"/>
          </a:p>
          <a:p>
            <a:r>
              <a:rPr lang="cs-CZ" sz="2200"/>
              <a:t> </a:t>
            </a:r>
          </a:p>
        </p:txBody>
      </p:sp>
      <p:pic>
        <p:nvPicPr>
          <p:cNvPr id="29707" name="obrázek 20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9550" y="1905000"/>
            <a:ext cx="1038225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8" name="obrázek 2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2752725"/>
            <a:ext cx="9525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9" name="obrázek 20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90925" y="2781300"/>
            <a:ext cx="9048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0" name="obrázek 204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5200" y="3486150"/>
            <a:ext cx="14478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1" name="obrázek 206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4210050"/>
            <a:ext cx="2159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2" name="obrázek 206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5075" y="4752975"/>
            <a:ext cx="3544888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07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</a:t>
            </a:r>
            <a:endParaRPr lang="en-GB" altLang="cs-CZ" sz="2400" b="1"/>
          </a:p>
        </p:txBody>
      </p:sp>
      <p:sp>
        <p:nvSpPr>
          <p:cNvPr id="307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8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29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822325" y="1463675"/>
            <a:ext cx="7091363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the range of convergence and a sum of the series:          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30731" name="obrázek 2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2028825"/>
            <a:ext cx="10366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2" name="obrázek 21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" y="2743200"/>
            <a:ext cx="1038225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obrázek 213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5825" y="3467100"/>
            <a:ext cx="828675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4" name="obrázek 213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6775" y="4352925"/>
            <a:ext cx="17462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5" name="obrázek 213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6300" y="5372100"/>
            <a:ext cx="17176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174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</a:t>
            </a:r>
            <a:endParaRPr lang="en-GB" altLang="cs-CZ" sz="2400" b="1"/>
          </a:p>
        </p:txBody>
      </p:sp>
      <p:sp>
        <p:nvSpPr>
          <p:cNvPr id="317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17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2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53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822325" y="1463675"/>
            <a:ext cx="7469188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Differential equation (DE) is an equation that includes given function y = f(x) and its derivatives.</a:t>
            </a:r>
          </a:p>
          <a:p>
            <a:endParaRPr lang="cs-CZ" sz="2200"/>
          </a:p>
          <a:p>
            <a:r>
              <a:rPr lang="cs-CZ" sz="2200"/>
              <a:t>Examples:           </a:t>
            </a:r>
          </a:p>
          <a:p>
            <a:endParaRPr lang="cs-CZ" sz="2200"/>
          </a:p>
          <a:p>
            <a:r>
              <a:rPr lang="cs-CZ" sz="2200"/>
              <a:t>                      is a DE of the first order and degree 1.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                               is a DE of the first order and degree 2.</a:t>
            </a:r>
          </a:p>
          <a:p>
            <a:endParaRPr lang="cs-CZ" sz="2200"/>
          </a:p>
          <a:p>
            <a:r>
              <a:rPr lang="cs-CZ" sz="2200"/>
              <a:t>                                         is a DE of the second order and</a:t>
            </a:r>
          </a:p>
          <a:p>
            <a:r>
              <a:rPr lang="cs-CZ" sz="2200"/>
              <a:t>   degree 3.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pic>
        <p:nvPicPr>
          <p:cNvPr id="31755" name="obrázek 21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7300" y="3151188"/>
            <a:ext cx="11699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6" name="obrázek 215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6338" y="4094163"/>
            <a:ext cx="2097087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7" name="obrázek 21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84263" y="4818063"/>
            <a:ext cx="28622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277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Types of a solution</a:t>
            </a:r>
            <a:endParaRPr lang="en-GB" altLang="cs-CZ" sz="2400" b="1"/>
          </a:p>
        </p:txBody>
      </p:sp>
      <p:sp>
        <p:nvSpPr>
          <p:cNvPr id="3277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27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5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2777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200"/>
              <a:t>DE can have three types of solutions:</a:t>
            </a:r>
          </a:p>
          <a:p>
            <a:endParaRPr lang="cs-CZ" sz="2200"/>
          </a:p>
          <a:p>
            <a:pPr>
              <a:buFont typeface="Arial" charset="0"/>
              <a:buChar char="•"/>
            </a:pPr>
            <a:r>
              <a:rPr lang="cs-CZ" sz="2200"/>
              <a:t> General solution</a:t>
            </a:r>
          </a:p>
          <a:p>
            <a:pPr>
              <a:buFont typeface="Arial" charset="0"/>
              <a:buChar char="•"/>
            </a:pPr>
            <a:endParaRPr lang="cs-CZ" sz="2200"/>
          </a:p>
          <a:p>
            <a:pPr>
              <a:buFont typeface="Arial" charset="0"/>
              <a:buChar char="•"/>
            </a:pPr>
            <a:r>
              <a:rPr lang="cs-CZ" sz="2200"/>
              <a:t> Particular solution</a:t>
            </a:r>
          </a:p>
          <a:p>
            <a:pPr>
              <a:buFont typeface="Arial" charset="0"/>
              <a:buChar char="•"/>
            </a:pPr>
            <a:endParaRPr lang="cs-CZ" sz="2200"/>
          </a:p>
          <a:p>
            <a:pPr>
              <a:buFont typeface="Arial" charset="0"/>
              <a:buChar char="•"/>
            </a:pPr>
            <a:r>
              <a:rPr lang="cs-CZ" sz="2200"/>
              <a:t> Singular solution           </a:t>
            </a:r>
          </a:p>
          <a:p>
            <a:endParaRPr lang="cs-CZ" sz="2200"/>
          </a:p>
          <a:p>
            <a:r>
              <a:rPr lang="cs-CZ" sz="2200"/>
              <a:t>                      </a:t>
            </a:r>
          </a:p>
          <a:p>
            <a:endParaRPr lang="cs-CZ" sz="2200"/>
          </a:p>
          <a:p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10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37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equations – Types of a solution</a:t>
            </a:r>
          </a:p>
          <a:p>
            <a:pPr algn="ctr"/>
            <a:r>
              <a:rPr lang="cs-CZ" altLang="cs-CZ" sz="2400" b="1"/>
              <a:t>Example 1</a:t>
            </a:r>
            <a:endParaRPr lang="en-GB" altLang="cs-CZ" sz="2400" b="1"/>
          </a:p>
        </p:txBody>
      </p:sp>
      <p:sp>
        <p:nvSpPr>
          <p:cNvPr id="337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337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79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800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801" name="Text Box 21"/>
          <p:cNvSpPr txBox="1">
            <a:spLocks noChangeArrowheads="1"/>
          </p:cNvSpPr>
          <p:nvPr/>
        </p:nvSpPr>
        <p:spPr bwMode="auto">
          <a:xfrm>
            <a:off x="992188" y="1719263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822325" y="1709738"/>
            <a:ext cx="7469188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Find general solution of DE          and particular solution for a condition              .  </a:t>
            </a:r>
          </a:p>
          <a:p>
            <a:endParaRPr lang="cs-CZ" sz="2200"/>
          </a:p>
          <a:p>
            <a:r>
              <a:rPr lang="cs-CZ" sz="2200"/>
              <a:t>General solution:</a:t>
            </a:r>
          </a:p>
          <a:p>
            <a:r>
              <a:rPr lang="cs-CZ" sz="2200"/>
              <a:t>We simply integrate DE:</a:t>
            </a:r>
          </a:p>
          <a:p>
            <a:endParaRPr lang="cs-CZ" sz="2200"/>
          </a:p>
          <a:p>
            <a:r>
              <a:rPr lang="cs-CZ" sz="2200"/>
              <a:t>Particular solution for the initial condition: we substitute x = 0 and y = 2 into general solution: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Which yields C = 2. Thus, particular solution is </a:t>
            </a:r>
          </a:p>
          <a:p>
            <a:endParaRPr lang="cs-CZ" sz="2200"/>
          </a:p>
          <a:p>
            <a:r>
              <a:rPr lang="cs-CZ" sz="2200"/>
              <a:t>                      </a:t>
            </a:r>
          </a:p>
          <a:p>
            <a:endParaRPr lang="cs-CZ" sz="2200"/>
          </a:p>
          <a:p>
            <a:endParaRPr lang="cs-CZ" sz="2200"/>
          </a:p>
        </p:txBody>
      </p:sp>
      <p:pic>
        <p:nvPicPr>
          <p:cNvPr id="33803" name="obrázek 21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1025" y="1755775"/>
            <a:ext cx="6175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4" name="obrázek 216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9875" y="2093913"/>
            <a:ext cx="8540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5" name="obrázek 21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3675" y="2908300"/>
            <a:ext cx="11080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6" name="obrázek 216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1575" y="4554538"/>
            <a:ext cx="9874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7" name="obrázek 216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21488" y="4932363"/>
            <a:ext cx="1077912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483</TotalTime>
  <Words>706</Words>
  <Application>Microsoft Office PowerPoint</Application>
  <PresentationFormat>Předvádění na obrazovce (4:3)</PresentationFormat>
  <Paragraphs>471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Motiv sady Office</vt:lpstr>
      <vt:lpstr>Vlastní návrh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jm</cp:lastModifiedBy>
  <cp:revision>60</cp:revision>
  <dcterms:created xsi:type="dcterms:W3CDTF">2016-03-17T12:08:01Z</dcterms:created>
  <dcterms:modified xsi:type="dcterms:W3CDTF">2016-07-23T07:19:33Z</dcterms:modified>
</cp:coreProperties>
</file>