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1" r:id="rId4"/>
    <p:sldId id="292" r:id="rId5"/>
    <p:sldId id="294" r:id="rId6"/>
    <p:sldId id="293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24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32523-78C1-4072-8230-1A9D44AFB39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31D1-C58B-4E00-A69E-2A3126EA92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C57E3-C65C-4868-BB33-74A61CD03600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D6D8C-5AC2-4774-A427-3042BDFB96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896AB-E432-4C84-89D1-52CDFFD5BAC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A59A0-CEC5-467C-8D3E-196E23F8C6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466F-7B75-4813-B95E-00C8F4B147E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7E2E-0B1D-49FD-A5F1-192E213019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6C268-2EE5-4C9A-ADA2-E7EB5E2E567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B69FC-44B0-4768-9958-A46F1E5268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87103-589B-4AAA-987A-608784BB770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DCBDA-B5E5-4838-9D10-104279B9D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3B23D-CA0D-4B71-B9A0-84C0B784180D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BE178-B0D7-4311-9978-830F6E3626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8AE29-815E-4D34-905B-36F2D1219F7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6BCC3-E39A-48D8-A230-B38648D2C0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6A97-DE36-45F1-BCA9-8D8061CC6BC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455C-2CEA-46C0-A7F7-5077556134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DAA49-7048-40FB-B2AD-95862A291BA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75975-0A3E-4C6E-A721-FF52DAA60E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CC2CC-E2C7-4AF3-AB89-1B82C3E46F77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EB62E-D122-4943-8F9E-A1EDE254F8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32661-09FD-47C4-9437-576B0C82A01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BAA7A-9CEE-4F84-93C0-26928658CA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A04E7-0568-47F0-A87B-8AB13F50CBC0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B5D2-2E88-4CB1-85A4-F0C128108C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4E7D0-CA6D-47A3-8647-A4FEB60017B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9777B-07BE-4BCE-973A-18AFA1EE31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93A17-D7E8-4265-AC36-1F0E93CD4BF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CA4C9-27C9-4462-A879-1B5BBA40BF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14823-0A8A-42A5-AE81-F54B4E62B14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8F4EB-2E71-46CD-B04C-63E2F22E80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A02E-B2FE-441C-AB82-502F4CAD3A6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2017-B670-4F2C-9292-EE54AFD889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5FCE-93AB-4C08-9BD5-2B99F158C144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2781-F48B-418F-9857-C93C98AF6F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568E1-5158-48E7-8C1A-4F345CFA9AC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92C80-28FA-44DF-B8B2-5B4A53389A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1E7C4-9951-4A0B-AC36-CD104D9B66D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317BB-BDD4-4493-9B1D-1441FA0CD2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5D24D-F78E-43F2-A945-8559DAF1687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F43B-200A-4969-9426-53C64A2544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8EAAD-E1AC-4182-9ED3-3297C00D4DD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9FF01-AD0D-4A3A-9042-FA94C74DC3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9DF09C-6E45-4BAE-BFD5-0B01474E5344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4EA6ED-A3A3-498C-B0EB-AE4D754CF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7F5A6-4E84-4DFD-92D2-21C54406939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FB3866-BCAC-4950-9EEA-B9B247BDFF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2.bin"/><Relationship Id="rId7" Type="http://schemas.openxmlformats.org/officeDocument/2006/relationships/image" Target="../media/image7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481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 - Problem 1</a:t>
            </a:r>
            <a:endParaRPr lang="en-GB" altLang="cs-CZ" sz="2400" b="1"/>
          </a:p>
        </p:txBody>
      </p:sp>
      <p:sp>
        <p:nvSpPr>
          <p:cNvPr id="3481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Solution: we start with the characteristic equation: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This equation has two real roots: λ</a:t>
            </a:r>
            <a:r>
              <a:rPr lang="cs-CZ" altLang="cs-CZ" sz="1400"/>
              <a:t>1</a:t>
            </a:r>
            <a:r>
              <a:rPr lang="cs-CZ" altLang="cs-CZ" sz="2200"/>
              <a:t> = 2 and λ</a:t>
            </a:r>
            <a:r>
              <a:rPr lang="cs-CZ" altLang="cs-CZ" sz="1400"/>
              <a:t>2</a:t>
            </a:r>
            <a:r>
              <a:rPr lang="cs-CZ" altLang="cs-CZ" sz="2200"/>
              <a:t> = 3.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 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4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5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4826" name="obrázek 23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2100" y="1933575"/>
            <a:ext cx="15160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7" name="obrázek 23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9875" y="3171825"/>
            <a:ext cx="14763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obrázek 236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850" y="4772025"/>
            <a:ext cx="177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8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 - Problem 2</a:t>
            </a:r>
            <a:endParaRPr lang="en-GB" altLang="cs-CZ" sz="2400" b="1"/>
          </a:p>
        </p:txBody>
      </p:sp>
      <p:sp>
        <p:nvSpPr>
          <p:cNvPr id="358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Solution: we start with the characteristic equation: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This equation has two real roots: λ</a:t>
            </a:r>
            <a:r>
              <a:rPr lang="cs-CZ" altLang="cs-CZ" sz="1400"/>
              <a:t>1</a:t>
            </a:r>
            <a:r>
              <a:rPr lang="cs-CZ" altLang="cs-CZ" sz="2200"/>
              <a:t> = 3 and λ</a:t>
            </a:r>
            <a:r>
              <a:rPr lang="cs-CZ" altLang="cs-CZ" sz="1400"/>
              <a:t>2</a:t>
            </a:r>
            <a:r>
              <a:rPr lang="cs-CZ" altLang="cs-CZ" sz="2200"/>
              <a:t> = -1.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 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58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584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5848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5849" name="obrázek 2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914525"/>
            <a:ext cx="172561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0" name="obrázek 23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9875" y="3048000"/>
            <a:ext cx="15271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1" name="obrázek 23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28950" y="4810125"/>
            <a:ext cx="19558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686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 - Problem 3</a:t>
            </a:r>
            <a:endParaRPr lang="en-GB" altLang="cs-CZ" sz="2400" b="1"/>
          </a:p>
        </p:txBody>
      </p:sp>
      <p:sp>
        <p:nvSpPr>
          <p:cNvPr id="3686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Solution: we start with the characteristic equation: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This equation has two real roots: λ</a:t>
            </a:r>
            <a:r>
              <a:rPr lang="cs-CZ" altLang="cs-CZ" sz="1400"/>
              <a:t>1</a:t>
            </a:r>
            <a:r>
              <a:rPr lang="cs-CZ" altLang="cs-CZ" sz="2200"/>
              <a:t> = 3 and λ</a:t>
            </a:r>
            <a:r>
              <a:rPr lang="cs-CZ" altLang="cs-CZ" sz="1400"/>
              <a:t>2</a:t>
            </a:r>
            <a:r>
              <a:rPr lang="cs-CZ" altLang="cs-CZ" sz="2200"/>
              <a:t> = 3.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 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68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7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7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72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6873" name="obrázek 23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8275" y="1933575"/>
            <a:ext cx="16510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obrázek 237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2700" y="3057525"/>
            <a:ext cx="149542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obrázek 237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9450" y="4781550"/>
            <a:ext cx="1858963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 - Problem 4</a:t>
            </a:r>
            <a:endParaRPr lang="en-GB" altLang="cs-CZ" sz="2400" b="1"/>
          </a:p>
        </p:txBody>
      </p:sp>
      <p:sp>
        <p:nvSpPr>
          <p:cNvPr id="378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Solution: we start with the characteristic equation: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This equation has two real roots: λ</a:t>
            </a:r>
            <a:r>
              <a:rPr lang="cs-CZ" altLang="cs-CZ" sz="1400"/>
              <a:t>1</a:t>
            </a:r>
            <a:r>
              <a:rPr lang="cs-CZ" altLang="cs-CZ" sz="2200"/>
              <a:t> = -2+i and λ</a:t>
            </a:r>
            <a:r>
              <a:rPr lang="cs-CZ" altLang="cs-CZ" sz="1400"/>
              <a:t>2</a:t>
            </a:r>
            <a:r>
              <a:rPr lang="cs-CZ" altLang="cs-CZ" sz="2200"/>
              <a:t> = -2-i.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 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78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6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7897" name="obrázek 23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2575" y="1971675"/>
            <a:ext cx="166211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8" name="obrázek 237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14550" y="3028950"/>
            <a:ext cx="1819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9" name="obrázek 237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5075" y="4781550"/>
            <a:ext cx="31781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89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 - Problem 5</a:t>
            </a:r>
            <a:endParaRPr lang="en-GB" altLang="cs-CZ" sz="2400" b="1"/>
          </a:p>
        </p:txBody>
      </p:sp>
      <p:sp>
        <p:nvSpPr>
          <p:cNvPr id="3891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Solution: we start with the characteristic equation: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This equation has two real roots: λ</a:t>
            </a:r>
            <a:r>
              <a:rPr lang="cs-CZ" altLang="cs-CZ" sz="1400"/>
              <a:t>1</a:t>
            </a:r>
            <a:r>
              <a:rPr lang="cs-CZ" altLang="cs-CZ" sz="2200"/>
              <a:t> = 1  and λ</a:t>
            </a:r>
            <a:r>
              <a:rPr lang="cs-CZ" altLang="cs-CZ" sz="1400"/>
              <a:t>2</a:t>
            </a:r>
            <a:r>
              <a:rPr lang="cs-CZ" altLang="cs-CZ" sz="2200"/>
              <a:t> = -1.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 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89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1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1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20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8921" name="obrázek 237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906588"/>
            <a:ext cx="11430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obrázek 238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43225" y="3067050"/>
            <a:ext cx="952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obrázek 238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4267200"/>
            <a:ext cx="163353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99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 - Problem 6</a:t>
            </a:r>
            <a:endParaRPr lang="en-GB" altLang="cs-CZ" sz="2400" b="1"/>
          </a:p>
        </p:txBody>
      </p:sp>
      <p:sp>
        <p:nvSpPr>
          <p:cNvPr id="3993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Solution: we start with the characteristic equation: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This equation has two real roots: λ</a:t>
            </a:r>
            <a:r>
              <a:rPr lang="cs-CZ" altLang="cs-CZ" sz="1400"/>
              <a:t>1</a:t>
            </a:r>
            <a:r>
              <a:rPr lang="cs-CZ" altLang="cs-CZ" sz="2200"/>
              <a:t> = i  and λ</a:t>
            </a:r>
            <a:r>
              <a:rPr lang="cs-CZ" altLang="cs-CZ" sz="1400"/>
              <a:t>2</a:t>
            </a:r>
            <a:r>
              <a:rPr lang="cs-CZ" altLang="cs-CZ" sz="2200"/>
              <a:t> = -i.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994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994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994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9944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9945" name="obrázek 23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0" y="1938338"/>
            <a:ext cx="1058863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6" name="obrázek 23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8288" y="3073400"/>
            <a:ext cx="108585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7" name="obrázek 23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86175" y="4718050"/>
            <a:ext cx="2243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096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</a:t>
            </a:r>
            <a:endParaRPr lang="en-GB" altLang="cs-CZ" sz="2400" b="1"/>
          </a:p>
        </p:txBody>
      </p:sp>
      <p:sp>
        <p:nvSpPr>
          <p:cNvPr id="4096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Now we will focus on eqautions with non-zero right hand side: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This type of equation is called non-homogenous.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Solution of this equation has the following form: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09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096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096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0968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0969" name="obrázek 24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3675" y="2619375"/>
            <a:ext cx="2224088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obrázek 24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88" y="3062288"/>
            <a:ext cx="15208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1" name="obrázek 24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54413" y="4854575"/>
            <a:ext cx="2147887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198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– cont.</a:t>
            </a:r>
            <a:endParaRPr lang="en-GB" altLang="cs-CZ" sz="2400" b="1"/>
          </a:p>
        </p:txBody>
      </p:sp>
      <p:sp>
        <p:nvSpPr>
          <p:cNvPr id="4198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The solution                   correspond to a homogenous case,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while           is the so called particular integral, which solves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 nonhomogenous part of an equation.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A particular integral for the most common functions (polynomials,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exponentials, logarithms, etc.) can be easily “guessed“.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We will illustrate the procedure by several examples. 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198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99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992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1993" name="obrázek 24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0288" y="1917700"/>
            <a:ext cx="11430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4" name="obrázek 24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5725" y="2273300"/>
            <a:ext cx="625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30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– Problem 9</a:t>
            </a:r>
            <a:endParaRPr lang="en-GB" altLang="cs-CZ" sz="2400" b="1"/>
          </a:p>
        </p:txBody>
      </p:sp>
      <p:sp>
        <p:nvSpPr>
          <p:cNvPr id="430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 we begin with the homogenous case and its characteristic polynom: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 roots are λ</a:t>
            </a:r>
            <a:r>
              <a:rPr lang="cs-CZ" altLang="cs-CZ" sz="1400"/>
              <a:t>1</a:t>
            </a:r>
            <a:r>
              <a:rPr lang="cs-CZ" altLang="cs-CZ" sz="2200"/>
              <a:t> = 2 a λ</a:t>
            </a:r>
            <a:r>
              <a:rPr lang="cs-CZ" altLang="cs-CZ" sz="1400"/>
              <a:t>2</a:t>
            </a:r>
            <a:r>
              <a:rPr lang="cs-CZ" altLang="cs-CZ" sz="2200"/>
              <a:t> = –1, hence the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Now we seek a particular integral in the form:</a:t>
            </a: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301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301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3016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3017" name="obrázek 24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7175" y="1922463"/>
            <a:ext cx="16589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8" name="obrázek 24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6988" y="3251200"/>
            <a:ext cx="149701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9" name="obrázek 24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0950" y="4505325"/>
            <a:ext cx="2028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obrázek 24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0850" y="5780088"/>
            <a:ext cx="14605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403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– Problem 9 – cont.</a:t>
            </a:r>
            <a:endParaRPr lang="en-GB" altLang="cs-CZ" sz="2400" b="1"/>
          </a:p>
        </p:txBody>
      </p:sp>
      <p:sp>
        <p:nvSpPr>
          <p:cNvPr id="4403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 we substitute y = P(x) into the given equation: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Which yields: a = -2, b = 2.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the general solution to the equation is:</a:t>
            </a:r>
            <a:endParaRPr lang="en-GB" altLang="cs-CZ" sz="2200"/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40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3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3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40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4041" name="obrázek 24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7175" y="1922463"/>
            <a:ext cx="16589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2" name="obrázek 24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7913" y="3205163"/>
            <a:ext cx="221615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3" name="obrázek 24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2925" y="5222875"/>
            <a:ext cx="29892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662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- continued</a:t>
            </a:r>
            <a:endParaRPr lang="en-GB" altLang="cs-CZ" sz="2400" b="1"/>
          </a:p>
        </p:txBody>
      </p:sp>
      <p:sp>
        <p:nvSpPr>
          <p:cNvPr id="2662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662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3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6450012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Now assume that q(x) is not zero: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In such case we use the method called variation of</a:t>
            </a:r>
          </a:p>
          <a:p>
            <a:r>
              <a:rPr lang="cs-CZ" sz="2200"/>
              <a:t>parameters. We assume the solution of the form: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But C is now a function: </a:t>
            </a:r>
          </a:p>
        </p:txBody>
      </p:sp>
      <p:pic>
        <p:nvPicPr>
          <p:cNvPr id="26634" name="obrázek 22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2257425"/>
            <a:ext cx="1730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obrázek 23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8100" y="3659188"/>
            <a:ext cx="15335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obrázek 23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75" y="4943475"/>
            <a:ext cx="17414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505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– Problem 10</a:t>
            </a:r>
            <a:endParaRPr lang="en-GB" altLang="cs-CZ" sz="2400" b="1"/>
          </a:p>
        </p:txBody>
      </p:sp>
      <p:sp>
        <p:nvSpPr>
          <p:cNvPr id="4505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 we begin with the homogenous case and its characteristic polynom: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 roots are λ</a:t>
            </a:r>
            <a:r>
              <a:rPr lang="cs-CZ" altLang="cs-CZ" sz="1400"/>
              <a:t>1</a:t>
            </a:r>
            <a:r>
              <a:rPr lang="cs-CZ" altLang="cs-CZ" sz="2200"/>
              <a:t> = 0 a λ</a:t>
            </a:r>
            <a:r>
              <a:rPr lang="cs-CZ" altLang="cs-CZ" sz="1400"/>
              <a:t>2</a:t>
            </a:r>
            <a:r>
              <a:rPr lang="cs-CZ" altLang="cs-CZ" sz="2200"/>
              <a:t> = –4, hence the solution is: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Now we seek a particular integral in the form:</a:t>
            </a: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506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506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506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5064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5065" name="obrázek 24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0" y="1876425"/>
            <a:ext cx="1492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obrázek 24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2988" y="3319463"/>
            <a:ext cx="12446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7" name="obrázek 24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1363" y="4525963"/>
            <a:ext cx="143668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8" name="obrázek 24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63" y="5549900"/>
            <a:ext cx="41735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608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 – Problem 10 – cont.</a:t>
            </a:r>
            <a:endParaRPr lang="en-GB" altLang="cs-CZ" sz="2400" b="1"/>
          </a:p>
        </p:txBody>
      </p:sp>
      <p:sp>
        <p:nvSpPr>
          <p:cNvPr id="4608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 we substitute y = P(x) into the given equation: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Which yields: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Therefore, the general solution to the equation is:</a:t>
            </a:r>
            <a:endParaRPr lang="en-GB" altLang="cs-CZ" sz="2200"/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60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8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6089" name="obrázek 24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7175" y="1922463"/>
            <a:ext cx="165893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0" name="obrázek 24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6013" y="3081338"/>
            <a:ext cx="4059237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1" name="obrázek 24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74900" y="3798888"/>
            <a:ext cx="2284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2" name="obrázek 243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01975" y="5137150"/>
            <a:ext cx="26987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71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- 1</a:t>
            </a:r>
            <a:endParaRPr lang="en-GB" altLang="cs-CZ" sz="2400" b="1"/>
          </a:p>
        </p:txBody>
      </p:sp>
      <p:sp>
        <p:nvSpPr>
          <p:cNvPr id="4712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</p:txBody>
      </p:sp>
      <p:sp>
        <p:nvSpPr>
          <p:cNvPr id="4712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71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2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2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30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7131" name="obrázek 24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0163" y="2582863"/>
            <a:ext cx="147955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32" name="obrázek 245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1588" y="3232150"/>
            <a:ext cx="14335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33" name="obrázek 245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1113" y="4119563"/>
            <a:ext cx="10302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7122" name="Object 18"/>
          <p:cNvGraphicFramePr>
            <a:graphicFrameLocks noChangeAspect="1"/>
          </p:cNvGraphicFramePr>
          <p:nvPr/>
        </p:nvGraphicFramePr>
        <p:xfrm>
          <a:off x="1289050" y="5024438"/>
          <a:ext cx="1339850" cy="334962"/>
        </p:xfrm>
        <a:graphic>
          <a:graphicData uri="http://schemas.openxmlformats.org/presentationml/2006/ole">
            <p:oleObj spid="_x0000_s47122" name="Equation" r:id="rId6" imgW="8125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814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- 2</a:t>
            </a:r>
            <a:endParaRPr lang="en-GB" altLang="cs-CZ" sz="2400" b="1"/>
          </a:p>
        </p:txBody>
      </p:sp>
      <p:sp>
        <p:nvSpPr>
          <p:cNvPr id="4814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</p:txBody>
      </p:sp>
      <p:sp>
        <p:nvSpPr>
          <p:cNvPr id="4814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814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8147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8148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graphicFrame>
        <p:nvGraphicFramePr>
          <p:cNvPr id="48141" name="Rectangle 1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8141" name="Equation" r:id="rId3" imgW="0" imgH="0" progId="Equation.DSMT4">
              <p:embed/>
            </p:oleObj>
          </a:graphicData>
        </a:graphic>
      </p:graphicFrame>
      <p:pic>
        <p:nvPicPr>
          <p:cNvPr id="48150" name="obrázek 24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9550" y="2328863"/>
            <a:ext cx="1651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51" name="obrázek 246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3038" y="3048000"/>
            <a:ext cx="13874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52" name="obrázek 246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60500" y="3659188"/>
            <a:ext cx="152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53" name="obrázek 246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03350" y="4394200"/>
            <a:ext cx="16906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54" name="obrázek 246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7175" y="5180013"/>
            <a:ext cx="15890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916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- 3</a:t>
            </a:r>
            <a:endParaRPr lang="en-GB" altLang="cs-CZ" sz="2400" b="1"/>
          </a:p>
        </p:txBody>
      </p:sp>
      <p:sp>
        <p:nvSpPr>
          <p:cNvPr id="4916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Solve: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</p:txBody>
      </p:sp>
      <p:sp>
        <p:nvSpPr>
          <p:cNvPr id="4916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916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916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916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graphicFrame>
        <p:nvGraphicFramePr>
          <p:cNvPr id="49162" name="Rectangle 1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9162" name="Equation" r:id="rId3" imgW="0" imgH="0" progId="Equation.DSMT4">
              <p:embed/>
            </p:oleObj>
          </a:graphicData>
        </a:graphic>
      </p:graphicFrame>
      <p:pic>
        <p:nvPicPr>
          <p:cNvPr id="49171" name="obrázek 24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613" y="2601913"/>
            <a:ext cx="16113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72" name="obrázek 247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1213" y="3101975"/>
            <a:ext cx="26543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73" name="obrázek 247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33450" y="4033838"/>
            <a:ext cx="1882775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74" name="obrázek 244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4238" y="3560763"/>
            <a:ext cx="1928812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018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Final remarks</a:t>
            </a:r>
            <a:endParaRPr lang="en-GB" altLang="cs-CZ" sz="2400" b="1"/>
          </a:p>
        </p:txBody>
      </p:sp>
      <p:sp>
        <p:nvSpPr>
          <p:cNvPr id="5018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Tx/>
              <a:buChar char="•"/>
            </a:pPr>
            <a:r>
              <a:rPr lang="cs-CZ" altLang="cs-CZ" sz="2200"/>
              <a:t>  See the exam dates in STAG. Everybody has 2 attempts.</a:t>
            </a:r>
          </a:p>
          <a:p>
            <a:pPr marL="342900" indent="-342900">
              <a:buFontTx/>
              <a:buChar char="•"/>
            </a:pPr>
            <a:endParaRPr lang="cs-CZ" altLang="cs-CZ" sz="2200"/>
          </a:p>
          <a:p>
            <a:pPr marL="342900" indent="-342900">
              <a:buFontTx/>
              <a:buChar char="•"/>
            </a:pPr>
            <a:r>
              <a:rPr lang="cs-CZ" altLang="cs-CZ" sz="2200"/>
              <a:t> Also, see the older versions of exam tests on my public or Moodle.</a:t>
            </a:r>
          </a:p>
          <a:p>
            <a:pPr marL="342900" indent="-342900">
              <a:buFontTx/>
              <a:buChar char="•"/>
            </a:pPr>
            <a:endParaRPr lang="cs-CZ" altLang="cs-CZ" sz="2200"/>
          </a:p>
          <a:p>
            <a:pPr marL="342900" indent="-342900">
              <a:buFontTx/>
              <a:buChar char="•"/>
            </a:pPr>
            <a:r>
              <a:rPr lang="cs-CZ" altLang="cs-CZ" sz="2200"/>
              <a:t> If you need consultations, write me (or Dr. Stoklasova) an e-mail.</a:t>
            </a:r>
          </a:p>
          <a:p>
            <a:pPr marL="342900" indent="-342900">
              <a:buFontTx/>
              <a:buChar char="•"/>
            </a:pPr>
            <a:endParaRPr lang="cs-CZ" altLang="cs-CZ" sz="2200"/>
          </a:p>
          <a:p>
            <a:pPr marL="342900" indent="-342900">
              <a:buFontTx/>
              <a:buChar char="•"/>
            </a:pPr>
            <a:r>
              <a:rPr lang="cs-CZ" altLang="cs-CZ" sz="2200"/>
              <a:t>Good luck!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</a:p>
        </p:txBody>
      </p:sp>
      <p:sp>
        <p:nvSpPr>
          <p:cNvPr id="5019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019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9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9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94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graphicFrame>
        <p:nvGraphicFramePr>
          <p:cNvPr id="50186" name="Rectangle 1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50186" name="Equation" r:id="rId3" imgW="0" imgH="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1212" name="TextovéPole 8"/>
          <p:cNvSpPr txBox="1">
            <a:spLocks noChangeArrowheads="1"/>
          </p:cNvSpPr>
          <p:nvPr/>
        </p:nvSpPr>
        <p:spPr bwMode="auto">
          <a:xfrm>
            <a:off x="477838" y="3236913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attention!</a:t>
            </a:r>
            <a:endParaRPr lang="en-GB" altLang="cs-CZ" sz="2400" b="1"/>
          </a:p>
        </p:txBody>
      </p:sp>
      <p:sp>
        <p:nvSpPr>
          <p:cNvPr id="5121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12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15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16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17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1841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graphicFrame>
        <p:nvGraphicFramePr>
          <p:cNvPr id="51210" name="Rectangle 1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51210" name="Equation" r:id="rId3" imgW="0" imgH="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- continued</a:t>
            </a:r>
            <a:endParaRPr lang="en-GB" altLang="cs-CZ" sz="2400" b="1"/>
          </a:p>
        </p:txBody>
      </p:sp>
      <p:sp>
        <p:nvSpPr>
          <p:cNvPr id="2765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6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7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7431087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Substituting the last formula into                        yields</a:t>
            </a:r>
          </a:p>
          <a:p>
            <a:r>
              <a:rPr lang="cs-CZ" sz="2200"/>
              <a:t>the solution.</a:t>
            </a:r>
          </a:p>
          <a:p>
            <a:endParaRPr lang="cs-CZ" sz="2200"/>
          </a:p>
          <a:p>
            <a:r>
              <a:rPr lang="cs-CZ" sz="2200"/>
              <a:t>Example: </a:t>
            </a:r>
          </a:p>
          <a:p>
            <a:endParaRPr lang="cs-CZ" sz="2200"/>
          </a:p>
          <a:p>
            <a:r>
              <a:rPr lang="cs-CZ" sz="2200"/>
              <a:t>Solution: we search for a solution of the form                     .</a:t>
            </a:r>
          </a:p>
          <a:p>
            <a:r>
              <a:rPr lang="cs-CZ" sz="2200"/>
              <a:t>Substituting into the equation:</a:t>
            </a:r>
          </a:p>
          <a:p>
            <a:endParaRPr lang="cs-CZ" sz="2200"/>
          </a:p>
          <a:p>
            <a:endParaRPr lang="cs-CZ" sz="2200"/>
          </a:p>
        </p:txBody>
      </p:sp>
      <p:pic>
        <p:nvPicPr>
          <p:cNvPr id="27658" name="obrázek 22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3975" y="1771650"/>
            <a:ext cx="1730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obrázek 23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09825" y="2771775"/>
            <a:ext cx="11604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obrázek 23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62750" y="3190875"/>
            <a:ext cx="132873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obrázek 23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14575" y="4219575"/>
            <a:ext cx="39338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2" name="obrázek 231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48025" y="4933950"/>
            <a:ext cx="1266825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- continued</a:t>
            </a:r>
            <a:endParaRPr lang="en-GB" altLang="cs-CZ" sz="2400" b="1"/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1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4303712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Rearranging of terms yields: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Now we integrate: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Solution of the given equation is: </a:t>
            </a:r>
          </a:p>
          <a:p>
            <a:endParaRPr lang="cs-CZ" sz="2200"/>
          </a:p>
          <a:p>
            <a:endParaRPr lang="cs-CZ" sz="2200"/>
          </a:p>
        </p:txBody>
      </p:sp>
      <p:pic>
        <p:nvPicPr>
          <p:cNvPr id="28682" name="obrázek 23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8225" y="2181225"/>
            <a:ext cx="1285875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obrázek 23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2897188"/>
            <a:ext cx="238760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obrázek 23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38575" y="4724400"/>
            <a:ext cx="1304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969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Problem 1</a:t>
            </a:r>
            <a:endParaRPr lang="en-GB" altLang="cs-CZ" sz="2400" b="1"/>
          </a:p>
        </p:txBody>
      </p:sp>
      <p:sp>
        <p:nvSpPr>
          <p:cNvPr id="2969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97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4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5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7042150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First, we solve corresponding homogenous equation by</a:t>
            </a:r>
          </a:p>
          <a:p>
            <a:r>
              <a:rPr lang="cs-CZ" sz="2200"/>
              <a:t>the separation of variables method: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And finally:</a:t>
            </a:r>
          </a:p>
          <a:p>
            <a:endParaRPr lang="cs-CZ" sz="2200"/>
          </a:p>
        </p:txBody>
      </p:sp>
      <p:pic>
        <p:nvPicPr>
          <p:cNvPr id="29706" name="obrázek 23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0725" y="1617663"/>
            <a:ext cx="15430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7" name="obrázek 23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4700" y="3543300"/>
            <a:ext cx="11239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8" name="obrázek 23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850" y="4276725"/>
            <a:ext cx="9969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9" name="obrázek 23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38525" y="5000625"/>
            <a:ext cx="1649413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0" name="obrázek 232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38475" y="5743575"/>
            <a:ext cx="12715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07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Problem 1 – cont.</a:t>
            </a:r>
            <a:endParaRPr lang="en-GB" altLang="cs-CZ" sz="2400" b="1"/>
          </a:p>
        </p:txBody>
      </p:sp>
      <p:sp>
        <p:nvSpPr>
          <p:cNvPr id="307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8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9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70104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the second step, we apply the variation of a constant</a:t>
            </a:r>
          </a:p>
          <a:p>
            <a:r>
              <a:rPr lang="cs-CZ" sz="2200"/>
              <a:t>method:                       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Substitution: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0730" name="obrázek 23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2725" y="2390775"/>
            <a:ext cx="164941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obrázek 23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3700" y="3419475"/>
            <a:ext cx="37877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2" name="obrázek 23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19425" y="4048125"/>
            <a:ext cx="1579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obrázek 23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67050" y="4391025"/>
            <a:ext cx="1196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4" name="obrázek 233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0275" y="4981575"/>
            <a:ext cx="50307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5" name="obrázek 233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66975" y="5715000"/>
            <a:ext cx="2349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174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</a:t>
            </a:r>
            <a:endParaRPr lang="en-GB" altLang="cs-CZ" sz="2400" b="1"/>
          </a:p>
        </p:txBody>
      </p:sp>
      <p:sp>
        <p:nvSpPr>
          <p:cNvPr id="3174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174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2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3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6777037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last type of differential equation we will address.</a:t>
            </a:r>
          </a:p>
          <a:p>
            <a:endParaRPr lang="cs-CZ" sz="2200"/>
          </a:p>
          <a:p>
            <a:r>
              <a:rPr lang="cs-CZ" sz="2200"/>
              <a:t>It is of the form:                     .                       </a:t>
            </a:r>
          </a:p>
          <a:p>
            <a:endParaRPr lang="cs-CZ" sz="2200"/>
          </a:p>
          <a:p>
            <a:r>
              <a:rPr lang="cs-CZ" sz="2200"/>
              <a:t>A solution is assumed to be in the form            , </a:t>
            </a:r>
          </a:p>
          <a:p>
            <a:r>
              <a:rPr lang="cs-CZ" sz="2200"/>
              <a:t>where lambda is a root of the so called characteristic </a:t>
            </a:r>
          </a:p>
          <a:p>
            <a:r>
              <a:rPr lang="cs-CZ" sz="2200"/>
              <a:t>equation: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1754" name="obrázek 23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628900"/>
            <a:ext cx="165576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5" name="obrázek 23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238500"/>
            <a:ext cx="8794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6" name="obrázek 235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7575" y="4533900"/>
            <a:ext cx="1746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277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</a:t>
            </a:r>
            <a:endParaRPr lang="en-GB" altLang="cs-CZ" sz="2400" b="1"/>
          </a:p>
        </p:txBody>
      </p:sp>
      <p:sp>
        <p:nvSpPr>
          <p:cNvPr id="3277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277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6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7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683895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the aforementioned three cases, we yield following </a:t>
            </a:r>
          </a:p>
          <a:p>
            <a:r>
              <a:rPr lang="cs-CZ" sz="2200"/>
              <a:t>solutions:</a:t>
            </a:r>
          </a:p>
          <a:p>
            <a:endParaRPr lang="cs-CZ" sz="2200"/>
          </a:p>
          <a:p>
            <a:r>
              <a:rPr lang="cs-CZ" sz="2200"/>
              <a:t>Case 1:</a:t>
            </a:r>
          </a:p>
          <a:p>
            <a:endParaRPr lang="cs-CZ" sz="2200"/>
          </a:p>
          <a:p>
            <a:r>
              <a:rPr lang="cs-CZ" sz="2200"/>
              <a:t>Case 2:</a:t>
            </a:r>
          </a:p>
          <a:p>
            <a:endParaRPr lang="cs-CZ" sz="2200"/>
          </a:p>
          <a:p>
            <a:r>
              <a:rPr lang="cs-CZ" sz="2200"/>
              <a:t>Case 3:</a:t>
            </a:r>
          </a:p>
          <a:p>
            <a:pPr>
              <a:buFontTx/>
              <a:buChar char="•"/>
            </a:pPr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2778" name="obrázek 2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1725" y="2962275"/>
            <a:ext cx="14859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9" name="obrázek 23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9350" y="3600450"/>
            <a:ext cx="16922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0" name="obrázek 236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6025" y="4286250"/>
            <a:ext cx="273526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37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Linear differential equations of the second order with constant coefficients</a:t>
            </a:r>
            <a:endParaRPr lang="en-GB" altLang="cs-CZ" sz="2400" b="1"/>
          </a:p>
        </p:txBody>
      </p:sp>
      <p:sp>
        <p:nvSpPr>
          <p:cNvPr id="337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79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80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801" name="Text Box 21"/>
          <p:cNvSpPr txBox="1">
            <a:spLocks noChangeArrowheads="1"/>
          </p:cNvSpPr>
          <p:nvPr/>
        </p:nvSpPr>
        <p:spPr bwMode="auto">
          <a:xfrm>
            <a:off x="1011238" y="1881188"/>
            <a:ext cx="65135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characteristic equation is a quadratic equation,</a:t>
            </a:r>
          </a:p>
          <a:p>
            <a:r>
              <a:rPr lang="cs-CZ" sz="2200"/>
              <a:t>which means we have three cases:</a:t>
            </a:r>
          </a:p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Two real roots.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One real root of the order two.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Two imaginary roots.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418</TotalTime>
  <Words>808</Words>
  <Application>Microsoft Office PowerPoint</Application>
  <PresentationFormat>Předvádění na obrazovce (4:3)</PresentationFormat>
  <Paragraphs>426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Motiv sady Office</vt:lpstr>
      <vt:lpstr>Vlastní návrh</vt:lpstr>
      <vt:lpstr>Equation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jm</cp:lastModifiedBy>
  <cp:revision>57</cp:revision>
  <dcterms:created xsi:type="dcterms:W3CDTF">2016-03-17T12:08:01Z</dcterms:created>
  <dcterms:modified xsi:type="dcterms:W3CDTF">2016-07-23T07:20:51Z</dcterms:modified>
</cp:coreProperties>
</file>