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59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4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F5FC-E454-47A3-824D-75124BD14BCD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164C9-B729-4235-ADDC-5CE2CE541D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7B76A-4C3F-4436-A4E8-C350713FB536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292FA-B204-4F81-AE04-981F73E100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A9DE9-4557-43E1-9287-F67E5D28783E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AE5E-D4BA-429A-AC99-83E7AD2F87F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99A66-A3EB-4658-8DDF-EC4FD6B14B5A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A046-0F25-4E18-AC20-014509E6C2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CEA32-07CB-4437-BD74-1A9CA34A301F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67E7D-B8AB-4060-AE00-BFF28A2E3A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B6B23-7DB3-44EA-82EC-7D66A9ABB9DF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521E5-2191-4631-B710-4D081C7C67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33F7E-96CB-4ABE-9C7D-4D0BFA611EAA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511CD-1642-477C-932F-910C4D3BEF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F4719-5192-4485-9C9F-B37FF2C6A34B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C67D2-9391-4017-AB09-7BB4BCEA0B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3E044-1C09-4606-929C-57A5D3953527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13858-F740-4D79-BF9D-7B49DE8682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CACAE-BAF6-40DA-BC1C-C497A03561EB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AD1B8-2AE9-4880-949F-C971DA7E5D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79C31-F6F6-4A63-956E-46BEF9C19DFF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D630E-01F3-44E3-967E-A83A43DF2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35C87-B08D-41CE-8CC4-31D9E106C779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4827C-555F-45F6-AD7D-38E704A2089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9DDBB-74BF-4269-A1AD-0C04C9F2DE12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2B199-E723-45C9-9CBC-D5E66F3E98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D40A-8CC9-4B55-A9E4-64136F0F845B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9D4CD-15CC-4C3B-9FFF-6D0A20DB85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4E3-813A-4944-870F-C6F3DC9B2CF1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9FB9E-5C63-491D-AD50-FF36BBB1D2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99470-1A1A-4328-B337-83B35ED73C35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82FA-4F64-4A5E-A0BA-9926ADC8E9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87D2A-3FB0-4D68-83E4-2415BE4843C3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74EBE-8E5D-4114-8379-BBBBDAFE4E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07F45-CEAE-49A6-B47F-5BFEE7BE2681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9F739-9C64-405F-8A79-65C1E4D8CCB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627E5-CA50-49AF-A8D8-3AD88200F775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8031F-CCBC-4F95-B390-DEA38ACAF6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225FD-7AEC-405D-9DE5-57EBD16C893B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E71DB-99AB-4EFC-941D-29F80D4F2B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33ACB-8574-4DC6-B0B4-427BFA6E3AF0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16A87-180D-4D5C-8838-A0B3E2FF63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E7CB2-E5EE-4998-BE3A-9B5F896513AD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20047-1A35-40F7-846B-122548D1EB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5E23F2-03D4-49DA-9C3D-2CCE5F79B6FE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B03DD4-2AD2-4778-A4E6-21E63F9F0A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C5B0E9-BBB9-44F6-ADE2-A837D2809EB0}" type="datetimeFigureOut">
              <a:rPr lang="cs-CZ"/>
              <a:pPr>
                <a:defRPr/>
              </a:pPr>
              <a:t>21.03.2021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8EDA16-3EB9-48E2-92B9-D3B47F39D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11" Type="http://schemas.openxmlformats.org/officeDocument/2006/relationships/image" Target="../media/image32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31.wmf"/><Relationship Id="rId4" Type="http://schemas.openxmlformats.org/officeDocument/2006/relationships/image" Target="../media/image27.wmf"/><Relationship Id="rId9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0.png"/><Relationship Id="rId4" Type="http://schemas.openxmlformats.org/officeDocument/2006/relationships/image" Target="../media/image39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55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5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2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54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5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7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72.wmf"/><Relationship Id="rId4" Type="http://schemas.openxmlformats.org/officeDocument/2006/relationships/image" Target="../media/image69.wmf"/><Relationship Id="rId9" Type="http://schemas.openxmlformats.org/officeDocument/2006/relationships/oleObject" Target="../embeddings/oleObject6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66.bin"/><Relationship Id="rId10" Type="http://schemas.openxmlformats.org/officeDocument/2006/relationships/image" Target="../media/image77.wmf"/><Relationship Id="rId4" Type="http://schemas.openxmlformats.org/officeDocument/2006/relationships/image" Target="../media/image74.wmf"/><Relationship Id="rId9" Type="http://schemas.openxmlformats.org/officeDocument/2006/relationships/oleObject" Target="../embeddings/oleObject6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7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8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892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Partial derivatives – Problem 3</a:t>
            </a:r>
            <a:r>
              <a:rPr lang="en-GB" altLang="cs-CZ" sz="2400" b="1"/>
              <a:t> </a:t>
            </a:r>
          </a:p>
        </p:txBody>
      </p:sp>
      <p:sp>
        <p:nvSpPr>
          <p:cNvPr id="3892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8926" name="Text Box 5"/>
          <p:cNvSpPr txBox="1">
            <a:spLocks noChangeArrowheads="1"/>
          </p:cNvSpPr>
          <p:nvPr/>
        </p:nvSpPr>
        <p:spPr bwMode="auto">
          <a:xfrm>
            <a:off x="954088" y="1568450"/>
            <a:ext cx="7558223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partial</a:t>
            </a:r>
            <a:r>
              <a:rPr lang="cs-CZ" sz="2200" dirty="0"/>
              <a:t> </a:t>
            </a:r>
            <a:r>
              <a:rPr lang="cs-CZ" sz="2200" dirty="0" err="1"/>
              <a:t>derivatives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                          .</a:t>
            </a:r>
          </a:p>
          <a:p>
            <a:endParaRPr lang="cs-CZ" sz="2200" dirty="0"/>
          </a:p>
          <a:p>
            <a:r>
              <a:rPr lang="cs-CZ" sz="2200" dirty="0" err="1"/>
              <a:t>Solution</a:t>
            </a:r>
            <a:r>
              <a:rPr lang="cs-CZ" sz="2200" dirty="0"/>
              <a:t>: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differentiating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regard</a:t>
            </a:r>
            <a:r>
              <a:rPr lang="cs-CZ" sz="2200" dirty="0"/>
              <a:t> to x,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consider</a:t>
            </a:r>
            <a:r>
              <a:rPr lang="cs-CZ" sz="2200" dirty="0"/>
              <a:t> </a:t>
            </a:r>
          </a:p>
          <a:p>
            <a:r>
              <a:rPr lang="cs-CZ" sz="2200" dirty="0"/>
              <a:t>x</a:t>
            </a:r>
            <a:r>
              <a:rPr lang="cs-CZ" sz="2200" dirty="0" smtClean="0"/>
              <a:t> </a:t>
            </a:r>
            <a:r>
              <a:rPr lang="cs-CZ" sz="2200" dirty="0"/>
              <a:t>to </a:t>
            </a:r>
            <a:r>
              <a:rPr lang="cs-CZ" sz="2200" dirty="0" err="1"/>
              <a:t>be</a:t>
            </a:r>
            <a:r>
              <a:rPr lang="cs-CZ" sz="2200" dirty="0"/>
              <a:t> a </a:t>
            </a:r>
            <a:r>
              <a:rPr lang="cs-CZ" sz="2200" dirty="0" err="1"/>
              <a:t>variable</a:t>
            </a:r>
            <a:r>
              <a:rPr lang="cs-CZ" sz="2200" dirty="0"/>
              <a:t> </a:t>
            </a:r>
            <a:r>
              <a:rPr lang="cs-CZ" sz="2200" dirty="0" err="1"/>
              <a:t>while</a:t>
            </a:r>
            <a:r>
              <a:rPr lang="cs-CZ" sz="2200" dirty="0"/>
              <a:t> y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considered</a:t>
            </a:r>
            <a:r>
              <a:rPr lang="cs-CZ" sz="2200" dirty="0"/>
              <a:t> a </a:t>
            </a:r>
            <a:r>
              <a:rPr lang="cs-CZ" sz="2200" dirty="0" err="1"/>
              <a:t>constant</a:t>
            </a:r>
            <a:r>
              <a:rPr lang="cs-CZ" sz="2200" dirty="0"/>
              <a:t>, and </a:t>
            </a:r>
          </a:p>
          <a:p>
            <a:r>
              <a:rPr lang="cs-CZ" sz="2200" dirty="0"/>
              <a:t>vice versa.</a:t>
            </a:r>
          </a:p>
          <a:p>
            <a:endParaRPr lang="cs-CZ" sz="2200" dirty="0"/>
          </a:p>
          <a:p>
            <a:endParaRPr lang="cs-CZ" sz="2200" dirty="0"/>
          </a:p>
          <a:p>
            <a:r>
              <a:rPr lang="cs-CZ" dirty="0"/>
              <a:t> </a:t>
            </a:r>
          </a:p>
        </p:txBody>
      </p:sp>
      <p:sp>
        <p:nvSpPr>
          <p:cNvPr id="389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5845175" y="1595438"/>
          <a:ext cx="19812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" name="Equation" r:id="rId3" imgW="1206500" imgH="228600" progId="Equation.DSMT4">
                  <p:embed/>
                </p:oleObj>
              </mc:Choice>
              <mc:Fallback>
                <p:oleObj name="Equation" r:id="rId3" imgW="12065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1595438"/>
                        <a:ext cx="1981200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8" name="Rectangle 9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2252663" y="3662363"/>
          <a:ext cx="1858962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2" name="Equation" r:id="rId5" imgW="977900" imgH="419100" progId="Equation.DSMT4">
                  <p:embed/>
                </p:oleObj>
              </mc:Choice>
              <mc:Fallback>
                <p:oleObj name="Equation" r:id="rId5" imgW="977900" imgH="4191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2663" y="3662363"/>
                        <a:ext cx="1858962" cy="793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9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2262188" y="4562475"/>
          <a:ext cx="2144712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3" name="Equation" r:id="rId7" imgW="1218671" imgH="444307" progId="Equation.DSMT4">
                  <p:embed/>
                </p:oleObj>
              </mc:Choice>
              <mc:Fallback>
                <p:oleObj name="Equation" r:id="rId7" imgW="1218671" imgH="444307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2188" y="4562475"/>
                        <a:ext cx="2144712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995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Second derivatives of a function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3995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9955" name="Text Box 5"/>
          <p:cNvSpPr txBox="1">
            <a:spLocks noChangeArrowheads="1"/>
          </p:cNvSpPr>
          <p:nvPr/>
        </p:nvSpPr>
        <p:spPr bwMode="auto">
          <a:xfrm>
            <a:off x="746125" y="1671638"/>
            <a:ext cx="6637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If first derivatives are differentiable again, we obtain </a:t>
            </a:r>
          </a:p>
          <a:p>
            <a:r>
              <a:rPr lang="cs-CZ" sz="2200"/>
              <a:t>second derivatives:</a:t>
            </a:r>
          </a:p>
        </p:txBody>
      </p:sp>
      <p:sp>
        <p:nvSpPr>
          <p:cNvPr id="39956" name="Rectangle 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1404938" y="2755900"/>
          <a:ext cx="54927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2" name="Equation" r:id="rId3" imgW="317362" imgH="418918" progId="Equation.DSMT4">
                  <p:embed/>
                </p:oleObj>
              </mc:Choice>
              <mc:Fallback>
                <p:oleObj name="Equation" r:id="rId3" imgW="317362" imgH="418918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4938" y="2755900"/>
                        <a:ext cx="549275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7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9944" name="Object 8"/>
          <p:cNvGraphicFramePr>
            <a:graphicFrameLocks noChangeAspect="1"/>
          </p:cNvGraphicFramePr>
          <p:nvPr/>
        </p:nvGraphicFramePr>
        <p:xfrm>
          <a:off x="2271713" y="2762250"/>
          <a:ext cx="569912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3" name="Equation" r:id="rId5" imgW="317362" imgH="457002" progId="Equation.DSMT4">
                  <p:embed/>
                </p:oleObj>
              </mc:Choice>
              <mc:Fallback>
                <p:oleObj name="Equation" r:id="rId5" imgW="317362" imgH="457002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2762250"/>
                        <a:ext cx="569912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8" name="Rectangle 11"/>
          <p:cNvSpPr>
            <a:spLocks noChangeArrowheads="1"/>
          </p:cNvSpPr>
          <p:nvPr/>
        </p:nvSpPr>
        <p:spPr bwMode="auto">
          <a:xfrm>
            <a:off x="-301625" y="2973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3148013" y="2833688"/>
          <a:ext cx="62547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4" name="Equation" r:id="rId7" imgW="355446" imgH="457002" progId="Equation.DSMT4">
                  <p:embed/>
                </p:oleObj>
              </mc:Choice>
              <mc:Fallback>
                <p:oleObj name="Equation" r:id="rId7" imgW="355446" imgH="457002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2833688"/>
                        <a:ext cx="625475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59" name="Rectangle 13"/>
          <p:cNvSpPr>
            <a:spLocks noChangeArrowheads="1"/>
          </p:cNvSpPr>
          <p:nvPr/>
        </p:nvSpPr>
        <p:spPr bwMode="auto">
          <a:xfrm>
            <a:off x="-112713" y="3030538"/>
            <a:ext cx="9144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3995738" y="2816225"/>
          <a:ext cx="606425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5" name="Equation" r:id="rId9" imgW="355446" imgH="457002" progId="Equation.DSMT4">
                  <p:embed/>
                </p:oleObj>
              </mc:Choice>
              <mc:Fallback>
                <p:oleObj name="Equation" r:id="rId9" imgW="355446" imgH="457002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816225"/>
                        <a:ext cx="606425" cy="766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60" name="Text Box 14"/>
          <p:cNvSpPr txBox="1">
            <a:spLocks noChangeArrowheads="1"/>
          </p:cNvSpPr>
          <p:nvPr/>
        </p:nvSpPr>
        <p:spPr bwMode="auto">
          <a:xfrm>
            <a:off x="728663" y="3886200"/>
            <a:ext cx="8051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latter two derivatives are called mixed derivatives. It can be</a:t>
            </a:r>
          </a:p>
          <a:p>
            <a:r>
              <a:rPr lang="cs-CZ" sz="2200"/>
              <a:t>prooved they are equal: </a:t>
            </a:r>
          </a:p>
        </p:txBody>
      </p:sp>
      <p:sp>
        <p:nvSpPr>
          <p:cNvPr id="39961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2668588" y="4708525"/>
          <a:ext cx="13319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6" name="Equation" r:id="rId11" imgW="812447" imgH="457002" progId="Equation.DSMT4">
                  <p:embed/>
                </p:oleObj>
              </mc:Choice>
              <mc:Fallback>
                <p:oleObj name="Equation" r:id="rId11" imgW="812447" imgH="457002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4708525"/>
                        <a:ext cx="1331912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097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Second derivatives – Problem 4</a:t>
            </a:r>
            <a:r>
              <a:rPr lang="en-GB" altLang="cs-CZ" sz="2400" b="1"/>
              <a:t> </a:t>
            </a:r>
          </a:p>
        </p:txBody>
      </p:sp>
      <p:sp>
        <p:nvSpPr>
          <p:cNvPr id="4097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0974" name="Text Box 5"/>
          <p:cNvSpPr txBox="1">
            <a:spLocks noChangeArrowheads="1"/>
          </p:cNvSpPr>
          <p:nvPr/>
        </p:nvSpPr>
        <p:spPr bwMode="auto">
          <a:xfrm>
            <a:off x="822325" y="1435100"/>
            <a:ext cx="5719763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all four second derivatives of a function:</a:t>
            </a:r>
          </a:p>
          <a:p>
            <a:endParaRPr lang="cs-CZ" sz="2200"/>
          </a:p>
          <a:p>
            <a:r>
              <a:rPr lang="cs-CZ" sz="2200"/>
              <a:t>Solution: </a:t>
            </a:r>
          </a:p>
          <a:p>
            <a:r>
              <a:rPr lang="cs-CZ" sz="2200"/>
              <a:t>We start with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Then, we compute the second derivatives:</a:t>
            </a:r>
          </a:p>
        </p:txBody>
      </p:sp>
      <p:sp>
        <p:nvSpPr>
          <p:cNvPr id="4097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6448425" y="1452563"/>
          <a:ext cx="22225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Equation" r:id="rId3" imgW="1409700" imgH="228600" progId="Equation.DSMT4">
                  <p:embed/>
                </p:oleObj>
              </mc:Choice>
              <mc:Fallback>
                <p:oleObj name="Equation" r:id="rId3" imgW="14097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1452563"/>
                        <a:ext cx="22225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6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1431925" y="3116263"/>
          <a:ext cx="11684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Equation" r:id="rId5" imgW="888614" imgH="393529" progId="Equation.DSMT4">
                  <p:embed/>
                </p:oleObj>
              </mc:Choice>
              <mc:Fallback>
                <p:oleObj name="Equation" r:id="rId5" imgW="888614" imgH="39352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1925" y="3116263"/>
                        <a:ext cx="116840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7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3328988" y="3100388"/>
          <a:ext cx="91916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Equation" r:id="rId7" imgW="609336" imgH="431613" progId="Equation.DSMT4">
                  <p:embed/>
                </p:oleObj>
              </mc:Choice>
              <mc:Fallback>
                <p:oleObj name="Equation" r:id="rId7" imgW="609336" imgH="431613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3100388"/>
                        <a:ext cx="919162" cy="64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78" name="Picture 1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46163" y="4806950"/>
            <a:ext cx="1011237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9" name="Picture 1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355850" y="4808538"/>
            <a:ext cx="835025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0" name="Picture 1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25838" y="4835525"/>
            <a:ext cx="1054100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1" name="Picture 1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892675" y="4787900"/>
            <a:ext cx="1062038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200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Cobb – Douglas function</a:t>
            </a:r>
            <a:r>
              <a:rPr lang="en-GB" altLang="cs-CZ" sz="2400" b="1"/>
              <a:t> </a:t>
            </a:r>
          </a:p>
        </p:txBody>
      </p:sp>
      <p:sp>
        <p:nvSpPr>
          <p:cNvPr id="4200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2002" name="Text Box 5"/>
          <p:cNvSpPr txBox="1">
            <a:spLocks noChangeArrowheads="1"/>
          </p:cNvSpPr>
          <p:nvPr/>
        </p:nvSpPr>
        <p:spPr bwMode="auto">
          <a:xfrm>
            <a:off x="719138" y="1614488"/>
            <a:ext cx="4537075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C-D function:                    .</a:t>
            </a:r>
          </a:p>
          <a:p>
            <a:r>
              <a:rPr lang="cs-CZ" sz="2200"/>
              <a:t>Usually, we assume that                .</a:t>
            </a:r>
          </a:p>
          <a:p>
            <a:r>
              <a:rPr lang="cs-CZ" sz="2200"/>
              <a:t>Then, C-D: </a:t>
            </a:r>
          </a:p>
          <a:p>
            <a:endParaRPr lang="cs-CZ" sz="2200"/>
          </a:p>
          <a:p>
            <a:r>
              <a:rPr lang="cs-CZ" sz="2200"/>
              <a:t>Marginal product of labour:</a:t>
            </a:r>
          </a:p>
          <a:p>
            <a:endParaRPr lang="cs-CZ" sz="2200"/>
          </a:p>
          <a:p>
            <a:r>
              <a:rPr lang="cs-CZ" sz="2200"/>
              <a:t>Marginal product of capital:</a:t>
            </a:r>
          </a:p>
        </p:txBody>
      </p:sp>
      <p:sp>
        <p:nvSpPr>
          <p:cNvPr id="4200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2601913" y="1646238"/>
          <a:ext cx="130810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9" name="Equation" r:id="rId3" imgW="711200" imgH="228600" progId="Equation.DSMT4">
                  <p:embed/>
                </p:oleObj>
              </mc:Choice>
              <mc:Fallback>
                <p:oleObj name="Equation" r:id="rId3" imgW="7112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913" y="1646238"/>
                        <a:ext cx="130810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4" name="Rectangle 9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3968750" y="1984375"/>
          <a:ext cx="10382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0" name="Equation" r:id="rId5" imgW="532937" imgH="177646" progId="Equation.DSMT4">
                  <p:embed/>
                </p:oleObj>
              </mc:Choice>
              <mc:Fallback>
                <p:oleObj name="Equation" r:id="rId5" imgW="532937" imgH="177646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750" y="1984375"/>
                        <a:ext cx="103822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4364038" y="2790825"/>
          <a:ext cx="3890962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1" name="Equation" r:id="rId7" imgW="2501900" imgH="469900" progId="Equation.DSMT4">
                  <p:embed/>
                </p:oleObj>
              </mc:Choice>
              <mc:Fallback>
                <p:oleObj name="Equation" r:id="rId7" imgW="2501900" imgH="4699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2790825"/>
                        <a:ext cx="3890962" cy="72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6" name="Rectangle 13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4383088" y="3536950"/>
          <a:ext cx="3786187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2" name="Equation" r:id="rId9" imgW="2298700" imgH="469900" progId="Equation.DSMT4">
                  <p:embed/>
                </p:oleObj>
              </mc:Choice>
              <mc:Fallback>
                <p:oleObj name="Equation" r:id="rId9" imgW="2298700" imgH="4699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3088" y="3536950"/>
                        <a:ext cx="3786187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07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1998" name="Object 14"/>
          <p:cNvGraphicFramePr>
            <a:graphicFrameLocks noChangeAspect="1"/>
          </p:cNvGraphicFramePr>
          <p:nvPr/>
        </p:nvGraphicFramePr>
        <p:xfrm>
          <a:off x="2378075" y="2311400"/>
          <a:ext cx="140652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3" name="Equation" r:id="rId11" imgW="800100" imgH="228600" progId="Equation.DSMT4">
                  <p:embed/>
                </p:oleObj>
              </mc:Choice>
              <mc:Fallback>
                <p:oleObj name="Equation" r:id="rId11" imgW="80010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5" y="2311400"/>
                        <a:ext cx="1406525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301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utility function</a:t>
            </a:r>
            <a:r>
              <a:rPr lang="en-GB" altLang="cs-CZ" sz="2400" b="1"/>
              <a:t> </a:t>
            </a:r>
          </a:p>
        </p:txBody>
      </p:sp>
      <p:sp>
        <p:nvSpPr>
          <p:cNvPr id="4301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39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Let n be the number of different types of good. Let Q</a:t>
            </a:r>
            <a:r>
              <a:rPr lang="cs-CZ" altLang="cs-CZ" sz="1400"/>
              <a:t>1</a:t>
            </a:r>
            <a:r>
              <a:rPr lang="cs-CZ" altLang="cs-CZ" sz="2200"/>
              <a:t>, Q</a:t>
            </a:r>
            <a:r>
              <a:rPr lang="cs-CZ" altLang="cs-CZ" sz="1400"/>
              <a:t>2</a:t>
            </a:r>
            <a:r>
              <a:rPr lang="cs-CZ" altLang="cs-CZ" sz="2200"/>
              <a:t>, …. Be the amount of the good 1, 2, etc.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Then a function                         is called the utility function. Typically, a utility function is concave: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301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2479675" y="2270125"/>
          <a:ext cx="1714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3" imgW="1028700" imgH="228600" progId="Equation.DSMT4">
                  <p:embed/>
                </p:oleObj>
              </mc:Choice>
              <mc:Fallback>
                <p:oleObj name="Equation" r:id="rId3" imgW="10287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2270125"/>
                        <a:ext cx="1714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3018" name="Picture 952" descr="graf 4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9038" y="3225800"/>
            <a:ext cx="3803650" cy="285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404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Marginal utility</a:t>
            </a:r>
            <a:r>
              <a:rPr lang="en-GB" altLang="cs-CZ" sz="2400" b="1"/>
              <a:t> </a:t>
            </a:r>
          </a:p>
        </p:txBody>
      </p:sp>
      <p:sp>
        <p:nvSpPr>
          <p:cNvPr id="4404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72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Marginal utility is defined as follows: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r>
              <a:rPr lang="cs-CZ" altLang="cs-CZ" sz="2200"/>
              <a:t>                                                                     etc.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Example: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Find marginal utilities of the utility function                     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Solution: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 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4049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904875" y="2178050"/>
          <a:ext cx="194468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6" name="Equation" r:id="rId3" imgW="1193800" imgH="431800" progId="Equation.DSMT4">
                  <p:embed/>
                </p:oleObj>
              </mc:Choice>
              <mc:Fallback>
                <p:oleObj name="Equation" r:id="rId3" imgW="1193800" imgH="431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2178050"/>
                        <a:ext cx="1944688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0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3225800" y="2151063"/>
          <a:ext cx="1946275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7" name="Equation" r:id="rId5" imgW="1206500" imgH="431800" progId="Equation.DSMT4">
                  <p:embed/>
                </p:oleObj>
              </mc:Choice>
              <mc:Fallback>
                <p:oleObj name="Equation" r:id="rId5" imgW="1206500" imgH="4318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2151063"/>
                        <a:ext cx="1946275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1" name="Object 9"/>
          <p:cNvGraphicFramePr>
            <a:graphicFrameLocks noChangeAspect="1"/>
          </p:cNvGraphicFramePr>
          <p:nvPr/>
        </p:nvGraphicFramePr>
        <p:xfrm>
          <a:off x="5730875" y="3248025"/>
          <a:ext cx="1319213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8" name="Equation" r:id="rId7" imgW="889000" imgH="228600" progId="Equation.DSMT4">
                  <p:embed/>
                </p:oleObj>
              </mc:Choice>
              <mc:Fallback>
                <p:oleObj name="Equation" r:id="rId7" imgW="8890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3248025"/>
                        <a:ext cx="1319213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3" name="Object 11"/>
          <p:cNvGraphicFramePr>
            <a:graphicFrameLocks noChangeAspect="1"/>
          </p:cNvGraphicFramePr>
          <p:nvPr/>
        </p:nvGraphicFramePr>
        <p:xfrm>
          <a:off x="1800225" y="4176713"/>
          <a:ext cx="24685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9" name="Equation" r:id="rId9" imgW="1714500" imgH="431800" progId="Equation.DSMT4">
                  <p:embed/>
                </p:oleObj>
              </mc:Choice>
              <mc:Fallback>
                <p:oleObj name="Equation" r:id="rId9" imgW="1714500" imgH="431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4176713"/>
                        <a:ext cx="2468563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4045" name="Object 13"/>
          <p:cNvGraphicFramePr>
            <a:graphicFrameLocks noChangeAspect="1"/>
          </p:cNvGraphicFramePr>
          <p:nvPr/>
        </p:nvGraphicFramePr>
        <p:xfrm>
          <a:off x="1838325" y="4892675"/>
          <a:ext cx="24876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0" name="Equation" r:id="rId11" imgW="1727200" imgH="431800" progId="Equation.DSMT4">
                  <p:embed/>
                </p:oleObj>
              </mc:Choice>
              <mc:Fallback>
                <p:oleObj name="Equation" r:id="rId11" imgW="1727200" imgH="431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4892675"/>
                        <a:ext cx="2487613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507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tangent plane</a:t>
            </a:r>
            <a:r>
              <a:rPr lang="en-GB" altLang="cs-CZ" sz="2400" b="1"/>
              <a:t> </a:t>
            </a:r>
          </a:p>
        </p:txBody>
      </p:sp>
      <p:sp>
        <p:nvSpPr>
          <p:cNvPr id="4507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5073" name="Text Box 5"/>
          <p:cNvSpPr txBox="1">
            <a:spLocks noChangeArrowheads="1"/>
          </p:cNvSpPr>
          <p:nvPr/>
        </p:nvSpPr>
        <p:spPr bwMode="auto">
          <a:xfrm>
            <a:off x="577850" y="1652588"/>
            <a:ext cx="75723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                  be a differentiable function at a point                  .</a:t>
            </a:r>
          </a:p>
          <a:p>
            <a:r>
              <a:rPr lang="cs-CZ" sz="2200"/>
              <a:t>Then the tangent plane to the function f at the point C is:</a:t>
            </a:r>
          </a:p>
          <a:p>
            <a:r>
              <a:rPr lang="cs-CZ" sz="2200"/>
              <a:t>   </a:t>
            </a:r>
          </a:p>
        </p:txBody>
      </p:sp>
      <p:sp>
        <p:nvSpPr>
          <p:cNvPr id="4507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1141413" y="1697038"/>
          <a:ext cx="8191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4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1697038"/>
                        <a:ext cx="819150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6711950" y="1687513"/>
          <a:ext cx="1223963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5" name="Equation" r:id="rId5" imgW="787058" imgH="253890" progId="Equation.DSMT4">
                  <p:embed/>
                </p:oleObj>
              </mc:Choice>
              <mc:Fallback>
                <p:oleObj name="Equation" r:id="rId5" imgW="787058" imgH="25389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950" y="1687513"/>
                        <a:ext cx="1223963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6" name="Rectangle 1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066" name="Object 10"/>
          <p:cNvGraphicFramePr>
            <a:graphicFrameLocks noChangeAspect="1"/>
          </p:cNvGraphicFramePr>
          <p:nvPr/>
        </p:nvGraphicFramePr>
        <p:xfrm>
          <a:off x="2479675" y="2554288"/>
          <a:ext cx="39782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6" name="Equation" r:id="rId7" imgW="2603500" imgH="431800" progId="Equation.DSMT4">
                  <p:embed/>
                </p:oleObj>
              </mc:Choice>
              <mc:Fallback>
                <p:oleObj name="Equation" r:id="rId7" imgW="2603500" imgH="4318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2554288"/>
                        <a:ext cx="3978275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7" name="Text Box 12"/>
          <p:cNvSpPr txBox="1">
            <a:spLocks noChangeArrowheads="1"/>
          </p:cNvSpPr>
          <p:nvPr/>
        </p:nvSpPr>
        <p:spPr bwMode="auto">
          <a:xfrm>
            <a:off x="963613" y="3641725"/>
            <a:ext cx="46307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norm vector is given as follows:</a:t>
            </a:r>
          </a:p>
        </p:txBody>
      </p:sp>
      <p:sp>
        <p:nvSpPr>
          <p:cNvPr id="45078" name="Rectangle 1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5069" name="Object 13"/>
          <p:cNvGraphicFramePr>
            <a:graphicFrameLocks noChangeAspect="1"/>
          </p:cNvGraphicFramePr>
          <p:nvPr/>
        </p:nvGraphicFramePr>
        <p:xfrm>
          <a:off x="3638550" y="4354513"/>
          <a:ext cx="22145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97" name="Equation" r:id="rId9" imgW="1485900" imgH="482600" progId="Equation.DSMT4">
                  <p:embed/>
                </p:oleObj>
              </mc:Choice>
              <mc:Fallback>
                <p:oleObj name="Equation" r:id="rId9" imgW="1485900" imgH="482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4354513"/>
                        <a:ext cx="221456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610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tangent plane – Problem 5</a:t>
            </a:r>
            <a:endParaRPr lang="en-GB" altLang="cs-CZ" sz="2400" b="1"/>
          </a:p>
        </p:txBody>
      </p:sp>
      <p:sp>
        <p:nvSpPr>
          <p:cNvPr id="4610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6102" name="Text Box 5"/>
          <p:cNvSpPr txBox="1">
            <a:spLocks noChangeArrowheads="1"/>
          </p:cNvSpPr>
          <p:nvPr/>
        </p:nvSpPr>
        <p:spPr bwMode="auto">
          <a:xfrm>
            <a:off x="850900" y="1577975"/>
            <a:ext cx="7604125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tangent plane to the function                           at the</a:t>
            </a:r>
          </a:p>
          <a:p>
            <a:r>
              <a:rPr lang="cs-CZ" sz="2200"/>
              <a:t>point </a:t>
            </a:r>
            <a:r>
              <a:rPr lang="cs-CZ" sz="2200" i="1"/>
              <a:t>C</a:t>
            </a:r>
            <a:r>
              <a:rPr lang="cs-CZ" sz="2200"/>
              <a:t> [2,1,10].</a:t>
            </a:r>
            <a:r>
              <a:rPr lang="cs-CZ"/>
              <a:t> </a:t>
            </a:r>
          </a:p>
          <a:p>
            <a:endParaRPr lang="cs-CZ"/>
          </a:p>
          <a:p>
            <a:r>
              <a:rPr lang="cs-CZ" sz="2200"/>
              <a:t>Solution:</a:t>
            </a:r>
          </a:p>
          <a:p>
            <a:r>
              <a:rPr lang="cs-CZ" sz="2200"/>
              <a:t>We compute the first derivatives: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Then, we substitute point C: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Therefore, we obtain: </a:t>
            </a:r>
          </a:p>
          <a:p>
            <a:r>
              <a:rPr lang="cs-CZ" sz="2200"/>
              <a:t>And finally:</a:t>
            </a:r>
          </a:p>
          <a:p>
            <a:r>
              <a:rPr lang="cs-CZ" sz="2200"/>
              <a:t> </a:t>
            </a:r>
          </a:p>
        </p:txBody>
      </p:sp>
      <p:sp>
        <p:nvSpPr>
          <p:cNvPr id="46103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599113" y="1598613"/>
          <a:ext cx="196691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Equation" r:id="rId3" imgW="1104900" imgH="228600" progId="Equation.DSMT4">
                  <p:embed/>
                </p:oleObj>
              </mc:Choice>
              <mc:Fallback>
                <p:oleObj name="Equation" r:id="rId3" imgW="11049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1598613"/>
                        <a:ext cx="196691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4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1158875" y="3400425"/>
          <a:ext cx="15938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2" name="Equation" r:id="rId5" imgW="1218671" imgH="431613" progId="Equation.DSMT4">
                  <p:embed/>
                </p:oleObj>
              </mc:Choice>
              <mc:Fallback>
                <p:oleObj name="Equation" r:id="rId5" imgW="1218671" imgH="431613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75" y="3400425"/>
                        <a:ext cx="1593850" cy="560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5" name="Rectangle 11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3052763" y="3346450"/>
          <a:ext cx="12731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3" name="Equation" r:id="rId7" imgW="952087" imgH="469696" progId="Equation.DSMT4">
                  <p:embed/>
                </p:oleObj>
              </mc:Choice>
              <mc:Fallback>
                <p:oleObj name="Equation" r:id="rId7" imgW="952087" imgH="469696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3346450"/>
                        <a:ext cx="12731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2" name="Object 12"/>
          <p:cNvGraphicFramePr>
            <a:graphicFrameLocks noChangeAspect="1"/>
          </p:cNvGraphicFramePr>
          <p:nvPr/>
        </p:nvGraphicFramePr>
        <p:xfrm>
          <a:off x="1112838" y="4722813"/>
          <a:ext cx="178593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4" name="Equation" r:id="rId9" imgW="1422400" imgH="393700" progId="Equation.DSMT4">
                  <p:embed/>
                </p:oleObj>
              </mc:Choice>
              <mc:Fallback>
                <p:oleObj name="Equation" r:id="rId9" imgW="1422400" imgH="3937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4722813"/>
                        <a:ext cx="178593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7" name="Rectangle 1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3355975" y="4638675"/>
          <a:ext cx="161448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Equation" r:id="rId11" imgW="1193800" imgH="431800" progId="Equation.DSMT4">
                  <p:embed/>
                </p:oleObj>
              </mc:Choice>
              <mc:Fallback>
                <p:oleObj name="Equation" r:id="rId11" imgW="1193800" imgH="4318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5975" y="4638675"/>
                        <a:ext cx="161448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6" name="Object 16"/>
          <p:cNvGraphicFramePr>
            <a:graphicFrameLocks noChangeAspect="1"/>
          </p:cNvGraphicFramePr>
          <p:nvPr/>
        </p:nvGraphicFramePr>
        <p:xfrm>
          <a:off x="3713163" y="5214938"/>
          <a:ext cx="2684462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6" name="Equation" r:id="rId13" imgW="1854200" imgH="254000" progId="Equation.DSMT4">
                  <p:embed/>
                </p:oleObj>
              </mc:Choice>
              <mc:Fallback>
                <p:oleObj name="Equation" r:id="rId13" imgW="1854200" imgH="2540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3163" y="5214938"/>
                        <a:ext cx="2684462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9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6098" name="Object 18"/>
          <p:cNvGraphicFramePr>
            <a:graphicFrameLocks noChangeAspect="1"/>
          </p:cNvGraphicFramePr>
          <p:nvPr/>
        </p:nvGraphicFramePr>
        <p:xfrm>
          <a:off x="2582863" y="5637213"/>
          <a:ext cx="2005012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7" name="Equation" r:id="rId15" imgW="1295400" imgH="203200" progId="Equation.DSMT4">
                  <p:embed/>
                </p:oleObj>
              </mc:Choice>
              <mc:Fallback>
                <p:oleObj name="Equation" r:id="rId15" imgW="1295400" imgH="2032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5637213"/>
                        <a:ext cx="2005012" cy="32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711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total differential</a:t>
            </a:r>
            <a:r>
              <a:rPr lang="en-GB" altLang="cs-CZ" sz="2400" b="1"/>
              <a:t> </a:t>
            </a:r>
          </a:p>
        </p:txBody>
      </p:sp>
      <p:sp>
        <p:nvSpPr>
          <p:cNvPr id="4711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7118" name="Text Box 5"/>
          <p:cNvSpPr txBox="1">
            <a:spLocks noChangeArrowheads="1"/>
          </p:cNvSpPr>
          <p:nvPr/>
        </p:nvSpPr>
        <p:spPr bwMode="auto">
          <a:xfrm>
            <a:off x="520700" y="1400175"/>
            <a:ext cx="7794625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Let              be differentiable at a point                     .</a:t>
            </a:r>
          </a:p>
          <a:p>
            <a:endParaRPr lang="cs-CZ" sz="2200"/>
          </a:p>
          <a:p>
            <a:r>
              <a:rPr lang="cs-CZ" sz="2200"/>
              <a:t>Then, the total differential is given as: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The total differential expresses (approximately) an increment of a function, which depends on increments of x (dx) and y (dy).</a:t>
            </a:r>
          </a:p>
        </p:txBody>
      </p:sp>
      <p:sp>
        <p:nvSpPr>
          <p:cNvPr id="471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073150" y="1439863"/>
          <a:ext cx="92233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3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1439863"/>
                        <a:ext cx="92233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12" name="Object 8"/>
          <p:cNvGraphicFramePr>
            <a:graphicFrameLocks noChangeAspect="1"/>
          </p:cNvGraphicFramePr>
          <p:nvPr/>
        </p:nvGraphicFramePr>
        <p:xfrm>
          <a:off x="5373688" y="1433513"/>
          <a:ext cx="137636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4" name="Equation" r:id="rId5" imgW="863225" imgH="253890" progId="Equation.DSMT4">
                  <p:embed/>
                </p:oleObj>
              </mc:Choice>
              <mc:Fallback>
                <p:oleObj name="Equation" r:id="rId5" imgW="863225" imgH="25389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1433513"/>
                        <a:ext cx="137636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21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7114" name="Object 10"/>
          <p:cNvGraphicFramePr>
            <a:graphicFrameLocks noChangeAspect="1"/>
          </p:cNvGraphicFramePr>
          <p:nvPr/>
        </p:nvGraphicFramePr>
        <p:xfrm>
          <a:off x="2724150" y="2708275"/>
          <a:ext cx="3368675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5" name="Equation" r:id="rId7" imgW="1816100" imgH="419100" progId="Equation.DSMT4">
                  <p:embed/>
                </p:oleObj>
              </mc:Choice>
              <mc:Fallback>
                <p:oleObj name="Equation" r:id="rId7" imgW="1816100" imgH="4191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2708275"/>
                        <a:ext cx="3368675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81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total differential – Problem 6</a:t>
            </a:r>
            <a:r>
              <a:rPr lang="en-GB" altLang="cs-CZ" sz="2400" b="1"/>
              <a:t> </a:t>
            </a:r>
          </a:p>
        </p:txBody>
      </p:sp>
      <p:sp>
        <p:nvSpPr>
          <p:cNvPr id="481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8144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5534025" y="1585913"/>
          <a:ext cx="225901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5" name="Equation" r:id="rId3" imgW="1422400" imgH="228600" progId="Equation.DSMT4">
                  <p:embed/>
                </p:oleObj>
              </mc:Choice>
              <mc:Fallback>
                <p:oleObj name="Equation" r:id="rId3" imgW="14224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1585913"/>
                        <a:ext cx="225901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5" name="Text Box 7"/>
          <p:cNvSpPr txBox="1">
            <a:spLocks noChangeArrowheads="1"/>
          </p:cNvSpPr>
          <p:nvPr/>
        </p:nvSpPr>
        <p:spPr bwMode="auto">
          <a:xfrm>
            <a:off x="538163" y="1557338"/>
            <a:ext cx="7727950" cy="438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total differential of the function                              , at</a:t>
            </a:r>
          </a:p>
          <a:p>
            <a:r>
              <a:rPr lang="cs-CZ" sz="2200"/>
              <a:t>the point </a:t>
            </a:r>
            <a:r>
              <a:rPr lang="cs-CZ" sz="2200" i="1"/>
              <a:t>C</a:t>
            </a:r>
            <a:r>
              <a:rPr lang="cs-CZ" sz="2200"/>
              <a:t> </a:t>
            </a:r>
            <a:r>
              <a:rPr lang="pl-PL" sz="2200"/>
              <a:t>[1,1,9] </a:t>
            </a:r>
            <a:r>
              <a:rPr lang="cs-CZ" sz="2200"/>
              <a:t>and for </a:t>
            </a:r>
            <a:r>
              <a:rPr lang="cs-CZ" sz="2200" i="1"/>
              <a:t>dx</a:t>
            </a:r>
            <a:r>
              <a:rPr lang="cs-CZ" sz="2200"/>
              <a:t> = 0,1, </a:t>
            </a:r>
            <a:r>
              <a:rPr lang="cs-CZ" sz="2200" i="1"/>
              <a:t>dy</a:t>
            </a:r>
            <a:r>
              <a:rPr lang="cs-CZ" sz="2200"/>
              <a:t> = 0,2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We start with the first derivatives: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Substituting into general form yields:</a:t>
            </a:r>
          </a:p>
          <a:p>
            <a:endParaRPr lang="cs-CZ" sz="2200"/>
          </a:p>
          <a:p>
            <a:r>
              <a:rPr lang="cs-CZ" sz="2200"/>
              <a:t>Substituting </a:t>
            </a:r>
            <a:r>
              <a:rPr lang="cs-CZ" sz="2200" i="1"/>
              <a:t>C</a:t>
            </a:r>
            <a:r>
              <a:rPr lang="cs-CZ" sz="2200"/>
              <a:t> and differentials:</a:t>
            </a:r>
          </a:p>
          <a:p>
            <a:endParaRPr lang="cs-CZ" sz="2200"/>
          </a:p>
          <a:p>
            <a:r>
              <a:rPr lang="cs-CZ"/>
              <a:t> </a:t>
            </a:r>
          </a:p>
        </p:txBody>
      </p:sp>
      <p:sp>
        <p:nvSpPr>
          <p:cNvPr id="48146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136" name="Object 8"/>
          <p:cNvGraphicFramePr>
            <a:graphicFrameLocks noChangeAspect="1"/>
          </p:cNvGraphicFramePr>
          <p:nvPr/>
        </p:nvGraphicFramePr>
        <p:xfrm>
          <a:off x="5253038" y="4297363"/>
          <a:ext cx="299878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6" name="Equation" r:id="rId5" imgW="1790700" imgH="203200" progId="Equation.DSMT4">
                  <p:embed/>
                </p:oleObj>
              </mc:Choice>
              <mc:Fallback>
                <p:oleObj name="Equation" r:id="rId5" imgW="1790700" imgH="2032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4297363"/>
                        <a:ext cx="299878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9" name="Object 11"/>
          <p:cNvGraphicFramePr>
            <a:graphicFrameLocks noChangeAspect="1"/>
          </p:cNvGraphicFramePr>
          <p:nvPr/>
        </p:nvGraphicFramePr>
        <p:xfrm>
          <a:off x="1331913" y="3343275"/>
          <a:ext cx="250348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7" name="Equation" r:id="rId7" imgW="1447560" imgH="419040" progId="Equation.DSMT4">
                  <p:embed/>
                </p:oleObj>
              </mc:Choice>
              <mc:Fallback>
                <p:oleObj name="Equation" r:id="rId7" imgW="1447560" imgH="419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343275"/>
                        <a:ext cx="250348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1546225" y="5510213"/>
          <a:ext cx="56578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8" name="Equation" r:id="rId9" imgW="3517900" imgH="203200" progId="Equation.DSMT4">
                  <p:embed/>
                </p:oleObj>
              </mc:Choice>
              <mc:Fallback>
                <p:oleObj name="Equation" r:id="rId9" imgW="3517900" imgH="203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5510213"/>
                        <a:ext cx="5657850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8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Differential calculus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2868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868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7873437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Many </a:t>
            </a:r>
            <a:r>
              <a:rPr lang="cs-CZ" sz="2200" dirty="0" err="1"/>
              <a:t>economic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</a:t>
            </a:r>
            <a:r>
              <a:rPr lang="cs-CZ" sz="2200" dirty="0" err="1"/>
              <a:t>contain</a:t>
            </a:r>
            <a:r>
              <a:rPr lang="cs-CZ" sz="2200" dirty="0"/>
              <a:t> more </a:t>
            </a:r>
            <a:r>
              <a:rPr lang="cs-CZ" sz="2200" dirty="0" err="1"/>
              <a:t>then</a:t>
            </a:r>
            <a:r>
              <a:rPr lang="cs-CZ" sz="2200" dirty="0"/>
              <a:t>  </a:t>
            </a:r>
            <a:r>
              <a:rPr lang="cs-CZ" sz="2200" dirty="0" err="1"/>
              <a:t>one</a:t>
            </a:r>
            <a:r>
              <a:rPr lang="cs-CZ" sz="2200" dirty="0"/>
              <a:t> </a:t>
            </a:r>
            <a:r>
              <a:rPr lang="cs-CZ" sz="2200" dirty="0" err="1"/>
              <a:t>variable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dirty="0" err="1"/>
              <a:t>example</a:t>
            </a:r>
            <a:r>
              <a:rPr lang="cs-CZ" sz="2200" dirty="0"/>
              <a:t>, </a:t>
            </a:r>
            <a:r>
              <a:rPr lang="cs-CZ" sz="2200" b="1" dirty="0" err="1"/>
              <a:t>Cobb-Douglas</a:t>
            </a:r>
            <a:r>
              <a:rPr lang="cs-CZ" sz="2200" b="1" dirty="0"/>
              <a:t> </a:t>
            </a:r>
            <a:r>
              <a:rPr lang="cs-CZ" sz="2200" b="1" dirty="0" err="1"/>
              <a:t>function</a:t>
            </a:r>
            <a:r>
              <a:rPr lang="cs-CZ" sz="2200" b="1" dirty="0"/>
              <a:t> </a:t>
            </a:r>
            <a:r>
              <a:rPr lang="cs-CZ" sz="2200" dirty="0" err="1"/>
              <a:t>includes</a:t>
            </a:r>
            <a:r>
              <a:rPr lang="cs-CZ" sz="2200" dirty="0"/>
              <a:t> </a:t>
            </a:r>
            <a:r>
              <a:rPr lang="cs-CZ" sz="2200" dirty="0" err="1"/>
              <a:t>labour</a:t>
            </a:r>
            <a:r>
              <a:rPr lang="cs-CZ" sz="2200" dirty="0"/>
              <a:t> </a:t>
            </a:r>
            <a:r>
              <a:rPr lang="cs-CZ" sz="2200" dirty="0" smtClean="0"/>
              <a:t>L </a:t>
            </a:r>
            <a:r>
              <a:rPr lang="cs-CZ" sz="2200" dirty="0"/>
              <a:t>and </a:t>
            </a:r>
          </a:p>
          <a:p>
            <a:r>
              <a:rPr lang="cs-CZ" sz="2200" dirty="0" err="1"/>
              <a:t>capital</a:t>
            </a:r>
            <a:r>
              <a:rPr lang="cs-CZ" sz="2200" dirty="0"/>
              <a:t> K as </a:t>
            </a:r>
            <a:r>
              <a:rPr lang="cs-CZ" sz="2200" dirty="0" err="1"/>
              <a:t>well</a:t>
            </a:r>
            <a:r>
              <a:rPr lang="cs-CZ" sz="2200" dirty="0"/>
              <a:t> as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technological</a:t>
            </a:r>
            <a:r>
              <a:rPr lang="cs-CZ" sz="2200" dirty="0"/>
              <a:t> </a:t>
            </a:r>
            <a:r>
              <a:rPr lang="cs-CZ" sz="2200" dirty="0" err="1"/>
              <a:t>parameter</a:t>
            </a:r>
            <a:r>
              <a:rPr lang="cs-CZ" sz="2200" dirty="0"/>
              <a:t> A: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will</a:t>
            </a:r>
            <a:r>
              <a:rPr lang="cs-CZ" sz="2200" dirty="0"/>
              <a:t> limit </a:t>
            </a:r>
            <a:r>
              <a:rPr lang="cs-CZ" sz="2200" dirty="0" err="1"/>
              <a:t>ourselved</a:t>
            </a:r>
            <a:r>
              <a:rPr lang="cs-CZ" sz="2200" dirty="0"/>
              <a:t> to </a:t>
            </a:r>
            <a:r>
              <a:rPr lang="cs-CZ" sz="2200" dirty="0" err="1"/>
              <a:t>functions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variables</a:t>
            </a:r>
            <a:r>
              <a:rPr lang="cs-CZ" sz="2200" dirty="0"/>
              <a:t>. A </a:t>
            </a:r>
            <a:r>
              <a:rPr lang="cs-CZ" sz="2200" dirty="0" err="1"/>
              <a:t>graph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real</a:t>
            </a:r>
            <a:r>
              <a:rPr lang="cs-CZ" sz="2200" dirty="0"/>
              <a:t> </a:t>
            </a:r>
            <a:r>
              <a:rPr lang="cs-CZ" sz="2200" dirty="0" err="1"/>
              <a:t>variables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a plane in 3D </a:t>
            </a:r>
            <a:r>
              <a:rPr lang="cs-CZ" sz="2200" dirty="0" err="1"/>
              <a:t>space</a:t>
            </a:r>
            <a:r>
              <a:rPr lang="cs-CZ" sz="2200" dirty="0"/>
              <a:t>,</a:t>
            </a:r>
          </a:p>
          <a:p>
            <a:r>
              <a:rPr lang="cs-CZ" sz="2200" dirty="0" err="1"/>
              <a:t>See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next</a:t>
            </a:r>
            <a:r>
              <a:rPr lang="cs-CZ" sz="2200" dirty="0"/>
              <a:t> </a:t>
            </a:r>
            <a:r>
              <a:rPr lang="cs-CZ" sz="2200" dirty="0" err="1"/>
              <a:t>slide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endParaRPr lang="cs-CZ" sz="2200" dirty="0"/>
          </a:p>
        </p:txBody>
      </p:sp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311525" y="3463925"/>
          <a:ext cx="227488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Equation" r:id="rId3" imgW="1104840" imgH="215640" progId="Equation.DSMT4">
                  <p:embed/>
                </p:oleObj>
              </mc:Choice>
              <mc:Fallback>
                <p:oleObj name="Equation" r:id="rId3" imgW="110484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3463925"/>
                        <a:ext cx="2274888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916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1 </a:t>
            </a:r>
            <a:r>
              <a:rPr lang="cs-CZ" altLang="cs-CZ" sz="1600" b="1" dirty="0" smtClean="0"/>
              <a:t>(</a:t>
            </a:r>
            <a:r>
              <a:rPr lang="cs-CZ" altLang="cs-CZ" sz="1600" b="1" dirty="0" err="1" smtClean="0"/>
              <a:t>Assignment</a:t>
            </a:r>
            <a:r>
              <a:rPr lang="cs-CZ" altLang="cs-CZ" sz="1600" b="1" dirty="0" smtClean="0"/>
              <a:t> 6)</a:t>
            </a:r>
            <a:r>
              <a:rPr lang="en-GB" altLang="cs-CZ" sz="1600" b="1" dirty="0" smtClean="0"/>
              <a:t> </a:t>
            </a:r>
            <a:endParaRPr lang="en-GB" altLang="cs-CZ" sz="1600" b="1" dirty="0"/>
          </a:p>
        </p:txBody>
      </p:sp>
      <p:sp>
        <p:nvSpPr>
          <p:cNvPr id="4916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49170" name="Text Box 5"/>
          <p:cNvSpPr txBox="1">
            <a:spLocks noChangeArrowheads="1"/>
          </p:cNvSpPr>
          <p:nvPr/>
        </p:nvSpPr>
        <p:spPr bwMode="auto">
          <a:xfrm>
            <a:off x="728663" y="1624013"/>
            <a:ext cx="5408612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domain of the following functions:</a:t>
            </a:r>
          </a:p>
        </p:txBody>
      </p:sp>
      <p:sp>
        <p:nvSpPr>
          <p:cNvPr id="49171" name="Rectangle 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715963" y="2443163"/>
          <a:ext cx="18764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7" name="Equation" r:id="rId3" imgW="1333500" imgH="254000" progId="Equation.DSMT4">
                  <p:embed/>
                </p:oleObj>
              </mc:Choice>
              <mc:Fallback>
                <p:oleObj name="Equation" r:id="rId3" imgW="1333500" imgH="254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2443163"/>
                        <a:ext cx="187642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2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687388" y="3011488"/>
          <a:ext cx="2178050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8" name="Equation" r:id="rId5" imgW="1637589" imgH="393529" progId="Equation.DSMT4">
                  <p:embed/>
                </p:oleObj>
              </mc:Choice>
              <mc:Fallback>
                <p:oleObj name="Equation" r:id="rId5" imgW="1637589" imgH="393529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3011488"/>
                        <a:ext cx="2178050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3" name="Rectangle 1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781050" y="3771900"/>
          <a:ext cx="19494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9" name="Equation" r:id="rId7" imgW="1435100" imgH="254000" progId="Equation.DSMT4">
                  <p:embed/>
                </p:oleObj>
              </mc:Choice>
              <mc:Fallback>
                <p:oleObj name="Equation" r:id="rId7" imgW="1435100" imgH="2540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3771900"/>
                        <a:ext cx="194945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4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773113" y="4318000"/>
          <a:ext cx="18319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0" name="Equation" r:id="rId9" imgW="1333500" imgH="279400" progId="Equation.DSMT4">
                  <p:embed/>
                </p:oleObj>
              </mc:Choice>
              <mc:Fallback>
                <p:oleObj name="Equation" r:id="rId9" imgW="1333500" imgH="27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4318000"/>
                        <a:ext cx="1831975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5" name="Rectangle 1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6" name="Object 14"/>
          <p:cNvGraphicFramePr>
            <a:graphicFrameLocks noChangeAspect="1"/>
          </p:cNvGraphicFramePr>
          <p:nvPr/>
        </p:nvGraphicFramePr>
        <p:xfrm>
          <a:off x="812800" y="4978400"/>
          <a:ext cx="27400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1" name="Equation" r:id="rId11" imgW="1993900" imgH="254000" progId="Equation.DSMT4">
                  <p:embed/>
                </p:oleObj>
              </mc:Choice>
              <mc:Fallback>
                <p:oleObj name="Equation" r:id="rId11" imgW="1993900" imgH="2540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978400"/>
                        <a:ext cx="274002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019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2 </a:t>
            </a:r>
            <a:r>
              <a:rPr lang="cs-CZ" altLang="cs-CZ" sz="1600" b="1" dirty="0"/>
              <a:t>(</a:t>
            </a:r>
            <a:r>
              <a:rPr lang="cs-CZ" altLang="cs-CZ" sz="1600" b="1" dirty="0" err="1"/>
              <a:t>Assignment</a:t>
            </a:r>
            <a:r>
              <a:rPr lang="cs-CZ" altLang="cs-CZ" sz="1600" b="1" dirty="0"/>
              <a:t> 6)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501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0194" name="Text Box 5"/>
          <p:cNvSpPr txBox="1">
            <a:spLocks noChangeArrowheads="1"/>
          </p:cNvSpPr>
          <p:nvPr/>
        </p:nvSpPr>
        <p:spPr bwMode="auto">
          <a:xfrm>
            <a:off x="728663" y="1558925"/>
            <a:ext cx="70897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partial derivatives of the first and second order:</a:t>
            </a:r>
          </a:p>
        </p:txBody>
      </p:sp>
      <p:sp>
        <p:nvSpPr>
          <p:cNvPr id="50195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650875" y="2239963"/>
          <a:ext cx="184308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1" name="Equation" r:id="rId3" imgW="1054100" imgH="228600" progId="Equation.DSMT4">
                  <p:embed/>
                </p:oleObj>
              </mc:Choice>
              <mc:Fallback>
                <p:oleObj name="Equation" r:id="rId3" imgW="10541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239963"/>
                        <a:ext cx="1843088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6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735013" y="2795588"/>
          <a:ext cx="27003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2" name="Equation" r:id="rId5" imgW="1612900" imgH="228600" progId="Equation.DSMT4">
                  <p:embed/>
                </p:oleObj>
              </mc:Choice>
              <mc:Fallback>
                <p:oleObj name="Equation" r:id="rId5" imgW="16129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2795588"/>
                        <a:ext cx="270033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7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708025" y="3881438"/>
          <a:ext cx="22479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3" name="Equation" r:id="rId7" imgW="1244600" imgH="393700" progId="Equation.DSMT4">
                  <p:embed/>
                </p:oleObj>
              </mc:Choice>
              <mc:Fallback>
                <p:oleObj name="Equation" r:id="rId7" imgW="1244600" imgH="3937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881438"/>
                        <a:ext cx="2247900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8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792163" y="3409950"/>
          <a:ext cx="147796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4" name="Equation" r:id="rId9" imgW="850900" imgH="228600" progId="Equation.DSMT4">
                  <p:embed/>
                </p:oleObj>
              </mc:Choice>
              <mc:Fallback>
                <p:oleObj name="Equation" r:id="rId9" imgW="8509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3409950"/>
                        <a:ext cx="147796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9" name="Rectangle 1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0190" name="Object 14"/>
          <p:cNvGraphicFramePr>
            <a:graphicFrameLocks noChangeAspect="1"/>
          </p:cNvGraphicFramePr>
          <p:nvPr/>
        </p:nvGraphicFramePr>
        <p:xfrm>
          <a:off x="782638" y="4705350"/>
          <a:ext cx="247332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5" name="Equation" r:id="rId11" imgW="1358900" imgH="279400" progId="Equation.DSMT4">
                  <p:embed/>
                </p:oleObj>
              </mc:Choice>
              <mc:Fallback>
                <p:oleObj name="Equation" r:id="rId11" imgW="1358900" imgH="27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4705350"/>
                        <a:ext cx="247332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121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/>
              <a:t>3 </a:t>
            </a:r>
            <a:r>
              <a:rPr lang="cs-CZ" altLang="cs-CZ" sz="1600" b="1" dirty="0"/>
              <a:t>(</a:t>
            </a:r>
            <a:r>
              <a:rPr lang="cs-CZ" altLang="cs-CZ" sz="1600" b="1" dirty="0" err="1"/>
              <a:t>Assignment</a:t>
            </a:r>
            <a:r>
              <a:rPr lang="cs-CZ" altLang="cs-CZ" sz="1600" b="1" dirty="0"/>
              <a:t> 6)</a:t>
            </a:r>
            <a:r>
              <a:rPr lang="en-GB" altLang="cs-CZ" sz="1600" b="1" dirty="0" smtClean="0"/>
              <a:t> </a:t>
            </a:r>
            <a:endParaRPr lang="en-GB" altLang="cs-CZ" sz="1600" b="1" dirty="0"/>
          </a:p>
        </p:txBody>
      </p:sp>
      <p:sp>
        <p:nvSpPr>
          <p:cNvPr id="5121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1217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914400" y="2354263"/>
          <a:ext cx="14097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8" name="Equation" r:id="rId3" imgW="825500" imgH="228600" progId="Equation.DSMT4">
                  <p:embed/>
                </p:oleObj>
              </mc:Choice>
              <mc:Fallback>
                <p:oleObj name="Equation" r:id="rId3" imgW="8255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54263"/>
                        <a:ext cx="1409700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8" name="Text Box 7"/>
          <p:cNvSpPr txBox="1">
            <a:spLocks noChangeArrowheads="1"/>
          </p:cNvSpPr>
          <p:nvPr/>
        </p:nvSpPr>
        <p:spPr bwMode="auto">
          <a:xfrm>
            <a:off x="850900" y="1568450"/>
            <a:ext cx="57054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marginal products of labour and capital:</a:t>
            </a:r>
          </a:p>
        </p:txBody>
      </p:sp>
      <p:sp>
        <p:nvSpPr>
          <p:cNvPr id="51219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904875" y="2909888"/>
          <a:ext cx="141763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9" name="Equation" r:id="rId5" imgW="876300" imgH="228600" progId="Equation.DSMT4">
                  <p:embed/>
                </p:oleObj>
              </mc:Choice>
              <mc:Fallback>
                <p:oleObj name="Equation" r:id="rId5" imgW="8763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2909888"/>
                        <a:ext cx="1417638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0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942975" y="3408363"/>
          <a:ext cx="2090738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0" name="Equation" r:id="rId7" imgW="1358900" imgH="228600" progId="Equation.DSMT4">
                  <p:embed/>
                </p:oleObj>
              </mc:Choice>
              <mc:Fallback>
                <p:oleObj name="Equation" r:id="rId7" imgW="13589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975" y="3408363"/>
                        <a:ext cx="2090738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1" name="Text Box 12"/>
          <p:cNvSpPr txBox="1">
            <a:spLocks noChangeArrowheads="1"/>
          </p:cNvSpPr>
          <p:nvPr/>
        </p:nvSpPr>
        <p:spPr bwMode="auto">
          <a:xfrm>
            <a:off x="812800" y="4132263"/>
            <a:ext cx="72278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total differential of the function</a:t>
            </a:r>
            <a:r>
              <a:rPr lang="cs-CZ"/>
              <a:t>                                  .</a:t>
            </a:r>
          </a:p>
        </p:txBody>
      </p:sp>
      <p:sp>
        <p:nvSpPr>
          <p:cNvPr id="5122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1213" name="Object 13"/>
          <p:cNvGraphicFramePr>
            <a:graphicFrameLocks noChangeAspect="1"/>
          </p:cNvGraphicFramePr>
          <p:nvPr/>
        </p:nvGraphicFramePr>
        <p:xfrm>
          <a:off x="5776913" y="4143375"/>
          <a:ext cx="204311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1" name="Equation" r:id="rId9" imgW="1130300" imgH="228600" progId="Equation.DSMT4">
                  <p:embed/>
                </p:oleObj>
              </mc:Choice>
              <mc:Fallback>
                <p:oleObj name="Equation" r:id="rId9" imgW="1130300" imgH="228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4143375"/>
                        <a:ext cx="204311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223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4 (skip </a:t>
            </a:r>
            <a:r>
              <a:rPr lang="cs-CZ" altLang="cs-CZ" sz="2400" b="1" dirty="0" err="1" smtClean="0"/>
              <a:t>it</a:t>
            </a:r>
            <a:r>
              <a:rPr lang="cs-CZ" altLang="cs-CZ" sz="2400" b="1" dirty="0" smtClean="0"/>
              <a:t>)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5223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2236" name="Text Box 5"/>
          <p:cNvSpPr txBox="1">
            <a:spLocks noChangeArrowheads="1"/>
          </p:cNvSpPr>
          <p:nvPr/>
        </p:nvSpPr>
        <p:spPr bwMode="auto">
          <a:xfrm>
            <a:off x="738188" y="1681163"/>
            <a:ext cx="73691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tangent plane of the function                      at the </a:t>
            </a:r>
          </a:p>
          <a:p>
            <a:r>
              <a:rPr lang="cs-CZ" sz="2200"/>
              <a:t>point </a:t>
            </a:r>
            <a:r>
              <a:rPr lang="cs-CZ" sz="2200" i="1"/>
              <a:t>C</a:t>
            </a:r>
            <a:r>
              <a:rPr lang="cs-CZ" sz="2200"/>
              <a:t> [–2,2, ?]. 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Find the marginal utilities of the function                    at the</a:t>
            </a:r>
          </a:p>
          <a:p>
            <a:r>
              <a:rPr lang="cs-CZ" sz="2200"/>
              <a:t>point </a:t>
            </a:r>
            <a:r>
              <a:rPr lang="cs-CZ" sz="2200" i="1"/>
              <a:t>Q</a:t>
            </a:r>
            <a:r>
              <a:rPr lang="cs-CZ" sz="1400"/>
              <a:t>1</a:t>
            </a:r>
            <a:r>
              <a:rPr lang="cs-CZ" sz="2200"/>
              <a:t> = 9 and </a:t>
            </a:r>
            <a:r>
              <a:rPr lang="cs-CZ" sz="2200" i="1"/>
              <a:t>Q</a:t>
            </a:r>
            <a:r>
              <a:rPr lang="cs-CZ" sz="1400"/>
              <a:t>2</a:t>
            </a:r>
            <a:r>
              <a:rPr lang="cs-CZ" sz="2200"/>
              <a:t> = 8.</a:t>
            </a:r>
            <a:r>
              <a:rPr lang="cs-CZ"/>
              <a:t> </a:t>
            </a:r>
            <a:r>
              <a:rPr lang="cs-CZ" sz="2200"/>
              <a:t>  </a:t>
            </a:r>
          </a:p>
        </p:txBody>
      </p:sp>
      <p:sp>
        <p:nvSpPr>
          <p:cNvPr id="52237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5513388" y="1704975"/>
          <a:ext cx="1506537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5" name="Equation" r:id="rId3" imgW="914400" imgH="228600" progId="Equation.DSMT4">
                  <p:embed/>
                </p:oleObj>
              </mc:Choice>
              <mc:Fallback>
                <p:oleObj name="Equation" r:id="rId3" imgW="9144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3388" y="1704975"/>
                        <a:ext cx="1506537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8" name="Rectangle 9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5902325" y="2992438"/>
          <a:ext cx="14430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6" name="Equation" r:id="rId5" imgW="964781" imgH="304668" progId="Equation.DSMT4">
                  <p:embed/>
                </p:oleObj>
              </mc:Choice>
              <mc:Fallback>
                <p:oleObj name="Equation" r:id="rId5" imgW="964781" imgH="304668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2325" y="2992438"/>
                        <a:ext cx="144303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5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err="1"/>
              <a:t>Problems</a:t>
            </a:r>
            <a:r>
              <a:rPr lang="cs-CZ" altLang="cs-CZ" sz="2400" b="1" dirty="0"/>
              <a:t> to </a:t>
            </a:r>
            <a:r>
              <a:rPr lang="cs-CZ" altLang="cs-CZ" sz="2400" b="1" dirty="0" err="1"/>
              <a:t>solve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5 (skip </a:t>
            </a:r>
            <a:r>
              <a:rPr lang="cs-CZ" altLang="cs-CZ" sz="2400" b="1" dirty="0" err="1" smtClean="0"/>
              <a:t>it</a:t>
            </a:r>
            <a:r>
              <a:rPr lang="cs-CZ" altLang="cs-CZ" sz="2400" b="1" dirty="0" smtClean="0"/>
              <a:t>)</a:t>
            </a:r>
            <a:r>
              <a:rPr lang="en-GB" altLang="cs-CZ" sz="2400" b="1" dirty="0" smtClean="0"/>
              <a:t> </a:t>
            </a:r>
            <a:endParaRPr lang="en-GB" altLang="cs-CZ" sz="2400" b="1" dirty="0"/>
          </a:p>
        </p:txBody>
      </p:sp>
      <p:sp>
        <p:nvSpPr>
          <p:cNvPr id="5325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3789363" y="2560638"/>
          <a:ext cx="1292225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Equation" r:id="rId3" imgW="685502" imgH="495085" progId="Equation.DSMT4">
                  <p:embed/>
                </p:oleObj>
              </mc:Choice>
              <mc:Fallback>
                <p:oleObj name="Equation" r:id="rId3" imgW="685502" imgH="495085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9363" y="2560638"/>
                        <a:ext cx="1292225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Text Box 7"/>
          <p:cNvSpPr txBox="1">
            <a:spLocks noChangeArrowheads="1"/>
          </p:cNvSpPr>
          <p:nvPr/>
        </p:nvSpPr>
        <p:spPr bwMode="auto">
          <a:xfrm>
            <a:off x="1001713" y="1643063"/>
            <a:ext cx="75850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mathematical model of revenue R based on a price P and</a:t>
            </a:r>
          </a:p>
          <a:p>
            <a:r>
              <a:rPr lang="cs-CZ" sz="2200"/>
              <a:t>advertisement costs A has the following form:</a:t>
            </a:r>
          </a:p>
        </p:txBody>
      </p:sp>
      <p:sp>
        <p:nvSpPr>
          <p:cNvPr id="53259" name="Text Box 8"/>
          <p:cNvSpPr txBox="1">
            <a:spLocks noChangeArrowheads="1"/>
          </p:cNvSpPr>
          <p:nvPr/>
        </p:nvSpPr>
        <p:spPr bwMode="auto">
          <a:xfrm>
            <a:off x="925513" y="3792538"/>
            <a:ext cx="59547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Find:</a:t>
            </a:r>
          </a:p>
          <a:p>
            <a:r>
              <a:rPr lang="cs-CZ" sz="2200"/>
              <a:t>a) change of R with regard to the change of p, </a:t>
            </a:r>
          </a:p>
          <a:p>
            <a:r>
              <a:rPr lang="cs-CZ" sz="2200"/>
              <a:t>b) change of R with regard to the change of A,</a:t>
            </a:r>
          </a:p>
          <a:p>
            <a:r>
              <a:rPr lang="cs-CZ" sz="2200"/>
              <a:t>c) write a total differential of 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74" name="TextovéPole 8"/>
          <p:cNvSpPr txBox="1">
            <a:spLocks noChangeArrowheads="1"/>
          </p:cNvSpPr>
          <p:nvPr/>
        </p:nvSpPr>
        <p:spPr bwMode="auto">
          <a:xfrm>
            <a:off x="508000" y="3076575"/>
            <a:ext cx="845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</a:t>
            </a:r>
            <a:r>
              <a:rPr lang="en-GB" altLang="cs-CZ" sz="2400" b="1"/>
              <a:t> </a:t>
            </a:r>
          </a:p>
        </p:txBody>
      </p:sp>
      <p:sp>
        <p:nvSpPr>
          <p:cNvPr id="542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graph of Cobb-Douglas function</a:t>
            </a:r>
            <a:r>
              <a:rPr lang="en-GB" altLang="cs-CZ" sz="2400" b="1"/>
              <a:t> </a:t>
            </a:r>
          </a:p>
        </p:txBody>
      </p:sp>
      <p:sp>
        <p:nvSpPr>
          <p:cNvPr id="358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35844" name="Picture 5" descr="Cobb_dougla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31950" y="1943100"/>
            <a:ext cx="5591175" cy="359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663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The domain of a function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2663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4271963" y="1516063"/>
          <a:ext cx="9493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1963" y="1516063"/>
                        <a:ext cx="94932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528888" y="1866900"/>
          <a:ext cx="10382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Equation" r:id="rId5" imgW="660113" imgH="253890" progId="Equation.DSMT4">
                  <p:embed/>
                </p:oleObj>
              </mc:Choice>
              <mc:Fallback>
                <p:oleObj name="Equation" r:id="rId5" imgW="660113" imgH="25389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8888" y="1866900"/>
                        <a:ext cx="103822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766763" y="1446213"/>
            <a:ext cx="7037387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cs-CZ" sz="2200" dirty="0">
                <a:cs typeface="Times New Roman" pitchFamily="18" charset="0"/>
              </a:rPr>
              <a:t>By </a:t>
            </a:r>
            <a:r>
              <a:rPr lang="cs-CZ" sz="2200" dirty="0" err="1">
                <a:cs typeface="Times New Roman" pitchFamily="18" charset="0"/>
              </a:rPr>
              <a:t>the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domain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of</a:t>
            </a:r>
            <a:r>
              <a:rPr lang="cs-CZ" sz="2200" dirty="0">
                <a:cs typeface="Times New Roman" pitchFamily="18" charset="0"/>
              </a:rPr>
              <a:t> a </a:t>
            </a:r>
            <a:r>
              <a:rPr lang="cs-CZ" sz="2200" dirty="0" err="1">
                <a:cs typeface="Times New Roman" pitchFamily="18" charset="0"/>
              </a:rPr>
              <a:t>function</a:t>
            </a:r>
            <a:r>
              <a:rPr lang="cs-CZ" sz="2200" dirty="0">
                <a:cs typeface="Times New Roman" pitchFamily="18" charset="0"/>
              </a:rPr>
              <a:t>              </a:t>
            </a:r>
            <a:r>
              <a:rPr lang="cs-CZ" sz="2200" dirty="0" err="1">
                <a:cs typeface="Times New Roman" pitchFamily="18" charset="0"/>
              </a:rPr>
              <a:t>we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mean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all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ordered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pairs</a:t>
            </a:r>
            <a:r>
              <a:rPr lang="cs-CZ" sz="2200" dirty="0">
                <a:cs typeface="Times New Roman" pitchFamily="18" charset="0"/>
              </a:rPr>
              <a:t>              </a:t>
            </a:r>
            <a:r>
              <a:rPr lang="cs-CZ" sz="2200" dirty="0" err="1">
                <a:cs typeface="Times New Roman" pitchFamily="18" charset="0"/>
              </a:rPr>
              <a:t>for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which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the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function</a:t>
            </a:r>
            <a:r>
              <a:rPr lang="cs-CZ" sz="2200" dirty="0">
                <a:cs typeface="Times New Roman" pitchFamily="18" charset="0"/>
              </a:rPr>
              <a:t> f </a:t>
            </a:r>
            <a:r>
              <a:rPr lang="cs-CZ" sz="2200" dirty="0" err="1">
                <a:cs typeface="Times New Roman" pitchFamily="18" charset="0"/>
              </a:rPr>
              <a:t>is</a:t>
            </a:r>
            <a:r>
              <a:rPr lang="cs-CZ" sz="2200" dirty="0">
                <a:cs typeface="Times New Roman" pitchFamily="18" charset="0"/>
              </a:rPr>
              <a:t> </a:t>
            </a:r>
            <a:r>
              <a:rPr lang="cs-CZ" sz="2200" dirty="0" err="1">
                <a:cs typeface="Times New Roman" pitchFamily="18" charset="0"/>
              </a:rPr>
              <a:t>defined</a:t>
            </a:r>
            <a:r>
              <a:rPr lang="cs-CZ" sz="2200" dirty="0">
                <a:cs typeface="Times New Roman" pitchFamily="18" charset="0"/>
              </a:rPr>
              <a:t>.</a:t>
            </a:r>
          </a:p>
          <a:p>
            <a:pPr eaLnBrk="0" hangingPunct="0"/>
            <a:endParaRPr lang="cs-CZ" sz="2200" dirty="0">
              <a:cs typeface="Times New Roman" pitchFamily="18" charset="0"/>
            </a:endParaRPr>
          </a:p>
          <a:p>
            <a:pPr eaLnBrk="0" hangingPunct="0"/>
            <a:endParaRPr lang="cs-CZ" sz="2200" dirty="0"/>
          </a:p>
        </p:txBody>
      </p:sp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2662238" y="3800475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36" name="Text Box 10"/>
          <p:cNvSpPr txBox="1">
            <a:spLocks noChangeArrowheads="1"/>
          </p:cNvSpPr>
          <p:nvPr/>
        </p:nvSpPr>
        <p:spPr bwMode="auto">
          <a:xfrm>
            <a:off x="831850" y="2844800"/>
            <a:ext cx="7516801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domain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usually</a:t>
            </a:r>
            <a:r>
              <a:rPr lang="cs-CZ" sz="2200" dirty="0"/>
              <a:t> a </a:t>
            </a:r>
            <a:r>
              <a:rPr lang="cs-CZ" sz="2200" dirty="0" err="1"/>
              <a:t>subspace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Cartesian</a:t>
            </a:r>
            <a:r>
              <a:rPr lang="cs-CZ" sz="2200" dirty="0"/>
              <a:t> </a:t>
            </a:r>
            <a:r>
              <a:rPr lang="cs-CZ" sz="2200" dirty="0" err="1"/>
              <a:t>coordinate</a:t>
            </a:r>
            <a:r>
              <a:rPr lang="cs-CZ" sz="2200" dirty="0"/>
              <a:t> </a:t>
            </a:r>
          </a:p>
          <a:p>
            <a:r>
              <a:rPr lang="cs-CZ" sz="2200" dirty="0" err="1"/>
              <a:t>system</a:t>
            </a:r>
            <a:r>
              <a:rPr lang="cs-CZ" sz="2200" dirty="0"/>
              <a:t> (CCS).</a:t>
            </a:r>
          </a:p>
          <a:p>
            <a:endParaRPr lang="cs-CZ" sz="2200" dirty="0"/>
          </a:p>
          <a:p>
            <a:r>
              <a:rPr lang="cs-CZ" sz="2200" dirty="0"/>
              <a:t>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problems</a:t>
            </a:r>
            <a:r>
              <a:rPr lang="cs-CZ" sz="2200" dirty="0"/>
              <a:t> </a:t>
            </a:r>
            <a:r>
              <a:rPr lang="cs-CZ" sz="2200" dirty="0" err="1"/>
              <a:t>solved</a:t>
            </a:r>
            <a:r>
              <a:rPr lang="cs-CZ" sz="2200" dirty="0"/>
              <a:t> </a:t>
            </a:r>
            <a:r>
              <a:rPr lang="cs-CZ" sz="2200" dirty="0" err="1"/>
              <a:t>later</a:t>
            </a:r>
            <a:r>
              <a:rPr lang="cs-CZ" sz="2200" dirty="0"/>
              <a:t>,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will</a:t>
            </a:r>
            <a:r>
              <a:rPr lang="cs-CZ" sz="2200" dirty="0"/>
              <a:t> </a:t>
            </a:r>
            <a:r>
              <a:rPr lang="cs-CZ" sz="2200" dirty="0" err="1"/>
              <a:t>depict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domain</a:t>
            </a:r>
            <a:r>
              <a:rPr lang="cs-CZ" sz="2200" dirty="0"/>
              <a:t> by</a:t>
            </a:r>
          </a:p>
          <a:p>
            <a:r>
              <a:rPr lang="cs-CZ" sz="2200" dirty="0" err="1"/>
              <a:t>s</a:t>
            </a:r>
            <a:r>
              <a:rPr lang="cs-CZ" sz="2200" dirty="0" err="1" smtClean="0"/>
              <a:t>hadowing</a:t>
            </a:r>
            <a:r>
              <a:rPr lang="cs-CZ" sz="2200" dirty="0" smtClean="0"/>
              <a:t> </a:t>
            </a:r>
            <a:r>
              <a:rPr lang="cs-CZ" sz="2200" dirty="0" err="1" smtClean="0"/>
              <a:t>an</a:t>
            </a:r>
            <a:r>
              <a:rPr lang="cs-CZ" sz="2200" dirty="0" smtClean="0"/>
              <a:t> </a:t>
            </a:r>
            <a:r>
              <a:rPr lang="cs-CZ" sz="2200" dirty="0" err="1"/>
              <a:t>appropriate</a:t>
            </a:r>
            <a:r>
              <a:rPr lang="cs-CZ" sz="2200" dirty="0"/>
              <a:t> part </a:t>
            </a:r>
            <a:r>
              <a:rPr lang="cs-CZ" sz="2200" dirty="0" err="1"/>
              <a:t>of</a:t>
            </a:r>
            <a:r>
              <a:rPr lang="cs-CZ" sz="2200" dirty="0"/>
              <a:t> CCS.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971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Finding a domain of a function – Problem 1</a:t>
            </a:r>
            <a:endParaRPr lang="en-GB" altLang="cs-CZ" sz="2400" b="1"/>
          </a:p>
        </p:txBody>
      </p:sp>
      <p:sp>
        <p:nvSpPr>
          <p:cNvPr id="2971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9713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829175" y="1416050"/>
          <a:ext cx="18780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8" name="Equation" r:id="rId3" imgW="1269449" imgH="253890" progId="Equation.DSMT4">
                  <p:embed/>
                </p:oleObj>
              </mc:Choice>
              <mc:Fallback>
                <p:oleObj name="Equation" r:id="rId3" imgW="1269449" imgH="25389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175" y="1416050"/>
                        <a:ext cx="18780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4" name="Text Box 9"/>
          <p:cNvSpPr txBox="1">
            <a:spLocks noChangeArrowheads="1"/>
          </p:cNvSpPr>
          <p:nvPr/>
        </p:nvSpPr>
        <p:spPr bwMode="auto">
          <a:xfrm>
            <a:off x="812800" y="1389063"/>
            <a:ext cx="8143875" cy="472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domain of the function</a:t>
            </a:r>
            <a:r>
              <a:rPr lang="cs-CZ"/>
              <a:t>                               .</a:t>
            </a:r>
          </a:p>
          <a:p>
            <a:endParaRPr lang="cs-CZ"/>
          </a:p>
          <a:p>
            <a:r>
              <a:rPr lang="cs-CZ" sz="2200"/>
              <a:t>Solution:                       ,                  (1)</a:t>
            </a:r>
          </a:p>
          <a:p>
            <a:r>
              <a:rPr lang="cs-CZ" sz="2200"/>
              <a:t>Now we change the inequality into the equality: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This is the quation of a linear function (a line), which we draw</a:t>
            </a:r>
          </a:p>
          <a:p>
            <a:r>
              <a:rPr lang="cs-CZ" sz="2200"/>
              <a:t>in CCS (see the picture on the next slied). Then, we must find</a:t>
            </a:r>
          </a:p>
          <a:p>
            <a:r>
              <a:rPr lang="cs-CZ" sz="2200"/>
              <a:t>whether the domain lies on the left or right hand side to the </a:t>
            </a:r>
          </a:p>
          <a:p>
            <a:r>
              <a:rPr lang="cs-CZ" sz="2200"/>
              <a:t>line via one suitable point. We know that point </a:t>
            </a:r>
            <a:r>
              <a:rPr lang="en-US" sz="2200"/>
              <a:t>[</a:t>
            </a:r>
            <a:r>
              <a:rPr lang="cs-CZ" sz="2200"/>
              <a:t>0,0</a:t>
            </a:r>
            <a:r>
              <a:rPr lang="en-US" sz="2200"/>
              <a:t>]</a:t>
            </a:r>
            <a:r>
              <a:rPr lang="cs-CZ" sz="2200"/>
              <a:t> is on the left.</a:t>
            </a:r>
          </a:p>
          <a:p>
            <a:r>
              <a:rPr lang="cs-CZ" sz="2200"/>
              <a:t>We substitute this point into (1). Because (1) is untrue, the </a:t>
            </a:r>
          </a:p>
          <a:p>
            <a:r>
              <a:rPr lang="cs-CZ" sz="2200"/>
              <a:t>domain is on the right side of the line.  </a:t>
            </a:r>
          </a:p>
          <a:p>
            <a:endParaRPr lang="cs-CZ" sz="2200"/>
          </a:p>
          <a:p>
            <a:endParaRPr lang="cs-CZ" sz="2200"/>
          </a:p>
        </p:txBody>
      </p:sp>
      <p:graphicFrame>
        <p:nvGraphicFramePr>
          <p:cNvPr id="29707" name="Object 11"/>
          <p:cNvGraphicFramePr>
            <a:graphicFrameLocks noChangeAspect="1"/>
          </p:cNvGraphicFramePr>
          <p:nvPr/>
        </p:nvGraphicFramePr>
        <p:xfrm>
          <a:off x="2273300" y="2087563"/>
          <a:ext cx="131921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9" name="Equation" r:id="rId5" imgW="787320" imgH="203040" progId="Equation.DSMT4">
                  <p:embed/>
                </p:oleObj>
              </mc:Choice>
              <mc:Fallback>
                <p:oleObj name="Equation" r:id="rId5" imgW="78732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2087563"/>
                        <a:ext cx="1319213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/>
        </p:nvGraphicFramePr>
        <p:xfrm>
          <a:off x="2236788" y="2898775"/>
          <a:ext cx="1371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0" name="Equation" r:id="rId7" imgW="787320" imgH="203040" progId="Equation.DSMT4">
                  <p:embed/>
                </p:oleObj>
              </mc:Choice>
              <mc:Fallback>
                <p:oleObj name="Equation" r:id="rId7" imgW="78732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2898775"/>
                        <a:ext cx="13716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379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Problem 1 – cont.</a:t>
            </a:r>
            <a:endParaRPr lang="en-GB" altLang="cs-CZ" sz="2400" b="1"/>
          </a:p>
        </p:txBody>
      </p:sp>
      <p:sp>
        <p:nvSpPr>
          <p:cNvPr id="3379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33796" name="Picture 864" descr="graf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08163" y="1431925"/>
            <a:ext cx="551815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278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Finding a domain of a function – Problem 2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3278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2785" name="Text Box 5"/>
          <p:cNvSpPr txBox="1">
            <a:spLocks noChangeArrowheads="1"/>
          </p:cNvSpPr>
          <p:nvPr/>
        </p:nvSpPr>
        <p:spPr bwMode="auto">
          <a:xfrm>
            <a:off x="784225" y="1398588"/>
            <a:ext cx="7445375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domain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                          .</a:t>
            </a:r>
          </a:p>
          <a:p>
            <a:endParaRPr lang="cs-CZ" sz="2200" dirty="0"/>
          </a:p>
          <a:p>
            <a:r>
              <a:rPr lang="cs-CZ" sz="2200" dirty="0" err="1"/>
              <a:t>Solution</a:t>
            </a:r>
            <a:r>
              <a:rPr lang="cs-CZ" sz="2200" dirty="0"/>
              <a:t>:</a:t>
            </a:r>
          </a:p>
          <a:p>
            <a:r>
              <a:rPr lang="cs-CZ" sz="2200" dirty="0" err="1"/>
              <a:t>From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square </a:t>
            </a:r>
            <a:r>
              <a:rPr lang="cs-CZ" sz="2200" dirty="0" err="1"/>
              <a:t>root</a:t>
            </a:r>
            <a:r>
              <a:rPr lang="cs-CZ" sz="2200" dirty="0"/>
              <a:t>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get</a:t>
            </a:r>
            <a:r>
              <a:rPr lang="cs-CZ" sz="2200" dirty="0"/>
              <a:t>:                            </a:t>
            </a:r>
            <a:r>
              <a:rPr lang="cs-CZ" sz="2200" dirty="0" smtClean="0"/>
              <a:t> </a:t>
            </a:r>
            <a:r>
              <a:rPr lang="cs-CZ" sz="2000" dirty="0"/>
              <a:t>(1)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 err="1"/>
              <a:t>Transforming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inequality</a:t>
            </a:r>
            <a:r>
              <a:rPr lang="cs-CZ" sz="2200" dirty="0"/>
              <a:t> </a:t>
            </a:r>
            <a:r>
              <a:rPr lang="cs-CZ" sz="2200" dirty="0" err="1"/>
              <a:t>into</a:t>
            </a:r>
            <a:r>
              <a:rPr lang="cs-CZ" sz="2200" dirty="0"/>
              <a:t> </a:t>
            </a:r>
            <a:r>
              <a:rPr lang="cs-CZ" sz="2200" dirty="0" err="1"/>
              <a:t>equality</a:t>
            </a:r>
            <a:r>
              <a:rPr lang="cs-CZ" sz="2200" dirty="0"/>
              <a:t> </a:t>
            </a:r>
            <a:r>
              <a:rPr lang="cs-CZ" sz="2200" dirty="0" err="1"/>
              <a:t>yields</a:t>
            </a:r>
            <a:r>
              <a:rPr lang="cs-CZ" sz="2600" dirty="0"/>
              <a:t>:</a:t>
            </a:r>
          </a:p>
          <a:p>
            <a:endParaRPr lang="cs-CZ" sz="2600" dirty="0"/>
          </a:p>
          <a:p>
            <a:endParaRPr lang="cs-CZ" sz="2200" dirty="0"/>
          </a:p>
          <a:p>
            <a:r>
              <a:rPr lang="cs-CZ" sz="2200" dirty="0" err="1"/>
              <a:t>This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equation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circle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a </a:t>
            </a:r>
            <a:r>
              <a:rPr lang="cs-CZ" sz="2200" dirty="0" err="1"/>
              <a:t>radius</a:t>
            </a:r>
            <a:r>
              <a:rPr lang="cs-CZ" sz="2200" dirty="0"/>
              <a:t> r = 3</a:t>
            </a:r>
          </a:p>
          <a:p>
            <a:r>
              <a:rPr lang="cs-CZ" sz="2200" dirty="0"/>
              <a:t>and a centre </a:t>
            </a:r>
            <a:r>
              <a:rPr lang="en-US" sz="2200" dirty="0"/>
              <a:t>[</a:t>
            </a:r>
            <a:r>
              <a:rPr lang="cs-CZ" sz="2200" dirty="0"/>
              <a:t>0,0</a:t>
            </a:r>
            <a:r>
              <a:rPr lang="en-US" sz="2200" dirty="0"/>
              <a:t>]</a:t>
            </a:r>
            <a:r>
              <a:rPr lang="cs-CZ" sz="2200" dirty="0"/>
              <a:t>. </a:t>
            </a:r>
            <a:r>
              <a:rPr lang="cs-CZ" sz="2200" dirty="0" err="1"/>
              <a:t>Again</a:t>
            </a:r>
            <a:r>
              <a:rPr lang="cs-CZ" sz="2200" dirty="0"/>
              <a:t>, </a:t>
            </a:r>
            <a:r>
              <a:rPr lang="cs-CZ" sz="2200" dirty="0" err="1"/>
              <a:t>one</a:t>
            </a:r>
            <a:r>
              <a:rPr lang="cs-CZ" sz="2200" dirty="0"/>
              <a:t> point </a:t>
            </a:r>
            <a:r>
              <a:rPr lang="cs-CZ" sz="2200" dirty="0" err="1"/>
              <a:t>will</a:t>
            </a:r>
            <a:r>
              <a:rPr lang="cs-CZ" sz="2200" dirty="0"/>
              <a:t> </a:t>
            </a:r>
            <a:r>
              <a:rPr lang="cs-CZ" sz="2200" dirty="0" err="1"/>
              <a:t>decide</a:t>
            </a:r>
            <a:r>
              <a:rPr lang="cs-CZ" sz="2200" dirty="0"/>
              <a:t> </a:t>
            </a:r>
            <a:r>
              <a:rPr lang="cs-CZ" sz="2200" dirty="0" err="1"/>
              <a:t>whether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endParaRPr lang="cs-CZ" sz="2200" dirty="0"/>
          </a:p>
          <a:p>
            <a:r>
              <a:rPr lang="cs-CZ" sz="2200" dirty="0" err="1"/>
              <a:t>d</a:t>
            </a:r>
            <a:r>
              <a:rPr lang="cs-CZ" sz="2200" dirty="0" err="1" smtClean="0"/>
              <a:t>omain</a:t>
            </a:r>
            <a:r>
              <a:rPr lang="cs-CZ" sz="2200" dirty="0" smtClean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inside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outside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circle</a:t>
            </a:r>
            <a:r>
              <a:rPr lang="cs-CZ" sz="2200" dirty="0"/>
              <a:t>. </a:t>
            </a:r>
            <a:r>
              <a:rPr lang="cs-CZ" sz="2200" dirty="0" err="1"/>
              <a:t>We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use </a:t>
            </a:r>
            <a:r>
              <a:rPr lang="en-US" sz="2200" dirty="0"/>
              <a:t>[</a:t>
            </a:r>
            <a:r>
              <a:rPr lang="cs-CZ" sz="2200" dirty="0"/>
              <a:t>0,0</a:t>
            </a:r>
            <a:r>
              <a:rPr lang="en-US" sz="2200" dirty="0"/>
              <a:t>]</a:t>
            </a:r>
            <a:endParaRPr lang="cs-CZ" sz="2200" dirty="0"/>
          </a:p>
          <a:p>
            <a:r>
              <a:rPr lang="cs-CZ" sz="2200" dirty="0" err="1"/>
              <a:t>again</a:t>
            </a:r>
            <a:r>
              <a:rPr lang="cs-CZ" sz="2200" dirty="0"/>
              <a:t>:                      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untrue</a:t>
            </a:r>
            <a:r>
              <a:rPr lang="cs-CZ" sz="2200" dirty="0"/>
              <a:t>, so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domain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outside</a:t>
            </a:r>
            <a:endParaRPr lang="cs-CZ" sz="2200" dirty="0"/>
          </a:p>
          <a:p>
            <a:r>
              <a:rPr lang="cs-CZ" sz="2200" dirty="0" err="1"/>
              <a:t>o</a:t>
            </a:r>
            <a:r>
              <a:rPr lang="cs-CZ" sz="2200" dirty="0" err="1" smtClean="0"/>
              <a:t>f</a:t>
            </a:r>
            <a:r>
              <a:rPr lang="cs-CZ" sz="2200" dirty="0" smtClean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circle</a:t>
            </a:r>
            <a:r>
              <a:rPr lang="cs-CZ" sz="2200" dirty="0"/>
              <a:t>, </a:t>
            </a:r>
            <a:r>
              <a:rPr lang="cs-CZ" sz="2200" dirty="0" err="1"/>
              <a:t>including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circle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 </a:t>
            </a:r>
          </a:p>
        </p:txBody>
      </p:sp>
      <p:sp>
        <p:nvSpPr>
          <p:cNvPr id="3278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4845050" y="1395413"/>
          <a:ext cx="20193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6" name="Equation" r:id="rId3" imgW="1397000" imgH="279400" progId="Equation.DSMT4">
                  <p:embed/>
                </p:oleObj>
              </mc:Choice>
              <mc:Fallback>
                <p:oleObj name="Equation" r:id="rId3" imgW="1397000" imgH="27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5050" y="1395413"/>
                        <a:ext cx="20193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4519613" y="2427288"/>
          <a:ext cx="16795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7" name="Equation" r:id="rId5" imgW="901440" imgH="215640" progId="Equation.DSMT4">
                  <p:embed/>
                </p:oleObj>
              </mc:Choice>
              <mc:Fallback>
                <p:oleObj name="Equation" r:id="rId5" imgW="901440" imgH="2156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2427288"/>
                        <a:ext cx="167957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3244850" y="3705225"/>
          <a:ext cx="169068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8" name="Equation" r:id="rId7" imgW="901440" imgH="215640" progId="Equation.DSMT4">
                  <p:embed/>
                </p:oleObj>
              </mc:Choice>
              <mc:Fallback>
                <p:oleObj name="Equation" r:id="rId7" imgW="90144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3705225"/>
                        <a:ext cx="169068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1785938" y="5265738"/>
          <a:ext cx="1604962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9" name="Equation" r:id="rId9" imgW="876240" imgH="190440" progId="Equation.DSMT4">
                  <p:embed/>
                </p:oleObj>
              </mc:Choice>
              <mc:Fallback>
                <p:oleObj name="Equation" r:id="rId9" imgW="876240" imgH="1904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5265738"/>
                        <a:ext cx="1604962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68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Finding a domain of a function – Problem 2</a:t>
            </a:r>
            <a:endParaRPr lang="en-GB" altLang="cs-CZ" sz="2400" b="1"/>
          </a:p>
        </p:txBody>
      </p:sp>
      <p:sp>
        <p:nvSpPr>
          <p:cNvPr id="368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pic>
        <p:nvPicPr>
          <p:cNvPr id="36868" name="Picture 873" descr="Graf 17b"/>
          <p:cNvPicPr>
            <a:picLocks noChangeAspect="1" noChangeArrowheads="1"/>
          </p:cNvPicPr>
          <p:nvPr/>
        </p:nvPicPr>
        <p:blipFill>
          <a:blip r:embed="rId2"/>
          <a:srcRect t="3783" b="3197"/>
          <a:stretch>
            <a:fillRect/>
          </a:stretch>
        </p:blipFill>
        <p:spPr bwMode="auto">
          <a:xfrm>
            <a:off x="1914525" y="1998663"/>
            <a:ext cx="527685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4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790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 derivative of a function of two real variables</a:t>
            </a:r>
            <a:r>
              <a:rPr lang="en-GB" altLang="cs-CZ" sz="2400" b="1"/>
              <a:t> </a:t>
            </a:r>
          </a:p>
        </p:txBody>
      </p:sp>
      <p:sp>
        <p:nvSpPr>
          <p:cNvPr id="3790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7905" name="Text Box 5"/>
          <p:cNvSpPr txBox="1">
            <a:spLocks noChangeArrowheads="1"/>
          </p:cNvSpPr>
          <p:nvPr/>
        </p:nvSpPr>
        <p:spPr bwMode="auto">
          <a:xfrm>
            <a:off x="700088" y="1549400"/>
            <a:ext cx="8194231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Let f (</a:t>
            </a:r>
            <a:r>
              <a:rPr lang="cs-CZ" sz="2200" dirty="0" err="1"/>
              <a:t>x,y</a:t>
            </a:r>
            <a:r>
              <a:rPr lang="cs-CZ" sz="2200" dirty="0"/>
              <a:t>) </a:t>
            </a:r>
            <a:r>
              <a:rPr lang="cs-CZ" sz="2200" dirty="0" err="1"/>
              <a:t>be</a:t>
            </a:r>
            <a:r>
              <a:rPr lang="cs-CZ" sz="2200" dirty="0"/>
              <a:t> a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real</a:t>
            </a:r>
            <a:r>
              <a:rPr lang="cs-CZ" sz="2200" dirty="0"/>
              <a:t> </a:t>
            </a:r>
            <a:r>
              <a:rPr lang="cs-CZ" sz="2200" dirty="0" err="1"/>
              <a:t>varibles</a:t>
            </a:r>
            <a:r>
              <a:rPr lang="cs-CZ" sz="2200" dirty="0"/>
              <a:t>. </a:t>
            </a:r>
            <a:r>
              <a:rPr lang="cs-CZ" sz="2200" dirty="0" err="1"/>
              <a:t>Then</a:t>
            </a:r>
            <a:r>
              <a:rPr lang="cs-CZ" sz="2200" dirty="0"/>
              <a:t>, </a:t>
            </a:r>
            <a:r>
              <a:rPr lang="cs-CZ" sz="2200" dirty="0" err="1"/>
              <a:t>this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endParaRPr lang="cs-CZ" sz="2200" dirty="0"/>
          </a:p>
          <a:p>
            <a:r>
              <a:rPr lang="cs-CZ" sz="2200" dirty="0" err="1"/>
              <a:t>c</a:t>
            </a:r>
            <a:r>
              <a:rPr lang="cs-CZ" sz="2200" dirty="0" err="1" smtClean="0"/>
              <a:t>an</a:t>
            </a:r>
            <a:r>
              <a:rPr lang="cs-CZ" sz="2200" dirty="0" smtClean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differentiated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regard</a:t>
            </a:r>
            <a:r>
              <a:rPr lang="cs-CZ" sz="2200" dirty="0"/>
              <a:t> to x and/</a:t>
            </a:r>
            <a:r>
              <a:rPr lang="cs-CZ" sz="2200" dirty="0" err="1"/>
              <a:t>or</a:t>
            </a:r>
            <a:r>
              <a:rPr lang="cs-CZ" sz="2200" dirty="0"/>
              <a:t> y. These </a:t>
            </a:r>
            <a:r>
              <a:rPr lang="cs-CZ" sz="2200" dirty="0" err="1"/>
              <a:t>derivatives</a:t>
            </a:r>
            <a:endParaRPr lang="cs-CZ" sz="2200" dirty="0"/>
          </a:p>
          <a:p>
            <a:r>
              <a:rPr lang="cs-CZ" sz="2200" dirty="0"/>
              <a:t>a</a:t>
            </a:r>
            <a:r>
              <a:rPr lang="cs-CZ" sz="2200" dirty="0" smtClean="0"/>
              <a:t>re </a:t>
            </a:r>
            <a:r>
              <a:rPr lang="cs-CZ" sz="2200" dirty="0" err="1"/>
              <a:t>called</a:t>
            </a:r>
            <a:r>
              <a:rPr lang="cs-CZ" sz="2200" dirty="0"/>
              <a:t> </a:t>
            </a:r>
            <a:r>
              <a:rPr lang="cs-CZ" sz="2200" i="1" dirty="0" err="1"/>
              <a:t>partial</a:t>
            </a:r>
            <a:r>
              <a:rPr lang="cs-CZ" sz="2200" i="1" dirty="0"/>
              <a:t> </a:t>
            </a:r>
            <a:r>
              <a:rPr lang="cs-CZ" sz="2200" i="1" dirty="0" err="1"/>
              <a:t>derivatives</a:t>
            </a:r>
            <a:r>
              <a:rPr lang="cs-CZ" sz="2200" dirty="0"/>
              <a:t> and are </a:t>
            </a:r>
            <a:r>
              <a:rPr lang="cs-CZ" sz="2200" dirty="0" err="1"/>
              <a:t>denoted</a:t>
            </a:r>
            <a:r>
              <a:rPr lang="cs-CZ" sz="2200" dirty="0"/>
              <a:t> as </a:t>
            </a:r>
            <a:r>
              <a:rPr lang="cs-CZ" sz="2200" dirty="0" err="1"/>
              <a:t>follows</a:t>
            </a:r>
            <a:r>
              <a:rPr lang="cs-CZ" sz="2200" dirty="0"/>
              <a:t>:</a:t>
            </a:r>
          </a:p>
          <a:p>
            <a:endParaRPr lang="cs-CZ" sz="2200" dirty="0"/>
          </a:p>
          <a:p>
            <a:r>
              <a:rPr lang="cs-CZ" dirty="0"/>
              <a:t>  </a:t>
            </a: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5146675" y="2871788"/>
          <a:ext cx="22098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6" name="Equation" r:id="rId3" imgW="1625600" imgH="393700" progId="Equation.DSMT4">
                  <p:embed/>
                </p:oleObj>
              </mc:Choice>
              <mc:Fallback>
                <p:oleObj name="Equation" r:id="rId3" imgW="1625600" imgH="3937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2871788"/>
                        <a:ext cx="22098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924050" y="2879725"/>
          <a:ext cx="24669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7" name="Equation" r:id="rId5" imgW="1638300" imgH="419100" progId="Equation.DSMT4">
                  <p:embed/>
                </p:oleObj>
              </mc:Choice>
              <mc:Fallback>
                <p:oleObj name="Equation" r:id="rId5" imgW="1638300" imgH="4191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2879725"/>
                        <a:ext cx="246697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6" name="Rectangle 8"/>
          <p:cNvSpPr>
            <a:spLocks noChangeArrowheads="1"/>
          </p:cNvSpPr>
          <p:nvPr/>
        </p:nvSpPr>
        <p:spPr bwMode="auto">
          <a:xfrm>
            <a:off x="0" y="288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907" name="Rectangle 9"/>
          <p:cNvSpPr>
            <a:spLocks noChangeArrowheads="1"/>
          </p:cNvSpPr>
          <p:nvPr/>
        </p:nvSpPr>
        <p:spPr bwMode="auto">
          <a:xfrm>
            <a:off x="4338638" y="3282950"/>
            <a:ext cx="4508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37908" name="Text Box 10"/>
          <p:cNvSpPr txBox="1">
            <a:spLocks noChangeArrowheads="1"/>
          </p:cNvSpPr>
          <p:nvPr/>
        </p:nvSpPr>
        <p:spPr bwMode="auto">
          <a:xfrm>
            <a:off x="879475" y="4160838"/>
            <a:ext cx="1427163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Definition:</a:t>
            </a:r>
          </a:p>
          <a:p>
            <a:endParaRPr lang="cs-CZ" sz="2200"/>
          </a:p>
          <a:p>
            <a:endParaRPr lang="cs-CZ"/>
          </a:p>
        </p:txBody>
      </p:sp>
      <p:sp>
        <p:nvSpPr>
          <p:cNvPr id="37909" name="Rectangle 12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7899" name="Object 11"/>
          <p:cNvGraphicFramePr>
            <a:graphicFrameLocks noChangeAspect="1"/>
          </p:cNvGraphicFramePr>
          <p:nvPr/>
        </p:nvGraphicFramePr>
        <p:xfrm>
          <a:off x="2538413" y="4133850"/>
          <a:ext cx="32067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8" name="Equation" r:id="rId7" imgW="2146300" imgH="368300" progId="Equation.DSMT4">
                  <p:embed/>
                </p:oleObj>
              </mc:Choice>
              <mc:Fallback>
                <p:oleObj name="Equation" r:id="rId7" imgW="2146300" imgH="3683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8413" y="4133850"/>
                        <a:ext cx="32067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10" name="Rectangle 1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7901" name="Object 13"/>
          <p:cNvGraphicFramePr>
            <a:graphicFrameLocks noChangeAspect="1"/>
          </p:cNvGraphicFramePr>
          <p:nvPr/>
        </p:nvGraphicFramePr>
        <p:xfrm>
          <a:off x="2554288" y="4875213"/>
          <a:ext cx="33972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9" name="Equation" r:id="rId9" imgW="2159000" imgH="406400" progId="Equation.DSMT4">
                  <p:embed/>
                </p:oleObj>
              </mc:Choice>
              <mc:Fallback>
                <p:oleObj name="Equation" r:id="rId9" imgW="2159000" imgH="406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288" y="4875213"/>
                        <a:ext cx="339725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446</TotalTime>
  <Words>1157</Words>
  <Application>Microsoft Office PowerPoint</Application>
  <PresentationFormat>Předvádění na obrazovce (4:3)</PresentationFormat>
  <Paragraphs>436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Jirka</cp:lastModifiedBy>
  <cp:revision>60</cp:revision>
  <dcterms:created xsi:type="dcterms:W3CDTF">2016-03-17T12:08:01Z</dcterms:created>
  <dcterms:modified xsi:type="dcterms:W3CDTF">2021-03-21T08:57:21Z</dcterms:modified>
</cp:coreProperties>
</file>