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0" r:id="rId3"/>
    <p:sldId id="289" r:id="rId4"/>
    <p:sldId id="290" r:id="rId5"/>
    <p:sldId id="294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30" y="78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F11CD-803C-452A-B098-73E32A48923A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CA8F0-F18C-46AE-8A27-3A46022804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3B86F-25E4-4E77-9EDC-94A27E5E6A04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B3FC8-4E99-4FD9-BBCD-B2711AA893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24C0D-6C9A-403F-8628-CF24F98FD389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A8BBC-310D-4BAA-B57C-2626FCBCC2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94631-70BA-4892-8679-D509F06C9548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5C49C-4594-412F-8254-FFEA01467F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16910-4D24-42FC-A1E1-D79397898161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0F331-5FC3-47B5-9794-112429EF61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73C1F-6A28-48F7-BDBF-DE3960DE0374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1A598-B706-4125-B404-3622D9B499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0F707-A47A-4444-8855-D47321F7974D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0AE11-F0DE-404E-927C-45BC6EB016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C80A0-242F-449D-98A7-46F24CBC61E8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C83C7-14D9-4A8F-BFA7-6A2B0C7749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EFA61-EF13-4095-8BDD-45C7105D5572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164A1-646C-41D7-9D9E-1E2164499F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D98FC-F37C-49AB-B4D6-C9C6A45C818F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ADBF1-BAD9-4C79-A9FD-100EEB9C07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143DB-C18D-4F49-A6CC-F54F09F315BF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B189F-8136-4FF0-A0B9-A7A9BE75DA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2DA36-2336-4388-BD1B-CA235144CCFC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87120-F791-47A2-B8B9-95DA3438228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6AF71-F35F-4CEE-9AE8-0BC8DA1AC8A7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388B9-8C3D-434E-8606-659BB352B8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209B8-0AB5-4E77-9211-E1F04EE73350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E50AA-9FD1-495D-AAEA-91548A7E0B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F1688-4353-4F4F-AEF4-7731BFA6F74B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32E76-1D4C-4905-B690-9797234920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34920-48C4-45AB-9346-E5327BD48F93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02C31-F795-4295-BE48-A21BBA2C9BE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7D8FA-9B73-480B-A72F-A95B3925236C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1A657-FBB1-4655-9A33-5217E46E42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EBB21-1CDB-4BA9-8F9F-E0A7A48B3193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DB997-0EA1-40F0-A179-DE64BBB801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C34F2-0CB8-4F65-834E-DB6311E36AE5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AEBAE-7182-49EA-9910-B5DA060FCB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A1CC0-AA1F-42D3-A787-038C611CA316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05EA4-7B15-4206-A778-DEE53E7C4D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E5783-1362-430A-8E86-37FFCF57060E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D744B-E6EA-4C24-BFBC-5DA6E6B479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F43FF-A9CC-45CC-997B-5965346D2A27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2946-E60B-4086-A16A-6B3D8CD291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EDAB59-F2A7-4CA1-90CE-CBC0F9F07E6A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3DACA21-EBF5-4939-8967-843DDF66C3E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4F0F97F-DBA2-4959-9DAC-E5C277974771}" type="datetimeFigureOut">
              <a:rPr lang="cs-CZ"/>
              <a:pPr>
                <a:defRPr/>
              </a:pPr>
              <a:t>06.12.2023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A2D94D1-623D-4B00-A542-EFC74E306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9.pn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png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Definite integral</a:t>
            </a:r>
            <a:endParaRPr lang="en-GB" altLang="cs-CZ" sz="2400" b="1"/>
          </a:p>
        </p:txBody>
      </p:sp>
      <p:sp>
        <p:nvSpPr>
          <p:cNvPr id="2869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869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869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94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8695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8688" name="Object 16"/>
          <p:cNvGraphicFramePr>
            <a:graphicFrameLocks noChangeAspect="1"/>
          </p:cNvGraphicFramePr>
          <p:nvPr/>
        </p:nvGraphicFramePr>
        <p:xfrm>
          <a:off x="2922588" y="2043113"/>
          <a:ext cx="27146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5" name="Equation" r:id="rId3" imgW="1459866" imgH="469696" progId="Equation.DSMT4">
                  <p:embed/>
                </p:oleObj>
              </mc:Choice>
              <mc:Fallback>
                <p:oleObj name="Equation" r:id="rId3" imgW="1459866" imgH="469696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2588" y="2043113"/>
                        <a:ext cx="2714625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96" name="Text Box 18"/>
          <p:cNvSpPr txBox="1">
            <a:spLocks noChangeArrowheads="1"/>
          </p:cNvSpPr>
          <p:nvPr/>
        </p:nvSpPr>
        <p:spPr bwMode="auto">
          <a:xfrm>
            <a:off x="889000" y="1435100"/>
            <a:ext cx="34178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Newton´s definite integral:</a:t>
            </a:r>
          </a:p>
        </p:txBody>
      </p:sp>
      <p:sp>
        <p:nvSpPr>
          <p:cNvPr id="28697" name="Text Box 19"/>
          <p:cNvSpPr txBox="1">
            <a:spLocks noChangeArrowheads="1"/>
          </p:cNvSpPr>
          <p:nvPr/>
        </p:nvSpPr>
        <p:spPr bwMode="auto">
          <a:xfrm>
            <a:off x="869950" y="3035300"/>
            <a:ext cx="7634288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In the definition above, F is a primitive function to f, </a:t>
            </a:r>
          </a:p>
          <a:p>
            <a:r>
              <a:rPr lang="cs-CZ" sz="2200"/>
              <a:t>and </a:t>
            </a:r>
            <a:r>
              <a:rPr lang="cs-CZ" sz="2200" i="1"/>
              <a:t>a</a:t>
            </a:r>
            <a:r>
              <a:rPr lang="cs-CZ" sz="2200"/>
              <a:t> and </a:t>
            </a:r>
            <a:r>
              <a:rPr lang="cs-CZ" sz="2200" i="1"/>
              <a:t>b</a:t>
            </a:r>
            <a:r>
              <a:rPr lang="cs-CZ" sz="2200"/>
              <a:t> are the limits of the integral.</a:t>
            </a:r>
          </a:p>
          <a:p>
            <a:endParaRPr lang="cs-CZ" sz="2200"/>
          </a:p>
          <a:p>
            <a:r>
              <a:rPr lang="cs-CZ" sz="2200"/>
              <a:t>The result of definite integral is not a function, but a number!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Problems to solve - 1</a:t>
            </a:r>
            <a:endParaRPr lang="en-GB" altLang="cs-CZ" sz="2400" b="1"/>
          </a:p>
        </p:txBody>
      </p:sp>
      <p:sp>
        <p:nvSpPr>
          <p:cNvPr id="6147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147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147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76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1477" name="Text Box 8"/>
          <p:cNvSpPr txBox="1">
            <a:spLocks noChangeArrowheads="1"/>
          </p:cNvSpPr>
          <p:nvPr/>
        </p:nvSpPr>
        <p:spPr bwMode="auto">
          <a:xfrm>
            <a:off x="822325" y="1751013"/>
            <a:ext cx="8620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/>
              <a:t>Find:</a:t>
            </a:r>
          </a:p>
          <a:p>
            <a:endParaRPr lang="cs-CZ" sz="2400"/>
          </a:p>
          <a:p>
            <a:endParaRPr lang="cs-CZ" sz="2400"/>
          </a:p>
        </p:txBody>
      </p:sp>
      <p:sp>
        <p:nvSpPr>
          <p:cNvPr id="61478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7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0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1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2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3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4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5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6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7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8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89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90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62" name="Object 22"/>
          <p:cNvGraphicFramePr>
            <a:graphicFrameLocks noChangeAspect="1"/>
          </p:cNvGraphicFramePr>
          <p:nvPr/>
        </p:nvGraphicFramePr>
        <p:xfrm>
          <a:off x="1827213" y="1630363"/>
          <a:ext cx="77152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1" name="Equation" r:id="rId3" imgW="406224" imgH="469696" progId="Equation.DSMT4">
                  <p:embed/>
                </p:oleObj>
              </mc:Choice>
              <mc:Fallback>
                <p:oleObj name="Equation" r:id="rId3" imgW="406224" imgH="469696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7213" y="1630363"/>
                        <a:ext cx="771525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1" name="Rectangle 2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64" name="Object 24"/>
          <p:cNvGraphicFramePr>
            <a:graphicFrameLocks noChangeAspect="1"/>
          </p:cNvGraphicFramePr>
          <p:nvPr/>
        </p:nvGraphicFramePr>
        <p:xfrm>
          <a:off x="1771650" y="2520950"/>
          <a:ext cx="1727200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2" name="Equation" r:id="rId5" imgW="1117600" imgH="457200" progId="Equation.DSMT4">
                  <p:embed/>
                </p:oleObj>
              </mc:Choice>
              <mc:Fallback>
                <p:oleObj name="Equation" r:id="rId5" imgW="1117600" imgH="4572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1650" y="2520950"/>
                        <a:ext cx="1727200" cy="703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2" name="Rectangle 2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66" name="Object 26"/>
          <p:cNvGraphicFramePr>
            <a:graphicFrameLocks noChangeAspect="1"/>
          </p:cNvGraphicFramePr>
          <p:nvPr/>
        </p:nvGraphicFramePr>
        <p:xfrm>
          <a:off x="1798638" y="3252788"/>
          <a:ext cx="1204912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3" name="Equation" r:id="rId7" imgW="787400" imgH="469900" progId="Equation.DSMT4">
                  <p:embed/>
                </p:oleObj>
              </mc:Choice>
              <mc:Fallback>
                <p:oleObj name="Equation" r:id="rId7" imgW="787400" imgH="4699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8638" y="3252788"/>
                        <a:ext cx="1204912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3" name="Rectangle 2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68" name="Object 28"/>
          <p:cNvGraphicFramePr>
            <a:graphicFrameLocks noChangeAspect="1"/>
          </p:cNvGraphicFramePr>
          <p:nvPr/>
        </p:nvGraphicFramePr>
        <p:xfrm>
          <a:off x="1885950" y="3870325"/>
          <a:ext cx="72072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4" name="Equation" r:id="rId9" imgW="393529" imgH="457002" progId="Equation.DSMT4">
                  <p:embed/>
                </p:oleObj>
              </mc:Choice>
              <mc:Fallback>
                <p:oleObj name="Equation" r:id="rId9" imgW="393529" imgH="457002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0" y="3870325"/>
                        <a:ext cx="720725" cy="82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4" name="Rectangle 3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70" name="Object 30"/>
          <p:cNvGraphicFramePr>
            <a:graphicFrameLocks noChangeAspect="1"/>
          </p:cNvGraphicFramePr>
          <p:nvPr/>
        </p:nvGraphicFramePr>
        <p:xfrm>
          <a:off x="1912938" y="4722813"/>
          <a:ext cx="949325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5" name="Equation" r:id="rId11" imgW="545863" imgH="469696" progId="Equation.DSMT4">
                  <p:embed/>
                </p:oleObj>
              </mc:Choice>
              <mc:Fallback>
                <p:oleObj name="Equation" r:id="rId11" imgW="545863" imgH="469696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4722813"/>
                        <a:ext cx="949325" cy="80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9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b="1" dirty="0" err="1"/>
              <a:t>An</a:t>
            </a:r>
            <a:r>
              <a:rPr lang="cs-CZ" altLang="cs-CZ" b="1" dirty="0"/>
              <a:t> area </a:t>
            </a:r>
            <a:r>
              <a:rPr lang="cs-CZ" altLang="cs-CZ" b="1" dirty="0" err="1"/>
              <a:t>between</a:t>
            </a:r>
            <a:r>
              <a:rPr lang="cs-CZ" altLang="cs-CZ" b="1" dirty="0"/>
              <a:t> </a:t>
            </a:r>
            <a:r>
              <a:rPr lang="cs-CZ" altLang="cs-CZ" b="1" dirty="0" err="1"/>
              <a:t>two</a:t>
            </a:r>
            <a:r>
              <a:rPr lang="cs-CZ" altLang="cs-CZ" b="1" dirty="0"/>
              <a:t> </a:t>
            </a:r>
            <a:r>
              <a:rPr lang="cs-CZ" altLang="cs-CZ" b="1" dirty="0" err="1"/>
              <a:t>curves</a:t>
            </a:r>
            <a:endParaRPr lang="en-GB" altLang="cs-CZ" b="1" dirty="0"/>
          </a:p>
        </p:txBody>
      </p:sp>
      <p:sp>
        <p:nvSpPr>
          <p:cNvPr id="62498" name="TextovéPole 10"/>
          <p:cNvSpPr txBox="1">
            <a:spLocks noChangeArrowheads="1"/>
          </p:cNvSpPr>
          <p:nvPr/>
        </p:nvSpPr>
        <p:spPr bwMode="auto">
          <a:xfrm>
            <a:off x="320675" y="2759631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2499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25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1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2502" name="Text Box 8"/>
          <p:cNvSpPr txBox="1">
            <a:spLocks noChangeArrowheads="1"/>
          </p:cNvSpPr>
          <p:nvPr/>
        </p:nvSpPr>
        <p:spPr bwMode="auto">
          <a:xfrm>
            <a:off x="1128713" y="1090057"/>
            <a:ext cx="7354887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500" dirty="0"/>
              <a:t>Let f(x) and h(x) </a:t>
            </a:r>
            <a:r>
              <a:rPr lang="cs-CZ" sz="1500" dirty="0" err="1"/>
              <a:t>be</a:t>
            </a:r>
            <a:r>
              <a:rPr lang="cs-CZ" sz="1500" dirty="0"/>
              <a:t> </a:t>
            </a:r>
            <a:r>
              <a:rPr lang="cs-CZ" sz="1500" dirty="0" err="1"/>
              <a:t>two</a:t>
            </a:r>
            <a:r>
              <a:rPr lang="cs-CZ" sz="1500" dirty="0"/>
              <a:t> </a:t>
            </a:r>
            <a:r>
              <a:rPr lang="cs-CZ" sz="1500" dirty="0" err="1"/>
              <a:t>curves</a:t>
            </a:r>
            <a:r>
              <a:rPr lang="cs-CZ" sz="1500" dirty="0"/>
              <a:t>, </a:t>
            </a:r>
            <a:r>
              <a:rPr lang="cs-CZ" sz="1500" i="1" dirty="0"/>
              <a:t>S</a:t>
            </a:r>
            <a:r>
              <a:rPr lang="cs-CZ" sz="1500" dirty="0"/>
              <a:t> </a:t>
            </a:r>
            <a:r>
              <a:rPr lang="cs-CZ" sz="1500" dirty="0" err="1"/>
              <a:t>an</a:t>
            </a:r>
            <a:r>
              <a:rPr lang="cs-CZ" sz="1500" dirty="0"/>
              <a:t> area </a:t>
            </a:r>
            <a:r>
              <a:rPr lang="cs-CZ" sz="1500" dirty="0" err="1"/>
              <a:t>between</a:t>
            </a:r>
            <a:r>
              <a:rPr lang="cs-CZ" sz="1500" dirty="0"/>
              <a:t> </a:t>
            </a:r>
            <a:r>
              <a:rPr lang="cs-CZ" sz="1500" dirty="0" err="1"/>
              <a:t>them</a:t>
            </a:r>
            <a:r>
              <a:rPr lang="cs-CZ" sz="1500" dirty="0"/>
              <a:t>.  And </a:t>
            </a:r>
            <a:r>
              <a:rPr lang="cs-CZ" sz="1500" i="1" dirty="0"/>
              <a:t>a</a:t>
            </a:r>
            <a:r>
              <a:rPr lang="cs-CZ" sz="1500" dirty="0"/>
              <a:t> and </a:t>
            </a:r>
            <a:r>
              <a:rPr lang="cs-CZ" sz="1500" i="1" dirty="0"/>
              <a:t>b</a:t>
            </a:r>
            <a:r>
              <a:rPr lang="cs-CZ" sz="1500" dirty="0"/>
              <a:t> </a:t>
            </a:r>
            <a:r>
              <a:rPr lang="cs-CZ" sz="1500" dirty="0" err="1"/>
              <a:t>their</a:t>
            </a:r>
            <a:r>
              <a:rPr lang="cs-CZ" sz="1500" dirty="0"/>
              <a:t> </a:t>
            </a:r>
            <a:r>
              <a:rPr lang="cs-CZ" sz="1500" dirty="0" err="1"/>
              <a:t>intersections</a:t>
            </a:r>
            <a:r>
              <a:rPr lang="cs-CZ" sz="1500" dirty="0"/>
              <a:t>. </a:t>
            </a:r>
          </a:p>
          <a:p>
            <a:r>
              <a:rPr lang="cs-CZ" sz="1500" dirty="0" err="1"/>
              <a:t>Then</a:t>
            </a:r>
            <a:r>
              <a:rPr lang="cs-CZ" sz="1500" dirty="0"/>
              <a:t> </a:t>
            </a:r>
            <a:r>
              <a:rPr lang="cs-CZ" sz="1500" i="1" dirty="0"/>
              <a:t>S</a:t>
            </a:r>
            <a:r>
              <a:rPr lang="cs-CZ" sz="1500" dirty="0"/>
              <a:t> </a:t>
            </a:r>
            <a:r>
              <a:rPr lang="cs-CZ" sz="1500" dirty="0" err="1"/>
              <a:t>is</a:t>
            </a:r>
            <a:r>
              <a:rPr lang="cs-CZ" sz="1500" dirty="0"/>
              <a:t> </a:t>
            </a:r>
            <a:r>
              <a:rPr lang="cs-CZ" sz="1500" dirty="0" err="1"/>
              <a:t>given</a:t>
            </a:r>
            <a:r>
              <a:rPr lang="cs-CZ" sz="1500" dirty="0"/>
              <a:t> as </a:t>
            </a:r>
            <a:r>
              <a:rPr lang="cs-CZ" sz="1500" dirty="0" err="1"/>
              <a:t>follows</a:t>
            </a:r>
            <a:r>
              <a:rPr lang="cs-CZ" sz="1500" dirty="0"/>
              <a:t>: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62503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5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6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7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8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09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0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1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2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3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4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5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6" name="Rectangle 2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7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8" name="Rectangle 2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19" name="Rectangle 29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52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2495" name="Object 31"/>
              <p:cNvSpPr txBox="1"/>
              <p:nvPr/>
            </p:nvSpPr>
            <p:spPr bwMode="auto">
              <a:xfrm>
                <a:off x="3341688" y="1286350"/>
                <a:ext cx="3846512" cy="814388"/>
              </a:xfrm>
              <a:prstGeom prst="rect">
                <a:avLst/>
              </a:prstGeom>
              <a:noFill/>
              <a:ex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cs-CZ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cs-CZ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d>
                            <m:dPr>
                              <m:ctrlPr>
                                <a:rPr lang="cs-CZ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cs-CZ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cs-CZ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cs-CZ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</m:nary>
                      <m:r>
                        <a:rPr lang="cs-CZ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62495" name="Object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41688" y="1286350"/>
                <a:ext cx="3846512" cy="814388"/>
              </a:xfrm>
              <a:prstGeom prst="rect">
                <a:avLst/>
              </a:prstGeom>
              <a:blipFill>
                <a:blip r:embed="rId3"/>
                <a:stretch>
                  <a:fillRect b="-17910"/>
                </a:stretch>
              </a:blipFill>
              <a:ex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ovéPole 10">
            <a:extLst>
              <a:ext uri="{FF2B5EF4-FFF2-40B4-BE49-F238E27FC236}">
                <a16:creationId xmlns:a16="http://schemas.microsoft.com/office/drawing/2014/main" id="{E2795877-C92E-4251-BE0F-14C942583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400" y="2297031"/>
            <a:ext cx="7953375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 dirty="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dirty="0"/>
              <a:t>1) </a:t>
            </a:r>
            <a:r>
              <a:rPr lang="cs-CZ" altLang="cs-CZ" dirty="0" err="1"/>
              <a:t>Find</a:t>
            </a:r>
            <a:r>
              <a:rPr lang="cs-CZ" altLang="cs-CZ" dirty="0"/>
              <a:t> </a:t>
            </a:r>
            <a:r>
              <a:rPr lang="cs-CZ" altLang="cs-CZ" dirty="0" err="1"/>
              <a:t>an</a:t>
            </a:r>
            <a:r>
              <a:rPr lang="cs-CZ" altLang="cs-CZ" dirty="0"/>
              <a:t> are </a:t>
            </a:r>
            <a:r>
              <a:rPr lang="cs-CZ" altLang="cs-CZ" dirty="0" err="1"/>
              <a:t>between</a:t>
            </a:r>
            <a:r>
              <a:rPr lang="cs-CZ" altLang="cs-CZ" dirty="0"/>
              <a:t> </a:t>
            </a:r>
            <a:r>
              <a:rPr lang="cs-CZ" altLang="cs-CZ" dirty="0" err="1"/>
              <a:t>two</a:t>
            </a:r>
            <a:r>
              <a:rPr lang="cs-CZ" altLang="cs-CZ" dirty="0"/>
              <a:t> </a:t>
            </a:r>
            <a:r>
              <a:rPr lang="cs-CZ" altLang="cs-CZ" dirty="0" err="1"/>
              <a:t>curves</a:t>
            </a:r>
            <a:r>
              <a:rPr lang="cs-CZ" altLang="cs-CZ" dirty="0"/>
              <a:t>:              and             . </a:t>
            </a:r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 dirty="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 dirty="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 dirty="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 dirty="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 dirty="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 dirty="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 dirty="0"/>
          </a:p>
          <a:p>
            <a:pPr marL="342900" indent="-342900">
              <a:buFont typeface="Arial" charset="0"/>
              <a:buNone/>
            </a:pPr>
            <a:r>
              <a:rPr lang="en-GB" altLang="cs-CZ" sz="2200" dirty="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dirty="0"/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4DDAE631-DC79-4958-B28D-A788ABEB31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861888"/>
              </p:ext>
            </p:extLst>
          </p:nvPr>
        </p:nvGraphicFramePr>
        <p:xfrm>
          <a:off x="4406108" y="2632600"/>
          <a:ext cx="7778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2" name="Equation" r:id="rId4" imgW="482391" imgH="241195" progId="Equation.DSMT4">
                  <p:embed/>
                </p:oleObj>
              </mc:Choice>
              <mc:Fallback>
                <p:oleObj name="Equation" r:id="rId4" imgW="482391" imgH="241195" progId="Equation.DSMT4">
                  <p:embed/>
                  <p:pic>
                    <p:nvPicPr>
                      <p:cNvPr id="6351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6108" y="2632600"/>
                        <a:ext cx="7778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" name="Picture 1706" descr="Graf 26">
            <a:extLst>
              <a:ext uri="{FF2B5EF4-FFF2-40B4-BE49-F238E27FC236}">
                <a16:creationId xmlns:a16="http://schemas.microsoft.com/office/drawing/2014/main" id="{13E62AA9-2613-40C3-92D7-656B49D100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63763" y="3589017"/>
            <a:ext cx="4286250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3" name="Object 28">
            <a:extLst>
              <a:ext uri="{FF2B5EF4-FFF2-40B4-BE49-F238E27FC236}">
                <a16:creationId xmlns:a16="http://schemas.microsoft.com/office/drawing/2014/main" id="{696E9C43-2082-4C84-8866-5B2B601242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860257"/>
              </p:ext>
            </p:extLst>
          </p:nvPr>
        </p:nvGraphicFramePr>
        <p:xfrm>
          <a:off x="5646739" y="2614978"/>
          <a:ext cx="655637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3" name="Equation" r:id="rId7" imgW="419100" imgH="228600" progId="Equation.DSMT4">
                  <p:embed/>
                </p:oleObj>
              </mc:Choice>
              <mc:Fallback>
                <p:oleObj name="Equation" r:id="rId7" imgW="419100" imgH="228600" progId="Equation.DSMT4">
                  <p:embed/>
                  <p:pic>
                    <p:nvPicPr>
                      <p:cNvPr id="6351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6739" y="2614978"/>
                        <a:ext cx="655637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95" name="TextovéPole 10"/>
          <p:cNvSpPr txBox="1">
            <a:spLocks noChangeArrowheads="1"/>
          </p:cNvSpPr>
          <p:nvPr/>
        </p:nvSpPr>
        <p:spPr bwMode="auto">
          <a:xfrm>
            <a:off x="447675" y="207962"/>
            <a:ext cx="8477250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 dirty="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dirty="0"/>
              <a:t>2) </a:t>
            </a:r>
            <a:r>
              <a:rPr lang="cs-CZ" altLang="cs-CZ" dirty="0" err="1"/>
              <a:t>Find</a:t>
            </a:r>
            <a:r>
              <a:rPr lang="cs-CZ" altLang="cs-CZ" dirty="0"/>
              <a:t> </a:t>
            </a:r>
            <a:r>
              <a:rPr lang="cs-CZ" altLang="cs-CZ" dirty="0" err="1"/>
              <a:t>an</a:t>
            </a:r>
            <a:r>
              <a:rPr lang="cs-CZ" altLang="cs-CZ" dirty="0"/>
              <a:t> are </a:t>
            </a:r>
            <a:r>
              <a:rPr lang="cs-CZ" altLang="cs-CZ" dirty="0" err="1"/>
              <a:t>between</a:t>
            </a:r>
            <a:r>
              <a:rPr lang="cs-CZ" altLang="cs-CZ" dirty="0"/>
              <a:t> </a:t>
            </a:r>
            <a:r>
              <a:rPr lang="cs-CZ" altLang="cs-CZ" dirty="0" err="1"/>
              <a:t>two</a:t>
            </a:r>
            <a:r>
              <a:rPr lang="cs-CZ" altLang="cs-CZ" dirty="0"/>
              <a:t> </a:t>
            </a:r>
            <a:r>
              <a:rPr lang="cs-CZ" altLang="cs-CZ" dirty="0" err="1"/>
              <a:t>curves</a:t>
            </a:r>
            <a:r>
              <a:rPr lang="cs-CZ" altLang="cs-CZ" dirty="0"/>
              <a:t>:               and             </a:t>
            </a:r>
            <a:r>
              <a:rPr lang="cs-CZ" altLang="cs-CZ" sz="2200" dirty="0"/>
              <a:t>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 dirty="0"/>
          </a:p>
          <a:p>
            <a:pPr marL="342900" indent="-342900">
              <a:buFont typeface="Calibri" pitchFamily="34" charset="0"/>
              <a:buNone/>
            </a:pPr>
            <a:endParaRPr lang="en-GB" altLang="cs-CZ" sz="2200" dirty="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 dirty="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 dirty="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 dirty="0"/>
          </a:p>
          <a:p>
            <a:pPr marL="342900" indent="-342900">
              <a:buFont typeface="Arial" charset="0"/>
              <a:buNone/>
            </a:pPr>
            <a:r>
              <a:rPr lang="en-GB" altLang="cs-CZ" sz="2200" dirty="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dirty="0"/>
          </a:p>
        </p:txBody>
      </p:sp>
      <p:sp>
        <p:nvSpPr>
          <p:cNvPr id="6659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659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98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6599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1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2" name="Rectangle 1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3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4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5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6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7" name="Rectangle 1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8" name="Rectangle 1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09" name="Rectangle 19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0" name="Rectangle 20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1" name="Rectangle 2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2" name="Rectangle 2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3" name="Rectangle 2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4" name="Rectangle 2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5" name="Rectangle 2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7" name="Rectangle 2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6587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270103"/>
              </p:ext>
            </p:extLst>
          </p:nvPr>
        </p:nvGraphicFramePr>
        <p:xfrm>
          <a:off x="5524500" y="531420"/>
          <a:ext cx="7683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5" name="Equation" r:id="rId3" imgW="419100" imgH="228600" progId="Equation.DSMT4">
                  <p:embed/>
                </p:oleObj>
              </mc:Choice>
              <mc:Fallback>
                <p:oleObj name="Equation" r:id="rId3" imgW="419100" imgH="2286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0" y="531420"/>
                        <a:ext cx="76835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618" name="Rectangle 3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1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2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21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6592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368998"/>
              </p:ext>
            </p:extLst>
          </p:nvPr>
        </p:nvGraphicFramePr>
        <p:xfrm>
          <a:off x="4167981" y="621113"/>
          <a:ext cx="80803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06" name="Equation" r:id="rId5" imgW="457002" imgH="203112" progId="Equation.DSMT4">
                  <p:embed/>
                </p:oleObj>
              </mc:Choice>
              <mc:Fallback>
                <p:oleObj name="Equation" r:id="rId5" imgW="457002" imgH="203112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7981" y="621113"/>
                        <a:ext cx="808038" cy="371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622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623" name="Rectangle 35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66624" name="Picture 1713" descr="Graf 2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7675" y="1315642"/>
            <a:ext cx="4535488" cy="340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253</TotalTime>
  <Words>141</Words>
  <Application>Microsoft Office PowerPoint</Application>
  <PresentationFormat>Předvádění na obrazovce (4:3)</PresentationFormat>
  <Paragraphs>60</Paragraphs>
  <Slides>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Motiv sady Office</vt:lpstr>
      <vt:lpstr>Vlastní návrh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Radmila Krkošková</cp:lastModifiedBy>
  <cp:revision>44</cp:revision>
  <dcterms:created xsi:type="dcterms:W3CDTF">2016-03-17T12:08:01Z</dcterms:created>
  <dcterms:modified xsi:type="dcterms:W3CDTF">2023-12-06T12:27:22Z</dcterms:modified>
</cp:coreProperties>
</file>