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1"/>
    <p:sldMasterId id="2147483737" r:id="rId2"/>
    <p:sldMasterId id="2147483752" r:id="rId3"/>
  </p:sldMasterIdLst>
  <p:notesMasterIdLst>
    <p:notesMasterId r:id="rId57"/>
  </p:notesMasterIdLst>
  <p:handoutMasterIdLst>
    <p:handoutMasterId r:id="rId58"/>
  </p:handoutMasterIdLst>
  <p:sldIdLst>
    <p:sldId id="447" r:id="rId4"/>
    <p:sldId id="346" r:id="rId5"/>
    <p:sldId id="395" r:id="rId6"/>
    <p:sldId id="396" r:id="rId7"/>
    <p:sldId id="397" r:id="rId8"/>
    <p:sldId id="398" r:id="rId9"/>
    <p:sldId id="399" r:id="rId10"/>
    <p:sldId id="400" r:id="rId11"/>
    <p:sldId id="401" r:id="rId12"/>
    <p:sldId id="402" r:id="rId13"/>
    <p:sldId id="393" r:id="rId14"/>
    <p:sldId id="403" r:id="rId15"/>
    <p:sldId id="405" r:id="rId16"/>
    <p:sldId id="394" r:id="rId17"/>
    <p:sldId id="407" r:id="rId18"/>
    <p:sldId id="404" r:id="rId19"/>
    <p:sldId id="409" r:id="rId20"/>
    <p:sldId id="406" r:id="rId21"/>
    <p:sldId id="408" r:id="rId22"/>
    <p:sldId id="412" r:id="rId23"/>
    <p:sldId id="410" r:id="rId24"/>
    <p:sldId id="411" r:id="rId25"/>
    <p:sldId id="413" r:id="rId26"/>
    <p:sldId id="419" r:id="rId27"/>
    <p:sldId id="418" r:id="rId28"/>
    <p:sldId id="417" r:id="rId29"/>
    <p:sldId id="416" r:id="rId30"/>
    <p:sldId id="415" r:id="rId31"/>
    <p:sldId id="422" r:id="rId32"/>
    <p:sldId id="414" r:id="rId33"/>
    <p:sldId id="421" r:id="rId34"/>
    <p:sldId id="425" r:id="rId35"/>
    <p:sldId id="426" r:id="rId36"/>
    <p:sldId id="427" r:id="rId37"/>
    <p:sldId id="428" r:id="rId38"/>
    <p:sldId id="429" r:id="rId39"/>
    <p:sldId id="430" r:id="rId40"/>
    <p:sldId id="431" r:id="rId41"/>
    <p:sldId id="432" r:id="rId42"/>
    <p:sldId id="433" r:id="rId43"/>
    <p:sldId id="434" r:id="rId44"/>
    <p:sldId id="435" r:id="rId45"/>
    <p:sldId id="436" r:id="rId46"/>
    <p:sldId id="437" r:id="rId47"/>
    <p:sldId id="438" r:id="rId48"/>
    <p:sldId id="440" r:id="rId49"/>
    <p:sldId id="441" r:id="rId50"/>
    <p:sldId id="442" r:id="rId51"/>
    <p:sldId id="443" r:id="rId52"/>
    <p:sldId id="444" r:id="rId53"/>
    <p:sldId id="445" r:id="rId54"/>
    <p:sldId id="446" r:id="rId55"/>
    <p:sldId id="392" r:id="rId56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003300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3" autoAdjust="0"/>
    <p:restoredTop sz="98046" autoAdjust="0"/>
  </p:normalViewPr>
  <p:slideViewPr>
    <p:cSldViewPr>
      <p:cViewPr varScale="1">
        <p:scale>
          <a:sx n="107" d="100"/>
          <a:sy n="107" d="100"/>
        </p:scale>
        <p:origin x="17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24F4663-8B68-4BA8-9A95-C6818140823E}" type="datetimeFigureOut">
              <a:rPr lang="cs-CZ"/>
              <a:pPr>
                <a:defRPr/>
              </a:pPr>
              <a:t>17. 4. 2018</a:t>
            </a:fld>
            <a:endParaRPr lang="cs-CZ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920594A-B98C-46EB-A22A-0330DB9A79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334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4817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2DE72AA-5343-4DEA-B48D-44173E380413}" type="datetimeFigureOut">
              <a:rPr lang="cs-CZ"/>
              <a:pPr>
                <a:defRPr/>
              </a:pPr>
              <a:t>17. 4. 2018</a:t>
            </a:fld>
            <a:endParaRPr lang="cs-CZ"/>
          </a:p>
        </p:txBody>
      </p:sp>
      <p:sp>
        <p:nvSpPr>
          <p:cNvPr id="49156" name="Rectangle 34819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  <a:endParaRPr lang="cs-CZ" noProof="0" smtClean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smtClean="0"/>
          </a:p>
        </p:txBody>
      </p:sp>
      <p:sp>
        <p:nvSpPr>
          <p:cNvPr id="48134" name="Rectangle 34821"/>
          <p:cNvSpPr>
            <a:spLocks noGrp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FDD1D4E-773E-4701-9867-C147C2DDC5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4098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0938" cy="3721100"/>
          </a:xfrm>
          <a:ln/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xfrm>
            <a:off x="907507" y="4717415"/>
            <a:ext cx="4979488" cy="4469130"/>
          </a:xfrm>
          <a:noFill/>
        </p:spPr>
        <p:txBody>
          <a:bodyPr lIns="90299" tIns="45149" rIns="90299" bIns="45149"/>
          <a:lstStyle/>
          <a:p>
            <a:r>
              <a:rPr lang="en-US"/>
              <a:t>Notes:</a:t>
            </a:r>
          </a:p>
          <a:p>
            <a:r>
              <a:rPr lang="en-US"/>
              <a:t>Trading Partner Agreements - in ebXML we are interested in Collaboration Protocol Agreements</a:t>
            </a:r>
          </a:p>
        </p:txBody>
      </p:sp>
    </p:spTree>
    <p:extLst>
      <p:ext uri="{BB962C8B-B14F-4D97-AF65-F5344CB8AC3E}">
        <p14:creationId xmlns:p14="http://schemas.microsoft.com/office/powerpoint/2010/main" val="110863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Projektování informačních systémů 1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4D7C-F96E-4EDC-A45D-D519B379E8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Projektování informačních systémů 1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2ECEE-BE67-462E-BE16-DBC8829D56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Projektování informačních systémů 1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673ED-658D-4F50-B746-943635A419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Projektování informačních systémů 1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D6C2E-E985-41B9-A602-8291C65CD0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57270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Projektování informačních systémů 1</a:t>
            </a: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D6C2E-E985-41B9-A602-8291C65CD0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965873"/>
      </p:ext>
    </p:extLst>
  </p:cSld>
  <p:clrMapOvr>
    <a:masterClrMapping/>
  </p:clrMapOvr>
  <p:transition spd="slow">
    <p:push/>
  </p:transition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Projektování informačních systémů 1</a:t>
            </a: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D6C2E-E985-41B9-A602-8291C65CD0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3780700"/>
      </p:ext>
    </p:extLst>
  </p:cSld>
  <p:clrMapOvr>
    <a:masterClrMapping/>
  </p:clrMapOvr>
  <p:transition spd="slow">
    <p:push/>
  </p:transition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Projektování informačních systémů 1</a:t>
            </a: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D6C2E-E985-41B9-A602-8291C65CD0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5014723"/>
      </p:ext>
    </p:extLst>
  </p:cSld>
  <p:clrMapOvr>
    <a:masterClrMapping/>
  </p:clrMapOvr>
  <p:transition spd="slow">
    <p:push/>
  </p:transition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Projektování informačních systémů 1</a:t>
            </a:r>
            <a:endParaRPr lang="cs-CZ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D6C2E-E985-41B9-A602-8291C65CD0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341049"/>
      </p:ext>
    </p:extLst>
  </p:cSld>
  <p:clrMapOvr>
    <a:masterClrMapping/>
  </p:clrMapOvr>
  <p:transition spd="slow">
    <p:push/>
  </p:transition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Projektování informačních systémů 1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D6C2E-E985-41B9-A602-8291C65CD0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174617"/>
      </p:ext>
    </p:extLst>
  </p:cSld>
  <p:clrMapOvr>
    <a:masterClrMapping/>
  </p:clrMapOvr>
  <p:transition spd="slow">
    <p:push/>
  </p:transition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Projektování informačních systémů 1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D6C2E-E985-41B9-A602-8291C65CD0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7337288"/>
      </p:ext>
    </p:extLst>
  </p:cSld>
  <p:clrMapOvr>
    <a:masterClrMapping/>
  </p:clrMapOvr>
  <p:transition spd="slow">
    <p:push/>
  </p:transition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Projektování informačních systémů 1</a:t>
            </a: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D6C2E-E985-41B9-A602-8291C65CD0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7175616"/>
      </p:ext>
    </p:extLst>
  </p:cSld>
  <p:clrMapOvr>
    <a:masterClrMapping/>
  </p:clrMapOvr>
  <p:transition spd="slow">
    <p:push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Projektování informačních systémů 1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928FB-F393-426B-9D6B-D3F0169BAC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Projektování informačních systémů 1</a:t>
            </a: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D6C2E-E985-41B9-A602-8291C65CD0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11225"/>
      </p:ext>
    </p:extLst>
  </p:cSld>
  <p:clrMapOvr>
    <a:masterClrMapping/>
  </p:clrMapOvr>
  <p:transition spd="slow">
    <p:push/>
  </p:transition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Projektování informačních systémů 1</a:t>
            </a: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D6C2E-E985-41B9-A602-8291C65CD0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535547"/>
      </p:ext>
    </p:extLst>
  </p:cSld>
  <p:clrMapOvr>
    <a:masterClrMapping/>
  </p:clrMapOvr>
  <p:transition spd="slow">
    <p:push/>
  </p:transition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Projektování informačních systémů 1</a:t>
            </a: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D6C2E-E985-41B9-A602-8291C65CD0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0007235"/>
      </p:ext>
    </p:extLst>
  </p:cSld>
  <p:clrMapOvr>
    <a:masterClrMapping/>
  </p:clrMapOvr>
  <p:transition spd="slow">
    <p:push/>
  </p:transition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97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95757-C20D-4307-BEB3-E1017FFFC9C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53932"/>
      </p:ext>
    </p:extLst>
  </p:cSld>
  <p:clrMapOvr>
    <a:masterClrMapping/>
  </p:clrMapOvr>
  <p:transition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DACA0-84ED-45AB-BFF4-C2793E04EA2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214053"/>
      </p:ext>
    </p:extLst>
  </p:cSld>
  <p:clrMapOvr>
    <a:masterClrMapping/>
  </p:clrMapOvr>
  <p:transition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63DBA-BD7A-43B9-857F-B371D9FDC2F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71431"/>
      </p:ext>
    </p:extLst>
  </p:cSld>
  <p:clrMapOvr>
    <a:masterClrMapping/>
  </p:clrMapOvr>
  <p:transition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76781-A518-4032-A85B-F45B10245E2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460982"/>
      </p:ext>
    </p:extLst>
  </p:cSld>
  <p:clrMapOvr>
    <a:masterClrMapping/>
  </p:clrMapOvr>
  <p:transition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2E300-87D1-43B2-9DE5-0D0558C7DBD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27458"/>
      </p:ext>
    </p:extLst>
  </p:cSld>
  <p:clrMapOvr>
    <a:masterClrMapping/>
  </p:clrMapOvr>
  <p:transition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D5B23-14D5-42B5-B473-80E47309E83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41852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Projektování informačních systémů 1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A8823-0CD1-4405-A89D-79B1659BCF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B32C3-21B0-4BCF-BCB9-213A8C5B9D6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185965"/>
      </p:ext>
    </p:extLst>
  </p:cSld>
  <p:clrMapOvr>
    <a:masterClrMapping/>
  </p:clrMapOvr>
  <p:transition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69176-9D71-4E75-BC8D-D02FD627D43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211391"/>
      </p:ext>
    </p:extLst>
  </p:cSld>
  <p:clrMapOvr>
    <a:masterClrMapping/>
  </p:clrMapOvr>
  <p:transition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AE033-2FCE-4CB8-B689-3A8E18B5374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102021"/>
      </p:ext>
    </p:extLst>
  </p:cSld>
  <p:clrMapOvr>
    <a:masterClrMapping/>
  </p:clrMapOvr>
  <p:transition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D6BDC-C2AF-44E0-9241-58D27F2230B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15452"/>
      </p:ext>
    </p:extLst>
  </p:cSld>
  <p:clrMapOvr>
    <a:masterClrMapping/>
  </p:clrMapOvr>
  <p:transition>
    <p:pu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CD1B5-C3CA-40D5-AD5D-E335EBB79B5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836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Projektování informačních systémů 1</a:t>
            </a: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42AB8-A862-4ED8-8507-4F3F7FA3F0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Projektování informačních systémů 1</a:t>
            </a: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E8070-20AF-4D20-93B1-156D842886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Projektování informačních systémů 1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C32CB-C5DA-42DD-B80F-1A0C0AE53C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Projektování informačních systémů 1</a:t>
            </a: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92E51-D962-4468-B004-92CE3A458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Projektování informačních systémů 1</a:t>
            </a: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5637D-E204-43CC-9063-D00173886C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Projektování informačních systémů 1</a:t>
            </a: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093F0-6A10-4701-842F-A1A9EA3435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512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cs-CZ" smtClean="0"/>
              <a:t>Projektování informačních systémů 1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9929D2A-8D7E-4B61-8B09-5C09CA0599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24932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124933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cs-CZ" smtClean="0"/>
              <a:t>Projektování informačních systémů 1</a:t>
            </a:r>
            <a:endParaRPr lang="cs-CZ"/>
          </a:p>
        </p:txBody>
      </p:sp>
      <p:sp>
        <p:nvSpPr>
          <p:cNvPr id="1249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29929D2A-8D7E-4B61-8B09-5C09CA05994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9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" name="Shape 6168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261 w 6027"/>
                <a:gd name="T1" fmla="*/ 369 h 2296"/>
                <a:gd name="T2" fmla="*/ 0 w 6027"/>
                <a:gd name="T3" fmla="*/ 369 h 2296"/>
                <a:gd name="T4" fmla="*/ 0 w 6027"/>
                <a:gd name="T5" fmla="*/ 0 h 2296"/>
                <a:gd name="T6" fmla="*/ 5261 w 6027"/>
                <a:gd name="T7" fmla="*/ 0 h 2296"/>
                <a:gd name="T8" fmla="*/ 5261 w 6027"/>
                <a:gd name="T9" fmla="*/ 369 h 2296"/>
                <a:gd name="T10" fmla="*/ 5261 w 6027"/>
                <a:gd name="T11" fmla="*/ 36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27"/>
                <a:gd name="T19" fmla="*/ 0 h 2296"/>
                <a:gd name="T20" fmla="*/ 0 w 6027"/>
                <a:gd name="T21" fmla="*/ 0 h 22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1" name="Shape 4099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0" b="0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roup 6"/>
          <p:cNvGrpSpPr>
            <a:grpSpLocks/>
          </p:cNvGrpSpPr>
          <p:nvPr userDrawn="1"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3" name="Shape 4102"/>
            <p:cNvSpPr>
              <a:spLocks/>
            </p:cNvSpPr>
            <p:nvPr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0" b="0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solidFill>
                  <a:srgbClr val="000000"/>
                </a:solidFill>
              </a:endParaRPr>
            </a:p>
          </p:txBody>
        </p:sp>
        <p:grpSp>
          <p:nvGrpSpPr>
            <p:cNvPr id="1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6" name="Shape 6163"/>
              <p:cNvSpPr>
                <a:spLocks/>
              </p:cNvSpPr>
              <p:nvPr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96"/>
                  <a:gd name="T46" fmla="*/ 0 h 533"/>
                  <a:gd name="T47" fmla="*/ 0 w 996"/>
                  <a:gd name="T48" fmla="*/ 0 h 53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Shape 6164"/>
              <p:cNvSpPr>
                <a:spLocks/>
              </p:cNvSpPr>
              <p:nvPr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5 h 353"/>
                  <a:gd name="T4" fmla="*/ 24 w 186"/>
                  <a:gd name="T5" fmla="*/ 43 h 353"/>
                  <a:gd name="T6" fmla="*/ 18 w 186"/>
                  <a:gd name="T7" fmla="*/ 93 h 353"/>
                  <a:gd name="T8" fmla="*/ 42 w 186"/>
                  <a:gd name="T9" fmla="*/ 160 h 353"/>
                  <a:gd name="T10" fmla="*/ 48 w 186"/>
                  <a:gd name="T11" fmla="*/ 227 h 353"/>
                  <a:gd name="T12" fmla="*/ 0 w 186"/>
                  <a:gd name="T13" fmla="*/ 495 h 353"/>
                  <a:gd name="T14" fmla="*/ 54 w 186"/>
                  <a:gd name="T15" fmla="*/ 327 h 353"/>
                  <a:gd name="T16" fmla="*/ 84 w 186"/>
                  <a:gd name="T17" fmla="*/ 303 h 353"/>
                  <a:gd name="T18" fmla="*/ 126 w 186"/>
                  <a:gd name="T19" fmla="*/ 177 h 353"/>
                  <a:gd name="T20" fmla="*/ 144 w 186"/>
                  <a:gd name="T21" fmla="*/ 168 h 353"/>
                  <a:gd name="T22" fmla="*/ 144 w 186"/>
                  <a:gd name="T23" fmla="*/ 126 h 353"/>
                  <a:gd name="T24" fmla="*/ 186 w 186"/>
                  <a:gd name="T25" fmla="*/ 93 h 353"/>
                  <a:gd name="T26" fmla="*/ 162 w 186"/>
                  <a:gd name="T27" fmla="*/ 8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6"/>
                  <a:gd name="T49" fmla="*/ 0 h 353"/>
                  <a:gd name="T50" fmla="*/ 0 w 186"/>
                  <a:gd name="T51" fmla="*/ 0 h 35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Shape 6165"/>
              <p:cNvSpPr>
                <a:spLocks/>
              </p:cNvSpPr>
              <p:nvPr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8"/>
                  <a:gd name="T34" fmla="*/ 0 h 271"/>
                  <a:gd name="T35" fmla="*/ 0 w 378"/>
                  <a:gd name="T36" fmla="*/ 0 h 27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Shape 6166"/>
              <p:cNvSpPr>
                <a:spLocks/>
              </p:cNvSpPr>
              <p:nvPr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9 h 66"/>
                  <a:gd name="T8" fmla="*/ 6 w 155"/>
                  <a:gd name="T9" fmla="*/ 25 h 66"/>
                  <a:gd name="T10" fmla="*/ 0 w 155"/>
                  <a:gd name="T11" fmla="*/ 34 h 66"/>
                  <a:gd name="T12" fmla="*/ 78 w 155"/>
                  <a:gd name="T13" fmla="*/ 84 h 66"/>
                  <a:gd name="T14" fmla="*/ 96 w 155"/>
                  <a:gd name="T15" fmla="*/ 59 h 66"/>
                  <a:gd name="T16" fmla="*/ 155 w 155"/>
                  <a:gd name="T17" fmla="*/ 93 h 66"/>
                  <a:gd name="T18" fmla="*/ 126 w 155"/>
                  <a:gd name="T19" fmla="*/ 3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5"/>
                  <a:gd name="T40" fmla="*/ 0 h 66"/>
                  <a:gd name="T41" fmla="*/ 0 w 155"/>
                  <a:gd name="T42" fmla="*/ 0 h 6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Shape 6167"/>
              <p:cNvSpPr>
                <a:spLocks/>
              </p:cNvSpPr>
              <p:nvPr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52 h 72"/>
                  <a:gd name="T2" fmla="*/ 0 w 42"/>
                  <a:gd name="T3" fmla="*/ 26 h 72"/>
                  <a:gd name="T4" fmla="*/ 12 w 42"/>
                  <a:gd name="T5" fmla="*/ 9 h 72"/>
                  <a:gd name="T6" fmla="*/ 0 w 42"/>
                  <a:gd name="T7" fmla="*/ 9 h 72"/>
                  <a:gd name="T8" fmla="*/ 12 w 42"/>
                  <a:gd name="T9" fmla="*/ 9 h 72"/>
                  <a:gd name="T10" fmla="*/ 24 w 42"/>
                  <a:gd name="T11" fmla="*/ 9 h 72"/>
                  <a:gd name="T12" fmla="*/ 36 w 42"/>
                  <a:gd name="T13" fmla="*/ 9 h 72"/>
                  <a:gd name="T14" fmla="*/ 42 w 42"/>
                  <a:gd name="T15" fmla="*/ 0 h 72"/>
                  <a:gd name="T16" fmla="*/ 30 w 42"/>
                  <a:gd name="T17" fmla="*/ 26 h 72"/>
                  <a:gd name="T18" fmla="*/ 42 w 42"/>
                  <a:gd name="T19" fmla="*/ 69 h 72"/>
                  <a:gd name="T20" fmla="*/ 12 w 42"/>
                  <a:gd name="T21" fmla="*/ 102 h 72"/>
                  <a:gd name="T22" fmla="*/ 6 w 42"/>
                  <a:gd name="T23" fmla="*/ 52 h 72"/>
                  <a:gd name="T24" fmla="*/ 6 w 42"/>
                  <a:gd name="T25" fmla="*/ 52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72"/>
                  <a:gd name="T41" fmla="*/ 0 w 42"/>
                  <a:gd name="T42" fmla="*/ 0 h 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" name="Shape 4109"/>
            <p:cNvSpPr>
              <a:spLocks/>
            </p:cNvSpPr>
            <p:nvPr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0" b="0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grpSp>
        <p:nvGrpSpPr>
          <p:cNvPr id="21" name="Group 15"/>
          <p:cNvGrpSpPr>
            <a:grpSpLocks/>
          </p:cNvGrpSpPr>
          <p:nvPr userDrawn="1"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2" name="Shape 6154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3 h 287"/>
                <a:gd name="T4" fmla="*/ 66 w 365"/>
                <a:gd name="T5" fmla="*/ 114 h 287"/>
                <a:gd name="T6" fmla="*/ 143 w 365"/>
                <a:gd name="T7" fmla="*/ 189 h 287"/>
                <a:gd name="T8" fmla="*/ 191 w 365"/>
                <a:gd name="T9" fmla="*/ 174 h 287"/>
                <a:gd name="T10" fmla="*/ 341 w 365"/>
                <a:gd name="T11" fmla="*/ 299 h 287"/>
                <a:gd name="T12" fmla="*/ 305 w 365"/>
                <a:gd name="T13" fmla="*/ 180 h 287"/>
                <a:gd name="T14" fmla="*/ 365 w 365"/>
                <a:gd name="T15" fmla="*/ 138 h 287"/>
                <a:gd name="T16" fmla="*/ 359 w 365"/>
                <a:gd name="T17" fmla="*/ 132 h 287"/>
                <a:gd name="T18" fmla="*/ 335 w 365"/>
                <a:gd name="T19" fmla="*/ 120 h 287"/>
                <a:gd name="T20" fmla="*/ 299 w 365"/>
                <a:gd name="T21" fmla="*/ 93 h 287"/>
                <a:gd name="T22" fmla="*/ 257 w 365"/>
                <a:gd name="T23" fmla="*/ 75 h 287"/>
                <a:gd name="T24" fmla="*/ 215 w 365"/>
                <a:gd name="T25" fmla="*/ 57 h 287"/>
                <a:gd name="T26" fmla="*/ 173 w 365"/>
                <a:gd name="T27" fmla="*/ 39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5"/>
                <a:gd name="T76" fmla="*/ 0 h 287"/>
                <a:gd name="T77" fmla="*/ 0 w 365"/>
                <a:gd name="T78" fmla="*/ 0 h 2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3" name="Shape 6155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33"/>
                <a:gd name="T67" fmla="*/ 0 h 499"/>
                <a:gd name="T68" fmla="*/ 0 w 2033"/>
                <a:gd name="T69" fmla="*/ 0 h 49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4" name="Shape 6156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3 h 60"/>
                <a:gd name="T16" fmla="*/ 65 w 71"/>
                <a:gd name="T17" fmla="*/ 45 h 60"/>
                <a:gd name="T18" fmla="*/ 71 w 71"/>
                <a:gd name="T19" fmla="*/ 57 h 60"/>
                <a:gd name="T20" fmla="*/ 71 w 71"/>
                <a:gd name="T21" fmla="*/ 63 h 60"/>
                <a:gd name="T22" fmla="*/ 59 w 71"/>
                <a:gd name="T23" fmla="*/ 57 h 60"/>
                <a:gd name="T24" fmla="*/ 47 w 71"/>
                <a:gd name="T25" fmla="*/ 45 h 60"/>
                <a:gd name="T26" fmla="*/ 23 w 71"/>
                <a:gd name="T27" fmla="*/ 33 h 60"/>
                <a:gd name="T28" fmla="*/ 23 w 71"/>
                <a:gd name="T29" fmla="*/ 39 h 60"/>
                <a:gd name="T30" fmla="*/ 18 w 71"/>
                <a:gd name="T31" fmla="*/ 45 h 60"/>
                <a:gd name="T32" fmla="*/ 12 w 71"/>
                <a:gd name="T33" fmla="*/ 51 h 60"/>
                <a:gd name="T34" fmla="*/ 6 w 71"/>
                <a:gd name="T35" fmla="*/ 51 h 60"/>
                <a:gd name="T36" fmla="*/ 6 w 71"/>
                <a:gd name="T37" fmla="*/ 51 h 60"/>
                <a:gd name="T38" fmla="*/ 6 w 71"/>
                <a:gd name="T39" fmla="*/ 39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1"/>
                <a:gd name="T67" fmla="*/ 0 h 60"/>
                <a:gd name="T68" fmla="*/ 0 w 71"/>
                <a:gd name="T69" fmla="*/ 0 h 6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5" name="Shape 6157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7 h 162"/>
                <a:gd name="T10" fmla="*/ 96 w 161"/>
                <a:gd name="T11" fmla="*/ 63 h 162"/>
                <a:gd name="T12" fmla="*/ 102 w 161"/>
                <a:gd name="T13" fmla="*/ 75 h 162"/>
                <a:gd name="T14" fmla="*/ 108 w 161"/>
                <a:gd name="T15" fmla="*/ 87 h 162"/>
                <a:gd name="T16" fmla="*/ 120 w 161"/>
                <a:gd name="T17" fmla="*/ 99 h 162"/>
                <a:gd name="T18" fmla="*/ 143 w 161"/>
                <a:gd name="T19" fmla="*/ 117 h 162"/>
                <a:gd name="T20" fmla="*/ 155 w 161"/>
                <a:gd name="T21" fmla="*/ 144 h 162"/>
                <a:gd name="T22" fmla="*/ 161 w 161"/>
                <a:gd name="T23" fmla="*/ 162 h 162"/>
                <a:gd name="T24" fmla="*/ 161 w 161"/>
                <a:gd name="T25" fmla="*/ 168 h 162"/>
                <a:gd name="T26" fmla="*/ 96 w 161"/>
                <a:gd name="T27" fmla="*/ 105 h 162"/>
                <a:gd name="T28" fmla="*/ 30 w 161"/>
                <a:gd name="T29" fmla="*/ 57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1"/>
                <a:gd name="T55" fmla="*/ 0 h 162"/>
                <a:gd name="T56" fmla="*/ 0 w 161"/>
                <a:gd name="T57" fmla="*/ 0 h 16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6" name="Shape 6158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3 h 60"/>
                <a:gd name="T4" fmla="*/ 41 w 59"/>
                <a:gd name="T5" fmla="*/ 39 h 60"/>
                <a:gd name="T6" fmla="*/ 47 w 59"/>
                <a:gd name="T7" fmla="*/ 45 h 60"/>
                <a:gd name="T8" fmla="*/ 53 w 59"/>
                <a:gd name="T9" fmla="*/ 57 h 60"/>
                <a:gd name="T10" fmla="*/ 53 w 59"/>
                <a:gd name="T11" fmla="*/ 63 h 60"/>
                <a:gd name="T12" fmla="*/ 47 w 59"/>
                <a:gd name="T13" fmla="*/ 57 h 60"/>
                <a:gd name="T14" fmla="*/ 35 w 59"/>
                <a:gd name="T15" fmla="*/ 51 h 60"/>
                <a:gd name="T16" fmla="*/ 23 w 59"/>
                <a:gd name="T17" fmla="*/ 39 h 60"/>
                <a:gd name="T18" fmla="*/ 17 w 59"/>
                <a:gd name="T19" fmla="*/ 33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9"/>
                <a:gd name="T40" fmla="*/ 0 h 60"/>
                <a:gd name="T41" fmla="*/ 0 w 59"/>
                <a:gd name="T42" fmla="*/ 0 h 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7" name="Shape 6159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9 h 204"/>
                <a:gd name="T2" fmla="*/ 245 w 245"/>
                <a:gd name="T3" fmla="*/ 45 h 204"/>
                <a:gd name="T4" fmla="*/ 209 w 245"/>
                <a:gd name="T5" fmla="*/ 87 h 204"/>
                <a:gd name="T6" fmla="*/ 143 w 245"/>
                <a:gd name="T7" fmla="*/ 138 h 204"/>
                <a:gd name="T8" fmla="*/ 167 w 245"/>
                <a:gd name="T9" fmla="*/ 162 h 204"/>
                <a:gd name="T10" fmla="*/ 179 w 245"/>
                <a:gd name="T11" fmla="*/ 213 h 204"/>
                <a:gd name="T12" fmla="*/ 77 w 245"/>
                <a:gd name="T13" fmla="*/ 138 h 204"/>
                <a:gd name="T14" fmla="*/ 47 w 245"/>
                <a:gd name="T15" fmla="*/ 87 h 204"/>
                <a:gd name="T16" fmla="*/ 89 w 245"/>
                <a:gd name="T17" fmla="*/ 69 h 204"/>
                <a:gd name="T18" fmla="*/ 59 w 245"/>
                <a:gd name="T19" fmla="*/ 39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9 h 204"/>
                <a:gd name="T50" fmla="*/ 233 w 245"/>
                <a:gd name="T51" fmla="*/ 39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5"/>
                <a:gd name="T79" fmla="*/ 0 h 204"/>
                <a:gd name="T80" fmla="*/ 0 w 245"/>
                <a:gd name="T81" fmla="*/ 0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239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64" r:id="rId12"/>
  </p:sldLayoutIdLst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  <p:bldP spid="1249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9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493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9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493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9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493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9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493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9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49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8602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60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CEF3310-DFC7-4B30-8101-C0C94DE7DB72}" type="slidenum">
              <a:rPr lang="cs-CZ">
                <a:solidFill>
                  <a:srgbClr val="000000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78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01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01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01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01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0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racle.com/technology/obe/start/ds.html" TargetMode="External"/><Relationship Id="rId3" Type="http://schemas.openxmlformats.org/officeDocument/2006/relationships/hyperlink" Target="http://www.oracle.com/technology/products/designer/index.html" TargetMode="External"/><Relationship Id="rId7" Type="http://schemas.openxmlformats.org/officeDocument/2006/relationships/hyperlink" Target="http://www.xtg.cz/xtgdm.php3" TargetMode="External"/><Relationship Id="rId2" Type="http://schemas.openxmlformats.org/officeDocument/2006/relationships/hyperlink" Target="http://www.casestudio.com/csy/default.aspx" TargetMode="Externa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://www.lbms.cz/Nastroje/Select-Architect/index.html" TargetMode="External"/><Relationship Id="rId11" Type="http://schemas.openxmlformats.org/officeDocument/2006/relationships/hyperlink" Target="http://objekty.vse.cz/Main/HomePage" TargetMode="External"/><Relationship Id="rId5" Type="http://schemas.openxmlformats.org/officeDocument/2006/relationships/hyperlink" Target="http://www.cs.vsb.cz/jezek/vyuka/rational_rose.html" TargetMode="External"/><Relationship Id="rId10" Type="http://schemas.openxmlformats.org/officeDocument/2006/relationships/hyperlink" Target="http://www-306.ibm.com/software/awdtools/developer/rose/index.html" TargetMode="External"/><Relationship Id="rId4" Type="http://schemas.openxmlformats.org/officeDocument/2006/relationships/hyperlink" Target="http://www.sybase.cz/buxus/generate_page.php?page_id=110&amp;view=1" TargetMode="External"/><Relationship Id="rId9" Type="http://schemas.openxmlformats.org/officeDocument/2006/relationships/hyperlink" Target="http://www.sybase.com/products/modelingmetadata/powerdesigner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.org/TR/wsdl20/" TargetMode="Externa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1412776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112474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251520" y="1556792"/>
            <a:ext cx="5904656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Projektování informačních systémů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407707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</a:t>
            </a:r>
            <a:r>
              <a:rPr lang="cs-CZ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Tools</a:t>
            </a:r>
            <a:r>
              <a:rPr lang="cs-CZ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 projektování IS</a:t>
            </a:r>
          </a:p>
          <a:p>
            <a:pPr marL="0" indent="0" algn="r">
              <a:buNone/>
            </a:pPr>
            <a:r>
              <a:rPr lang="cs-CZ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Aplikační vrstva EDI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804248" y="4581128"/>
            <a:ext cx="216802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doc. Mgr. Petr Suchánek, Ph.D</a:t>
            </a:r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doc. RNDr. Ing. Roman Šperka, Ph.D.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31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smtClean="0"/>
              <a:t>Některé současné nástroje CASE I.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55576" y="1700808"/>
            <a:ext cx="7010400" cy="1600200"/>
          </a:xfrm>
        </p:spPr>
        <p:txBody>
          <a:bodyPr/>
          <a:lstStyle/>
          <a:p>
            <a:r>
              <a:rPr lang="cs-CZ" sz="2400" dirty="0" smtClean="0"/>
              <a:t>SELECT (</a:t>
            </a:r>
            <a:r>
              <a:rPr lang="cs-CZ" sz="2400" dirty="0" err="1" smtClean="0"/>
              <a:t>Architect</a:t>
            </a:r>
            <a:r>
              <a:rPr lang="cs-CZ" sz="2400" dirty="0" smtClean="0"/>
              <a:t>, Enterprise) – </a:t>
            </a:r>
            <a:r>
              <a:rPr lang="cs-CZ" sz="2400" dirty="0" err="1" smtClean="0"/>
              <a:t>Select</a:t>
            </a:r>
            <a:r>
              <a:rPr lang="cs-CZ" sz="2400" dirty="0" smtClean="0"/>
              <a:t> Solution </a:t>
            </a:r>
            <a:r>
              <a:rPr lang="cs-CZ" sz="2400" dirty="0" err="1"/>
              <a:t>F</a:t>
            </a:r>
            <a:r>
              <a:rPr lang="cs-CZ" sz="2400" dirty="0" err="1" smtClean="0"/>
              <a:t>actory</a:t>
            </a:r>
            <a:r>
              <a:rPr lang="cs-CZ" sz="2400" dirty="0" smtClean="0"/>
              <a:t> </a:t>
            </a:r>
          </a:p>
          <a:p>
            <a:pPr lvl="1"/>
            <a:r>
              <a:rPr lang="cs-CZ" sz="2000" dirty="0" smtClean="0"/>
              <a:t>U nás distribuuje LBMS.cz</a:t>
            </a:r>
          </a:p>
          <a:p>
            <a:pPr lvl="1"/>
            <a:r>
              <a:rPr lang="cs-CZ" sz="2000" dirty="0" smtClean="0"/>
              <a:t>Modelování v rámci celého životního cyklu</a:t>
            </a:r>
          </a:p>
          <a:p>
            <a:pPr lvl="1"/>
            <a:r>
              <a:rPr lang="cs-CZ" sz="2000" dirty="0" smtClean="0"/>
              <a:t>Podporuje notaci UML</a:t>
            </a:r>
          </a:p>
          <a:p>
            <a:pPr lvl="1"/>
            <a:r>
              <a:rPr lang="cs-CZ" sz="2000" dirty="0" smtClean="0"/>
              <a:t>Převod do relačního datového modelu</a:t>
            </a:r>
          </a:p>
          <a:p>
            <a:pPr lvl="1"/>
            <a:r>
              <a:rPr lang="cs-CZ" sz="2000" dirty="0" smtClean="0"/>
              <a:t>Databáze SQL, Oracle, Borland </a:t>
            </a:r>
            <a:r>
              <a:rPr lang="cs-CZ" sz="2000" dirty="0" err="1" smtClean="0"/>
              <a:t>Interbase</a:t>
            </a:r>
            <a:r>
              <a:rPr lang="cs-CZ" sz="2000" dirty="0" smtClean="0"/>
              <a:t>, DB2, </a:t>
            </a:r>
            <a:r>
              <a:rPr lang="cs-CZ" sz="2000" dirty="0" err="1" smtClean="0"/>
              <a:t>Sybase</a:t>
            </a:r>
            <a:endParaRPr lang="cs-CZ" sz="2000" dirty="0" smtClean="0"/>
          </a:p>
          <a:p>
            <a:pPr lvl="1"/>
            <a:r>
              <a:rPr lang="cs-CZ" sz="2000" dirty="0" smtClean="0"/>
              <a:t>Jazyky Java, C#, </a:t>
            </a:r>
            <a:r>
              <a:rPr lang="cs-CZ" sz="2000" dirty="0" err="1" smtClean="0"/>
              <a:t>C</a:t>
            </a:r>
            <a:r>
              <a:rPr lang="cs-CZ" sz="2000" dirty="0" smtClean="0"/>
              <a:t>++, </a:t>
            </a:r>
            <a:r>
              <a:rPr lang="cs-CZ" sz="2000" dirty="0" err="1" smtClean="0"/>
              <a:t>Visual</a:t>
            </a:r>
            <a:r>
              <a:rPr lang="cs-CZ" sz="2000" dirty="0" smtClean="0"/>
              <a:t> Basic</a:t>
            </a:r>
          </a:p>
          <a:p>
            <a:pPr lvl="1"/>
            <a:r>
              <a:rPr lang="cs-CZ" sz="2000" dirty="0" smtClean="0"/>
              <a:t>Reverse Engineering</a:t>
            </a:r>
          </a:p>
          <a:p>
            <a:pPr lvl="1"/>
            <a:r>
              <a:rPr lang="cs-CZ" sz="2000" dirty="0" err="1" smtClean="0"/>
              <a:t>Document</a:t>
            </a:r>
            <a:r>
              <a:rPr lang="cs-CZ" sz="2000" dirty="0" smtClean="0"/>
              <a:t> </a:t>
            </a:r>
            <a:r>
              <a:rPr lang="cs-CZ" sz="2000" dirty="0" err="1" smtClean="0"/>
              <a:t>generator</a:t>
            </a:r>
            <a:endParaRPr lang="cs-CZ" sz="2000" dirty="0" smtClean="0"/>
          </a:p>
          <a:p>
            <a:r>
              <a:rPr lang="cs-CZ" sz="2400" dirty="0" smtClean="0"/>
              <a:t>Současná verze : 7.1</a:t>
            </a:r>
          </a:p>
        </p:txBody>
      </p:sp>
    </p:spTree>
    <p:extLst>
      <p:ext uri="{BB962C8B-B14F-4D97-AF65-F5344CB8AC3E}">
        <p14:creationId xmlns:p14="http://schemas.microsoft.com/office/powerpoint/2010/main" val="23027006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3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 dirty="0" err="1" smtClean="0"/>
              <a:t>Select</a:t>
            </a:r>
            <a:r>
              <a:rPr lang="cs-CZ" dirty="0" smtClean="0"/>
              <a:t> podporuje</a:t>
            </a:r>
            <a:endParaRPr lang="en-US" dirty="0"/>
          </a:p>
        </p:txBody>
      </p:sp>
      <p:sp>
        <p:nvSpPr>
          <p:cNvPr id="3" name="Zástupný symbol pro obsah 5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r>
              <a:rPr lang="cs-CZ" sz="2800" dirty="0" smtClean="0"/>
              <a:t>Statickou hierarchii firemních procesů</a:t>
            </a:r>
          </a:p>
          <a:p>
            <a:r>
              <a:rPr lang="cs-CZ" sz="2800" dirty="0" smtClean="0"/>
              <a:t>Detailní modelování procesů, workflow</a:t>
            </a:r>
          </a:p>
          <a:p>
            <a:r>
              <a:rPr lang="cs-CZ" sz="2800" dirty="0" smtClean="0"/>
              <a:t>Use case diagramy  -  požadavky na funkčnost</a:t>
            </a:r>
          </a:p>
          <a:p>
            <a:r>
              <a:rPr lang="cs-CZ" sz="2800" dirty="0" smtClean="0"/>
              <a:t>Diagramy tříd</a:t>
            </a:r>
          </a:p>
          <a:p>
            <a:r>
              <a:rPr lang="cs-CZ" sz="2800" dirty="0" smtClean="0"/>
              <a:t>Stavové a sekvenční diagramy</a:t>
            </a:r>
          </a:p>
          <a:p>
            <a:r>
              <a:rPr lang="cs-CZ" sz="2800" dirty="0" smtClean="0"/>
              <a:t>Datové modely databází</a:t>
            </a:r>
          </a:p>
          <a:p>
            <a:r>
              <a:rPr lang="cs-CZ" sz="2800" dirty="0" smtClean="0"/>
              <a:t>Diagramy interakce mezi uživatelem a procesy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6222544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4"/>
          <p:cNvSpPr>
            <a:spLocks noGrp="1"/>
          </p:cNvSpPr>
          <p:nvPr>
            <p:ph type="title"/>
          </p:nvPr>
        </p:nvSpPr>
        <p:spPr>
          <a:xfrm>
            <a:off x="449027" y="116632"/>
            <a:ext cx="8229600" cy="771989"/>
          </a:xfrm>
        </p:spPr>
        <p:txBody>
          <a:bodyPr/>
          <a:lstStyle/>
          <a:p>
            <a:r>
              <a:rPr lang="cs-CZ" dirty="0" err="1" smtClean="0"/>
              <a:t>Select</a:t>
            </a:r>
            <a:r>
              <a:rPr lang="cs-CZ" dirty="0" smtClean="0"/>
              <a:t> </a:t>
            </a:r>
            <a:r>
              <a:rPr lang="cs-CZ" dirty="0" err="1" smtClean="0"/>
              <a:t>architect</a:t>
            </a:r>
            <a:r>
              <a:rPr lang="cs-CZ" dirty="0" smtClean="0"/>
              <a:t> ukázka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797108"/>
            <a:ext cx="8064896" cy="606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5529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smtClean="0"/>
              <a:t>Některé současné nástroje CASE II.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55576" y="1700808"/>
            <a:ext cx="7010400" cy="1600200"/>
          </a:xfrm>
        </p:spPr>
        <p:txBody>
          <a:bodyPr/>
          <a:lstStyle/>
          <a:p>
            <a:r>
              <a:rPr lang="cs-CZ" sz="2400" dirty="0" smtClean="0"/>
              <a:t>Rational Rose</a:t>
            </a:r>
          </a:p>
          <a:p>
            <a:pPr lvl="1"/>
            <a:r>
              <a:rPr lang="cs-CZ" sz="2000" dirty="0" smtClean="0"/>
              <a:t>Tvůrce Rational Software </a:t>
            </a:r>
            <a:r>
              <a:rPr lang="cs-CZ" sz="2000" dirty="0" err="1" smtClean="0"/>
              <a:t>Corp</a:t>
            </a:r>
            <a:r>
              <a:rPr lang="cs-CZ" sz="2000" dirty="0" smtClean="0"/>
              <a:t>. Dnes patří IBM</a:t>
            </a:r>
          </a:p>
          <a:p>
            <a:pPr lvl="1"/>
            <a:r>
              <a:rPr lang="cs-CZ" sz="2000" dirty="0" smtClean="0"/>
              <a:t>Modelování v rámci celého životního cyklu</a:t>
            </a:r>
          </a:p>
          <a:p>
            <a:pPr lvl="1"/>
            <a:r>
              <a:rPr lang="cs-CZ" sz="2000" dirty="0" smtClean="0"/>
              <a:t>Podporuje notaci UML (firma stála u zrodu UML) a workflow RUP (Rational unified process), Dále </a:t>
            </a:r>
            <a:r>
              <a:rPr lang="cs-CZ" sz="2000" dirty="0" err="1" smtClean="0"/>
              <a:t>např.OMT</a:t>
            </a:r>
            <a:r>
              <a:rPr lang="cs-CZ" sz="2000" dirty="0" smtClean="0"/>
              <a:t> (object modelling </a:t>
            </a:r>
            <a:r>
              <a:rPr lang="cs-CZ" sz="2000" dirty="0" err="1" smtClean="0"/>
              <a:t>technique</a:t>
            </a:r>
            <a:r>
              <a:rPr lang="cs-CZ" sz="2000" dirty="0" smtClean="0"/>
              <a:t> – předchůdce UML), automatický převod do C++,VB, Javy </a:t>
            </a:r>
          </a:p>
          <a:p>
            <a:pPr lvl="1"/>
            <a:r>
              <a:rPr lang="cs-CZ" sz="2000" dirty="0" smtClean="0"/>
              <a:t>Podpora ERD, Převod do relačního datového modelu</a:t>
            </a:r>
          </a:p>
          <a:p>
            <a:pPr lvl="1"/>
            <a:r>
              <a:rPr lang="cs-CZ" sz="2000" dirty="0" smtClean="0"/>
              <a:t>Databáze SQL, Oracle, DB2, </a:t>
            </a:r>
            <a:r>
              <a:rPr lang="cs-CZ" sz="2000" dirty="0" err="1" smtClean="0"/>
              <a:t>Sybase</a:t>
            </a:r>
            <a:endParaRPr lang="cs-CZ" sz="2000" dirty="0" smtClean="0"/>
          </a:p>
          <a:p>
            <a:pPr lvl="1"/>
            <a:r>
              <a:rPr lang="cs-CZ" sz="2000" dirty="0" smtClean="0"/>
              <a:t>Reverse Engineering z C++, databáze jen DB2, SQL Server, Oracle</a:t>
            </a:r>
          </a:p>
          <a:p>
            <a:pPr lvl="1"/>
            <a:r>
              <a:rPr lang="cs-CZ" sz="2000" dirty="0" smtClean="0"/>
              <a:t>Rose Web </a:t>
            </a:r>
            <a:r>
              <a:rPr lang="cs-CZ" sz="2000" dirty="0" err="1" smtClean="0"/>
              <a:t>Publish</a:t>
            </a:r>
            <a:r>
              <a:rPr lang="cs-CZ" sz="2000" dirty="0" smtClean="0"/>
              <a:t> pro dokumentaci</a:t>
            </a:r>
          </a:p>
          <a:p>
            <a:pPr lvl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75942754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3"/>
          <p:cNvSpPr>
            <a:spLocks noGrp="1"/>
          </p:cNvSpPr>
          <p:nvPr>
            <p:ph type="title"/>
          </p:nvPr>
        </p:nvSpPr>
        <p:spPr>
          <a:xfrm>
            <a:off x="404002" y="260648"/>
            <a:ext cx="8229600" cy="638944"/>
          </a:xfrm>
        </p:spPr>
        <p:txBody>
          <a:bodyPr/>
          <a:lstStyle/>
          <a:p>
            <a:r>
              <a:rPr lang="cs-CZ" dirty="0" smtClean="0"/>
              <a:t>Rational Rose demo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424" y="899592"/>
            <a:ext cx="8606072" cy="594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32891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smtClean="0"/>
              <a:t>Některé současné nástroje CASE III.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83568" y="1772816"/>
            <a:ext cx="70104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000" dirty="0" smtClean="0"/>
              <a:t>Oracle Designer</a:t>
            </a:r>
          </a:p>
          <a:p>
            <a:pPr lvl="1">
              <a:lnSpc>
                <a:spcPct val="90000"/>
              </a:lnSpc>
            </a:pPr>
            <a:r>
              <a:rPr lang="cs-CZ" sz="1800" dirty="0" smtClean="0"/>
              <a:t>tvůrce Oracle (Oracle Internet Developer Suite 10g </a:t>
            </a:r>
            <a:r>
              <a:rPr lang="cs-CZ" sz="1800" dirty="0" err="1" smtClean="0"/>
              <a:t>rel</a:t>
            </a:r>
            <a:r>
              <a:rPr lang="cs-CZ" sz="1800" dirty="0" smtClean="0"/>
              <a:t>. 2)</a:t>
            </a:r>
          </a:p>
          <a:p>
            <a:pPr lvl="1">
              <a:lnSpc>
                <a:spcPct val="90000"/>
              </a:lnSpc>
            </a:pPr>
            <a:r>
              <a:rPr lang="cs-CZ" sz="1800" dirty="0" smtClean="0"/>
              <a:t>Strukturovaný návrh IS s cílem rychlého vývoje aplikace</a:t>
            </a:r>
          </a:p>
          <a:p>
            <a:pPr lvl="1">
              <a:lnSpc>
                <a:spcPct val="90000"/>
              </a:lnSpc>
            </a:pPr>
            <a:r>
              <a:rPr lang="cs-CZ" sz="1800" dirty="0" smtClean="0"/>
              <a:t>Založen na klasickém strukturovaném modelu (ERD, DFD, procesní model) </a:t>
            </a:r>
          </a:p>
          <a:p>
            <a:pPr lvl="1">
              <a:lnSpc>
                <a:spcPct val="90000"/>
              </a:lnSpc>
            </a:pPr>
            <a:r>
              <a:rPr lang="cs-CZ" sz="1800" dirty="0" smtClean="0"/>
              <a:t>Podpora ERD, Převod do relačního datového modelu</a:t>
            </a:r>
          </a:p>
          <a:p>
            <a:pPr lvl="1">
              <a:lnSpc>
                <a:spcPct val="90000"/>
              </a:lnSpc>
            </a:pPr>
            <a:r>
              <a:rPr lang="cs-CZ" sz="1800" dirty="0" smtClean="0"/>
              <a:t>Databáze Oracle, přes ODBC též MS Access, SQL Server, DB2, </a:t>
            </a:r>
            <a:r>
              <a:rPr lang="cs-CZ" sz="1800" dirty="0" err="1" smtClean="0"/>
              <a:t>Sybase</a:t>
            </a:r>
            <a:endParaRPr lang="cs-CZ" sz="1800" dirty="0" smtClean="0"/>
          </a:p>
          <a:p>
            <a:pPr lvl="1">
              <a:lnSpc>
                <a:spcPct val="90000"/>
              </a:lnSpc>
            </a:pPr>
            <a:r>
              <a:rPr lang="cs-CZ" sz="1800" dirty="0" smtClean="0"/>
              <a:t>Má části:</a:t>
            </a:r>
          </a:p>
          <a:p>
            <a:pPr lvl="2">
              <a:lnSpc>
                <a:spcPct val="90000"/>
              </a:lnSpc>
            </a:pPr>
            <a:r>
              <a:rPr lang="cs-CZ" sz="1600" dirty="0" smtClean="0"/>
              <a:t>Modelování</a:t>
            </a:r>
          </a:p>
          <a:p>
            <a:pPr lvl="2">
              <a:lnSpc>
                <a:spcPct val="90000"/>
              </a:lnSpc>
            </a:pPr>
            <a:r>
              <a:rPr lang="cs-CZ" sz="1600" dirty="0" smtClean="0"/>
              <a:t>Design a generování (databáze, aplikace: forms, reports, WEB)</a:t>
            </a:r>
          </a:p>
          <a:p>
            <a:pPr lvl="2">
              <a:lnSpc>
                <a:spcPct val="90000"/>
              </a:lnSpc>
            </a:pPr>
            <a:r>
              <a:rPr lang="cs-CZ" sz="1600" dirty="0" smtClean="0"/>
              <a:t>Utility (správa </a:t>
            </a:r>
            <a:r>
              <a:rPr lang="cs-CZ" sz="1600" dirty="0" err="1" smtClean="0"/>
              <a:t>repository</a:t>
            </a:r>
            <a:r>
              <a:rPr lang="cs-CZ" sz="1600" dirty="0" smtClean="0"/>
              <a:t>, správa závislostí, maticové diagramy entit a funkcí, tabulky)</a:t>
            </a:r>
          </a:p>
          <a:p>
            <a:pPr lvl="2">
              <a:lnSpc>
                <a:spcPct val="90000"/>
              </a:lnSpc>
            </a:pPr>
            <a:r>
              <a:rPr lang="cs-CZ" sz="1600" dirty="0" smtClean="0"/>
              <a:t>Reporty o </a:t>
            </a:r>
            <a:r>
              <a:rPr lang="cs-CZ" sz="1600" dirty="0" err="1" smtClean="0"/>
              <a:t>repository</a:t>
            </a:r>
            <a:endParaRPr lang="cs-CZ" sz="1600" dirty="0" smtClean="0"/>
          </a:p>
          <a:p>
            <a:pPr lvl="1">
              <a:lnSpc>
                <a:spcPct val="90000"/>
              </a:lnSpc>
            </a:pPr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287997039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500" y="184099"/>
            <a:ext cx="8001000" cy="668363"/>
          </a:xfrm>
        </p:spPr>
        <p:txBody>
          <a:bodyPr/>
          <a:lstStyle/>
          <a:p>
            <a:r>
              <a:rPr lang="cs-CZ" dirty="0" smtClean="0"/>
              <a:t>Ukázka pracovní plochy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7" y="852462"/>
            <a:ext cx="8079391" cy="600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4677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smtClean="0"/>
              <a:t>Některé současné nástroje CASE IV.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74675" y="1772816"/>
            <a:ext cx="70104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 err="1" smtClean="0"/>
              <a:t>Power</a:t>
            </a:r>
            <a:r>
              <a:rPr lang="cs-CZ" sz="2400" dirty="0" smtClean="0"/>
              <a:t> designer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Tvůrce </a:t>
            </a:r>
            <a:r>
              <a:rPr lang="cs-CZ" sz="2000" dirty="0" err="1" smtClean="0"/>
              <a:t>Sybase</a:t>
            </a:r>
            <a:r>
              <a:rPr lang="cs-CZ" sz="2000" dirty="0" smtClean="0"/>
              <a:t> Inc.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Podporuje objektové i strukturované modelování nabízí řadu modelů, nemá však ucelenou metodu tvorby IS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4 typy modelů: konceptuální CDM, fyzický PDM, objektový OOM, procesní BPM.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Převody mezi jednotlivými modely objektového a strukturovaného modelování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Databáze SQL, AS400, Informix, </a:t>
            </a:r>
            <a:r>
              <a:rPr lang="cs-CZ" sz="2000" dirty="0" err="1" smtClean="0"/>
              <a:t>Interbase</a:t>
            </a:r>
            <a:r>
              <a:rPr lang="cs-CZ" sz="2000" dirty="0" smtClean="0"/>
              <a:t>, Access, </a:t>
            </a:r>
            <a:r>
              <a:rPr lang="cs-CZ" sz="2000" dirty="0" err="1" smtClean="0"/>
              <a:t>MySQL</a:t>
            </a:r>
            <a:r>
              <a:rPr lang="cs-CZ" sz="2000" dirty="0" smtClean="0"/>
              <a:t>, </a:t>
            </a:r>
            <a:r>
              <a:rPr lang="cs-CZ" sz="2000" dirty="0" err="1" smtClean="0"/>
              <a:t>Postgre</a:t>
            </a:r>
            <a:r>
              <a:rPr lang="cs-CZ" sz="2000" dirty="0" smtClean="0"/>
              <a:t>(Linux!)Oracle, </a:t>
            </a:r>
            <a:r>
              <a:rPr lang="cs-CZ" sz="2000" dirty="0" err="1" smtClean="0"/>
              <a:t>Sybase</a:t>
            </a:r>
            <a:r>
              <a:rPr lang="cs-CZ" sz="2000" dirty="0" smtClean="0"/>
              <a:t>, Paradox, </a:t>
            </a:r>
            <a:r>
              <a:rPr lang="cs-CZ" sz="2000" dirty="0" err="1" smtClean="0"/>
              <a:t>dBase</a:t>
            </a:r>
            <a:endParaRPr lang="cs-CZ" sz="2000" dirty="0" smtClean="0"/>
          </a:p>
          <a:p>
            <a:pPr lvl="1">
              <a:lnSpc>
                <a:spcPct val="90000"/>
              </a:lnSpc>
            </a:pPr>
            <a:r>
              <a:rPr lang="cs-CZ" sz="2000" dirty="0" smtClean="0"/>
              <a:t>Reverse Engineering  z objektového jazyka nebo databáze nižší pružnosti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Možnost importu z Rational Rose</a:t>
            </a:r>
          </a:p>
          <a:p>
            <a:pPr lvl="1">
              <a:lnSpc>
                <a:spcPct val="90000"/>
              </a:lnSpc>
            </a:pPr>
            <a:r>
              <a:rPr lang="cs-CZ" sz="2000" dirty="0" err="1" smtClean="0"/>
              <a:t>Document</a:t>
            </a:r>
            <a:r>
              <a:rPr lang="cs-CZ" sz="2000" dirty="0" smtClean="0"/>
              <a:t> </a:t>
            </a:r>
            <a:r>
              <a:rPr lang="cs-CZ" sz="2000" dirty="0" err="1" smtClean="0"/>
              <a:t>generator</a:t>
            </a:r>
            <a:r>
              <a:rPr lang="cs-CZ" sz="2000" dirty="0" smtClean="0"/>
              <a:t> nižší kvality</a:t>
            </a:r>
          </a:p>
          <a:p>
            <a:pPr lvl="1">
              <a:lnSpc>
                <a:spcPct val="90000"/>
              </a:lnSpc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415560902"/>
      </p:ext>
    </p:extLst>
  </p:cSld>
  <p:clrMapOvr>
    <a:masterClrMapping/>
  </p:clrMapOvr>
  <p:transition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4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01000" cy="684113"/>
          </a:xfrm>
        </p:spPr>
        <p:txBody>
          <a:bodyPr/>
          <a:lstStyle/>
          <a:p>
            <a:r>
              <a:rPr lang="cs-CZ" dirty="0" smtClean="0"/>
              <a:t>Základní funkce PD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70875"/>
            <a:ext cx="7776864" cy="589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58153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 dirty="0" smtClean="0"/>
              <a:t>PD – výřez konceptuálních schématu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44" y="1700808"/>
            <a:ext cx="902223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428106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 sz="3600" dirty="0" smtClean="0"/>
              <a:t>CASE – Computer aided software </a:t>
            </a:r>
            <a:r>
              <a:rPr lang="cs-CZ" sz="3600" dirty="0" err="1" smtClean="0"/>
              <a:t>enigineering</a:t>
            </a:r>
            <a:r>
              <a:rPr lang="cs-CZ" sz="3600" dirty="0" smtClean="0"/>
              <a:t> 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r>
              <a:rPr lang="cs-CZ" dirty="0" smtClean="0"/>
              <a:t>Co nás vede ke CASE?</a:t>
            </a:r>
          </a:p>
          <a:p>
            <a:pPr lvl="1"/>
            <a:r>
              <a:rPr lang="cs-CZ" dirty="0" smtClean="0"/>
              <a:t>Naše projekty mají být m.</a:t>
            </a:r>
            <a:r>
              <a:rPr lang="cs-CZ" dirty="0" err="1" smtClean="0"/>
              <a:t>j</a:t>
            </a:r>
            <a:r>
              <a:rPr lang="cs-CZ" dirty="0" smtClean="0"/>
              <a:t>. </a:t>
            </a:r>
          </a:p>
          <a:p>
            <a:pPr lvl="2"/>
            <a:r>
              <a:rPr lang="cs-CZ" dirty="0" smtClean="0"/>
              <a:t>Plánovatelné</a:t>
            </a:r>
          </a:p>
          <a:p>
            <a:pPr lvl="2"/>
            <a:r>
              <a:rPr lang="cs-CZ" dirty="0" smtClean="0"/>
              <a:t>Kontrolovatelné</a:t>
            </a:r>
          </a:p>
          <a:p>
            <a:pPr lvl="2"/>
            <a:r>
              <a:rPr lang="cs-CZ" dirty="0" smtClean="0"/>
              <a:t>Efektivní</a:t>
            </a:r>
          </a:p>
          <a:p>
            <a:pPr lvl="2">
              <a:buNone/>
            </a:pPr>
            <a:endParaRPr lang="cs-CZ" dirty="0" smtClean="0"/>
          </a:p>
          <a:p>
            <a:pPr lvl="1"/>
            <a:r>
              <a:rPr lang="cs-CZ" dirty="0" smtClean="0"/>
              <a:t>Metodologie                      její realizace</a:t>
            </a:r>
          </a:p>
          <a:p>
            <a:pPr lvl="1"/>
            <a:endParaRPr lang="cs-CZ" dirty="0" smtClean="0"/>
          </a:p>
          <a:p>
            <a:pPr lvl="1">
              <a:buNone/>
            </a:pPr>
            <a:r>
              <a:rPr lang="cs-CZ" dirty="0" smtClean="0"/>
              <a:t>                                                   CASE</a:t>
            </a:r>
          </a:p>
          <a:p>
            <a:pPr lvl="1">
              <a:buNone/>
            </a:pPr>
            <a:r>
              <a:rPr lang="cs-CZ" dirty="0" smtClean="0"/>
              <a:t>                                                      </a:t>
            </a:r>
            <a:endParaRPr lang="en-US" dirty="0"/>
          </a:p>
        </p:txBody>
      </p:sp>
      <p:sp>
        <p:nvSpPr>
          <p:cNvPr id="5" name="Šipka dolů 4"/>
          <p:cNvSpPr/>
          <p:nvPr/>
        </p:nvSpPr>
        <p:spPr>
          <a:xfrm flipH="1">
            <a:off x="2339752" y="4077072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Šipka doprava 5"/>
          <p:cNvSpPr/>
          <p:nvPr/>
        </p:nvSpPr>
        <p:spPr>
          <a:xfrm>
            <a:off x="3923928" y="4581128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Šipka dolů 6"/>
          <p:cNvSpPr/>
          <p:nvPr/>
        </p:nvSpPr>
        <p:spPr>
          <a:xfrm flipH="1">
            <a:off x="6228184" y="5013176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0957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smtClean="0"/>
              <a:t>Některé současné nástroje CASE V.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91835" y="1844824"/>
            <a:ext cx="7010400" cy="1600200"/>
          </a:xfrm>
        </p:spPr>
        <p:txBody>
          <a:bodyPr/>
          <a:lstStyle/>
          <a:p>
            <a:r>
              <a:rPr lang="cs-CZ" sz="2400" dirty="0" smtClean="0"/>
              <a:t>Case Studio </a:t>
            </a:r>
          </a:p>
          <a:p>
            <a:pPr lvl="1"/>
            <a:r>
              <a:rPr lang="cs-CZ" sz="2000" dirty="0" smtClean="0"/>
              <a:t>Tvůrce Case Studio.</a:t>
            </a:r>
            <a:r>
              <a:rPr lang="cs-CZ" sz="2000" dirty="0" err="1" smtClean="0"/>
              <a:t>com</a:t>
            </a:r>
            <a:r>
              <a:rPr lang="cs-CZ" sz="2000" dirty="0" smtClean="0"/>
              <a:t> nyní patří firmě QUEST</a:t>
            </a:r>
          </a:p>
          <a:p>
            <a:pPr lvl="1"/>
            <a:r>
              <a:rPr lang="cs-CZ" sz="2000" dirty="0" smtClean="0"/>
              <a:t>Nyní </a:t>
            </a:r>
            <a:r>
              <a:rPr lang="cs-CZ" sz="2000" dirty="0" err="1" smtClean="0"/>
              <a:t>Load</a:t>
            </a:r>
            <a:r>
              <a:rPr lang="cs-CZ" sz="2000" dirty="0" smtClean="0"/>
              <a:t> data </a:t>
            </a:r>
            <a:r>
              <a:rPr lang="cs-CZ" sz="2000" dirty="0" err="1" smtClean="0"/>
              <a:t>modeller</a:t>
            </a:r>
            <a:endParaRPr lang="cs-CZ" sz="2000" dirty="0" smtClean="0"/>
          </a:p>
          <a:p>
            <a:pPr lvl="1"/>
            <a:r>
              <a:rPr lang="cs-CZ" sz="2000" dirty="0" smtClean="0"/>
              <a:t>Modelování v rámci celého životního cyklu</a:t>
            </a:r>
          </a:p>
          <a:p>
            <a:pPr lvl="1"/>
            <a:r>
              <a:rPr lang="cs-CZ" sz="2000" dirty="0" smtClean="0"/>
              <a:t>Podporuje objektově orientovaný návrh má ale DFD </a:t>
            </a:r>
          </a:p>
          <a:p>
            <a:pPr lvl="1"/>
            <a:r>
              <a:rPr lang="cs-CZ" sz="2000" dirty="0" smtClean="0"/>
              <a:t>Podpora ERD</a:t>
            </a:r>
          </a:p>
          <a:p>
            <a:pPr lvl="1"/>
            <a:r>
              <a:rPr lang="cs-CZ" sz="2000" dirty="0" smtClean="0"/>
              <a:t>Databáze hlavně SQL, Oracle, Informix, </a:t>
            </a:r>
            <a:r>
              <a:rPr lang="cs-CZ" sz="2000" dirty="0" err="1" smtClean="0"/>
              <a:t>Interbase</a:t>
            </a:r>
            <a:r>
              <a:rPr lang="cs-CZ" sz="2000" dirty="0" smtClean="0"/>
              <a:t>, Paradox, MySQL</a:t>
            </a:r>
          </a:p>
          <a:p>
            <a:pPr lvl="1"/>
            <a:r>
              <a:rPr lang="cs-CZ" sz="2000" dirty="0" smtClean="0"/>
              <a:t>Reverse Engineering z podporovaných databází omezeně</a:t>
            </a:r>
          </a:p>
          <a:p>
            <a:pPr lvl="1"/>
            <a:r>
              <a:rPr lang="cs-CZ" sz="2000" dirty="0" smtClean="0"/>
              <a:t>Podpora dokumentace</a:t>
            </a:r>
          </a:p>
          <a:p>
            <a:pPr lvl="1"/>
            <a:r>
              <a:rPr lang="cs-CZ" sz="2000" dirty="0" smtClean="0"/>
              <a:t>Relativně malý systém s velkými možnostmi a dobrou podporou</a:t>
            </a:r>
          </a:p>
          <a:p>
            <a:pPr lvl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303324923"/>
      </p:ext>
    </p:extLst>
  </p:cSld>
  <p:clrMapOvr>
    <a:masterClrMapping/>
  </p:clrMapOvr>
  <p:transition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 dirty="0" smtClean="0"/>
              <a:t>IDE</a:t>
            </a:r>
            <a:endParaRPr lang="en-US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r>
              <a:rPr lang="cs-CZ" sz="2800" dirty="0" smtClean="0"/>
              <a:t>Integrated development </a:t>
            </a:r>
            <a:r>
              <a:rPr lang="cs-CZ" sz="2800" dirty="0" err="1" smtClean="0"/>
              <a:t>environment</a:t>
            </a:r>
            <a:endParaRPr lang="cs-CZ" sz="2800" dirty="0" smtClean="0"/>
          </a:p>
          <a:p>
            <a:r>
              <a:rPr lang="cs-CZ" sz="2800" dirty="0" smtClean="0"/>
              <a:t>Soubor nástrojů pro vývoj programů</a:t>
            </a:r>
          </a:p>
          <a:p>
            <a:pPr lvl="1"/>
            <a:r>
              <a:rPr lang="cs-CZ" sz="2400" dirty="0" smtClean="0"/>
              <a:t>Editor zdrojového kódu</a:t>
            </a:r>
          </a:p>
          <a:p>
            <a:pPr lvl="1"/>
            <a:r>
              <a:rPr lang="cs-CZ" sz="2400" dirty="0" smtClean="0"/>
              <a:t>Kompilátor nebo </a:t>
            </a:r>
            <a:r>
              <a:rPr lang="cs-CZ" sz="2400" dirty="0" err="1" smtClean="0"/>
              <a:t>interpreter</a:t>
            </a:r>
            <a:endParaRPr lang="cs-CZ" sz="2400" dirty="0" smtClean="0"/>
          </a:p>
          <a:p>
            <a:pPr lvl="1"/>
            <a:r>
              <a:rPr lang="cs-CZ" sz="2400" dirty="0" smtClean="0"/>
              <a:t>Nástroj  pro kompilace, testování, dokumentace</a:t>
            </a:r>
          </a:p>
          <a:p>
            <a:pPr lvl="1"/>
            <a:r>
              <a:rPr lang="cs-CZ" sz="2400" dirty="0" smtClean="0"/>
              <a:t>Nástroje zavedení do provozu</a:t>
            </a:r>
          </a:p>
          <a:p>
            <a:r>
              <a:rPr lang="cs-CZ" sz="2800" dirty="0" smtClean="0"/>
              <a:t>Typické IDE se orientují na jeden programovací jazyk</a:t>
            </a:r>
          </a:p>
          <a:p>
            <a:r>
              <a:rPr lang="cs-CZ" sz="2800" dirty="0" smtClean="0"/>
              <a:t>Vícejazyčné: Eclipse, </a:t>
            </a:r>
            <a:r>
              <a:rPr lang="cs-CZ" sz="2800" dirty="0" err="1" smtClean="0"/>
              <a:t>NetBeans</a:t>
            </a:r>
            <a:r>
              <a:rPr lang="cs-CZ" sz="2800" dirty="0" smtClean="0"/>
              <a:t>, MS Visual Studio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25173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500" y="44624"/>
            <a:ext cx="8001000" cy="684113"/>
          </a:xfrm>
        </p:spPr>
        <p:txBody>
          <a:bodyPr/>
          <a:lstStyle/>
          <a:p>
            <a:r>
              <a:rPr lang="cs-CZ" sz="3600" dirty="0" err="1" smtClean="0"/>
              <a:t>BlueJ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552" y="728737"/>
            <a:ext cx="7065791" cy="611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137507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0706" y="9302"/>
            <a:ext cx="8001000" cy="828129"/>
          </a:xfrm>
        </p:spPr>
        <p:txBody>
          <a:bodyPr/>
          <a:lstStyle/>
          <a:p>
            <a:r>
              <a:rPr lang="cs-CZ" sz="3600" dirty="0" err="1" smtClean="0"/>
              <a:t>BlueJ</a:t>
            </a:r>
            <a:r>
              <a:rPr lang="cs-CZ" sz="3600" dirty="0" smtClean="0"/>
              <a:t> – generuje přímo Java kód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706" y="837430"/>
            <a:ext cx="8284127" cy="590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067229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500" y="157825"/>
            <a:ext cx="8001000" cy="756121"/>
          </a:xfrm>
        </p:spPr>
        <p:txBody>
          <a:bodyPr/>
          <a:lstStyle/>
          <a:p>
            <a:r>
              <a:rPr lang="cs-CZ" sz="3600" dirty="0" smtClean="0"/>
              <a:t>Nová třída – nový kód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241" y="943501"/>
            <a:ext cx="7115111" cy="587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45254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0592"/>
            <a:ext cx="7488832" cy="668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054863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2956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556792"/>
            <a:ext cx="570547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590750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32620"/>
            <a:ext cx="8001000" cy="756121"/>
          </a:xfrm>
        </p:spPr>
        <p:txBody>
          <a:bodyPr/>
          <a:lstStyle/>
          <a:p>
            <a:r>
              <a:rPr lang="cs-CZ" sz="3600" dirty="0" err="1" smtClean="0"/>
              <a:t>NetBeans</a:t>
            </a:r>
            <a:r>
              <a:rPr lang="cs-CZ" sz="3600" dirty="0" smtClean="0"/>
              <a:t> (dnes již Oracle)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690685" cy="549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846906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39"/>
            <a:ext cx="8712968" cy="649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641559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2"/>
          <p:cNvSpPr>
            <a:spLocks noGrp="1"/>
          </p:cNvSpPr>
          <p:nvPr>
            <p:ph type="title"/>
          </p:nvPr>
        </p:nvSpPr>
        <p:spPr>
          <a:xfrm>
            <a:off x="571500" y="188640"/>
            <a:ext cx="8001000" cy="828129"/>
          </a:xfrm>
        </p:spPr>
        <p:txBody>
          <a:bodyPr/>
          <a:lstStyle/>
          <a:p>
            <a:r>
              <a:rPr lang="cs-CZ" dirty="0" err="1" smtClean="0"/>
              <a:t>Eclipse</a:t>
            </a:r>
            <a:r>
              <a:rPr lang="cs-CZ" dirty="0" smtClean="0"/>
              <a:t> – rozsáhlý open source IDE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54757"/>
            <a:ext cx="4896544" cy="57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027231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4000" smtClean="0"/>
              <a:t>Nároky na metodologii softwarového inženýrství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40556" y="1772816"/>
            <a:ext cx="7869237" cy="4064000"/>
          </a:xfrm>
        </p:spPr>
        <p:txBody>
          <a:bodyPr/>
          <a:lstStyle/>
          <a:p>
            <a:r>
              <a:rPr lang="cs-CZ" sz="2400" dirty="0" smtClean="0"/>
              <a:t>Zlepšuje efektivitu a produktivitu</a:t>
            </a:r>
          </a:p>
          <a:p>
            <a:r>
              <a:rPr lang="cs-CZ" sz="2400" dirty="0" smtClean="0"/>
              <a:t>Vede ke vzniku spolehlivého SW produktu</a:t>
            </a:r>
          </a:p>
          <a:p>
            <a:r>
              <a:rPr lang="cs-CZ" sz="2400" dirty="0" smtClean="0"/>
              <a:t>Tvoří integrovaný soubor technik a metod</a:t>
            </a:r>
          </a:p>
          <a:p>
            <a:r>
              <a:rPr lang="cs-CZ" sz="2400" dirty="0" smtClean="0"/>
              <a:t>Podporuje automatizaci tvorby SW produktu</a:t>
            </a:r>
          </a:p>
          <a:p>
            <a:r>
              <a:rPr lang="cs-CZ" sz="2400" dirty="0" smtClean="0"/>
              <a:t>Podporuje ověřování a vzájemnou křížovou kontrolu  entit a relací</a:t>
            </a:r>
          </a:p>
          <a:p>
            <a:r>
              <a:rPr lang="cs-CZ" sz="2400" dirty="0" smtClean="0"/>
              <a:t>Dá se snadno osvojit</a:t>
            </a:r>
          </a:p>
          <a:p>
            <a:r>
              <a:rPr lang="cs-CZ" sz="2400" dirty="0" smtClean="0"/>
              <a:t>Je otevřená dalšímu vývoji ale splňuje známé standardy</a:t>
            </a:r>
            <a:br>
              <a:rPr lang="cs-CZ" sz="2400" dirty="0" smtClean="0"/>
            </a:br>
            <a:r>
              <a:rPr lang="cs-CZ" sz="2400" dirty="0" smtClean="0"/>
              <a:t>například CORBA – </a:t>
            </a:r>
            <a:r>
              <a:rPr lang="cs-CZ" sz="2400" dirty="0" err="1" smtClean="0"/>
              <a:t>Common</a:t>
            </a:r>
            <a:r>
              <a:rPr lang="cs-CZ" sz="2400" dirty="0" smtClean="0"/>
              <a:t> Object Request Broker Architecture </a:t>
            </a:r>
          </a:p>
        </p:txBody>
      </p:sp>
    </p:spTree>
    <p:extLst>
      <p:ext uri="{BB962C8B-B14F-4D97-AF65-F5344CB8AC3E}">
        <p14:creationId xmlns:p14="http://schemas.microsoft.com/office/powerpoint/2010/main" val="8052802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 dirty="0" err="1" smtClean="0"/>
              <a:t>Eclipse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steps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1520825"/>
            <a:ext cx="8971161" cy="392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634684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2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 dirty="0" smtClean="0"/>
              <a:t>.</a:t>
            </a:r>
            <a:r>
              <a:rPr lang="cs-CZ" dirty="0" err="1" smtClean="0"/>
              <a:t>net</a:t>
            </a:r>
            <a:r>
              <a:rPr lang="cs-CZ" dirty="0" smtClean="0"/>
              <a:t> framework</a:t>
            </a:r>
            <a:endParaRPr lang="en-US" dirty="0"/>
          </a:p>
        </p:txBody>
      </p:sp>
      <p:sp>
        <p:nvSpPr>
          <p:cNvPr id="3" name="Zástupný symbol pro obsah 3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r>
              <a:rPr lang="cs-CZ" dirty="0" smtClean="0"/>
              <a:t>Rozsáhlý soubor nástrojů podporujících vývoj v prostředí Windows</a:t>
            </a:r>
          </a:p>
          <a:p>
            <a:r>
              <a:rPr lang="cs-CZ" dirty="0" smtClean="0"/>
              <a:t>Základ: knihovna – Base </a:t>
            </a:r>
            <a:r>
              <a:rPr lang="cs-CZ" dirty="0" err="1" smtClean="0"/>
              <a:t>Class</a:t>
            </a:r>
            <a:r>
              <a:rPr lang="cs-CZ" dirty="0" smtClean="0"/>
              <a:t> </a:t>
            </a:r>
            <a:r>
              <a:rPr lang="cs-CZ" dirty="0" err="1" smtClean="0"/>
              <a:t>Library</a:t>
            </a:r>
            <a:endParaRPr lang="cs-CZ" dirty="0" smtClean="0"/>
          </a:p>
          <a:p>
            <a:pPr lvl="1"/>
            <a:r>
              <a:rPr lang="cs-CZ" dirty="0" smtClean="0"/>
              <a:t>Možnost připojení zdrojových kódů v různých jazycích</a:t>
            </a:r>
          </a:p>
          <a:p>
            <a:pPr lvl="1"/>
            <a:r>
              <a:rPr lang="cs-CZ" dirty="0" smtClean="0"/>
              <a:t>User interface, data </a:t>
            </a:r>
            <a:r>
              <a:rPr lang="cs-CZ" dirty="0" err="1" smtClean="0"/>
              <a:t>access</a:t>
            </a:r>
            <a:r>
              <a:rPr lang="cs-CZ" dirty="0" smtClean="0"/>
              <a:t>, DB </a:t>
            </a:r>
            <a:r>
              <a:rPr lang="cs-CZ" dirty="0" err="1" smtClean="0"/>
              <a:t>connectivity</a:t>
            </a:r>
            <a:r>
              <a:rPr lang="cs-CZ" dirty="0" smtClean="0"/>
              <a:t>, tvorba webových aplikací</a:t>
            </a:r>
          </a:p>
          <a:p>
            <a:r>
              <a:rPr lang="cs-CZ" dirty="0" smtClean="0"/>
              <a:t>Nejznámější IDE .</a:t>
            </a:r>
            <a:r>
              <a:rPr lang="cs-CZ" dirty="0" err="1" smtClean="0"/>
              <a:t>net</a:t>
            </a:r>
            <a:r>
              <a:rPr lang="cs-CZ" dirty="0" smtClean="0"/>
              <a:t> je</a:t>
            </a:r>
          </a:p>
          <a:p>
            <a:pPr lvl="1"/>
            <a:r>
              <a:rPr lang="cs-CZ" dirty="0" smtClean="0"/>
              <a:t>MS </a:t>
            </a:r>
            <a:r>
              <a:rPr lang="cs-CZ" dirty="0" err="1" smtClean="0"/>
              <a:t>Visual</a:t>
            </a:r>
            <a:r>
              <a:rPr lang="cs-CZ" dirty="0" smtClean="0"/>
              <a:t> Studio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0254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 smtClean="0"/>
              <a:t>Zdroje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96829" y="1772816"/>
            <a:ext cx="7010400" cy="160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1800" dirty="0" smtClean="0"/>
              <a:t>Důležité linky k nástrojům CASE</a:t>
            </a:r>
          </a:p>
          <a:p>
            <a:pPr lvl="1">
              <a:lnSpc>
                <a:spcPct val="80000"/>
              </a:lnSpc>
            </a:pPr>
            <a:r>
              <a:rPr lang="cs-CZ" sz="1600" dirty="0" smtClean="0"/>
              <a:t>Case studio</a:t>
            </a:r>
          </a:p>
          <a:p>
            <a:pPr lvl="2">
              <a:lnSpc>
                <a:spcPct val="80000"/>
              </a:lnSpc>
            </a:pPr>
            <a:r>
              <a:rPr lang="cs-CZ" sz="1200" dirty="0" smtClean="0">
                <a:hlinkClick r:id="rId2"/>
              </a:rPr>
              <a:t>http://www.</a:t>
            </a:r>
            <a:r>
              <a:rPr lang="cs-CZ" sz="1200" dirty="0" err="1" smtClean="0">
                <a:hlinkClick r:id="rId2"/>
              </a:rPr>
              <a:t>casestudio.com</a:t>
            </a:r>
            <a:r>
              <a:rPr lang="cs-CZ" sz="1200" dirty="0" smtClean="0">
                <a:hlinkClick r:id="rId2"/>
              </a:rPr>
              <a:t>/</a:t>
            </a:r>
            <a:r>
              <a:rPr lang="cs-CZ" sz="1200" dirty="0" err="1" smtClean="0">
                <a:hlinkClick r:id="rId2"/>
              </a:rPr>
              <a:t>csy</a:t>
            </a:r>
            <a:r>
              <a:rPr lang="cs-CZ" sz="1200" dirty="0" smtClean="0">
                <a:hlinkClick r:id="rId2"/>
              </a:rPr>
              <a:t>/default.</a:t>
            </a:r>
            <a:r>
              <a:rPr lang="cs-CZ" sz="1200" dirty="0" err="1" smtClean="0">
                <a:hlinkClick r:id="rId2"/>
              </a:rPr>
              <a:t>aspx</a:t>
            </a:r>
            <a:endParaRPr lang="cs-CZ" sz="1200" dirty="0" smtClean="0"/>
          </a:p>
          <a:p>
            <a:pPr lvl="1">
              <a:lnSpc>
                <a:spcPct val="80000"/>
              </a:lnSpc>
            </a:pPr>
            <a:r>
              <a:rPr lang="cs-CZ" sz="2000" dirty="0" smtClean="0"/>
              <a:t>Oracle designer</a:t>
            </a:r>
          </a:p>
          <a:p>
            <a:pPr lvl="2">
              <a:lnSpc>
                <a:spcPct val="80000"/>
              </a:lnSpc>
            </a:pPr>
            <a:r>
              <a:rPr lang="cs-CZ" sz="1200" dirty="0" smtClean="0">
                <a:hlinkClick r:id="rId3"/>
              </a:rPr>
              <a:t>http://www.</a:t>
            </a:r>
            <a:r>
              <a:rPr lang="cs-CZ" sz="1200" dirty="0" err="1" smtClean="0">
                <a:hlinkClick r:id="rId3"/>
              </a:rPr>
              <a:t>oracle.com</a:t>
            </a:r>
            <a:r>
              <a:rPr lang="cs-CZ" sz="1200" dirty="0" smtClean="0">
                <a:hlinkClick r:id="rId3"/>
              </a:rPr>
              <a:t>/technology/</a:t>
            </a:r>
            <a:r>
              <a:rPr lang="cs-CZ" sz="1200" dirty="0" err="1" smtClean="0">
                <a:hlinkClick r:id="rId3"/>
              </a:rPr>
              <a:t>products</a:t>
            </a:r>
            <a:r>
              <a:rPr lang="cs-CZ" sz="1200" dirty="0" smtClean="0">
                <a:hlinkClick r:id="rId3"/>
              </a:rPr>
              <a:t>/designer/index.</a:t>
            </a:r>
            <a:r>
              <a:rPr lang="cs-CZ" sz="1200" dirty="0" err="1" smtClean="0">
                <a:hlinkClick r:id="rId3"/>
              </a:rPr>
              <a:t>html</a:t>
            </a:r>
            <a:endParaRPr lang="cs-CZ" sz="1200" dirty="0" smtClean="0"/>
          </a:p>
          <a:p>
            <a:pPr lvl="1">
              <a:lnSpc>
                <a:spcPct val="80000"/>
              </a:lnSpc>
            </a:pPr>
            <a:r>
              <a:rPr lang="cs-CZ" sz="1800" dirty="0" err="1" smtClean="0"/>
              <a:t>Power</a:t>
            </a:r>
            <a:r>
              <a:rPr lang="cs-CZ" sz="1800" dirty="0" smtClean="0"/>
              <a:t> Designer</a:t>
            </a:r>
          </a:p>
          <a:p>
            <a:pPr lvl="2">
              <a:lnSpc>
                <a:spcPct val="80000"/>
              </a:lnSpc>
            </a:pPr>
            <a:r>
              <a:rPr lang="cs-CZ" sz="1200" dirty="0" smtClean="0">
                <a:hlinkClick r:id="rId4"/>
              </a:rPr>
              <a:t>http://www.</a:t>
            </a:r>
            <a:r>
              <a:rPr lang="cs-CZ" sz="1200" dirty="0" err="1" smtClean="0">
                <a:hlinkClick r:id="rId4"/>
              </a:rPr>
              <a:t>sybase.cz</a:t>
            </a:r>
            <a:r>
              <a:rPr lang="cs-CZ" sz="1200" dirty="0" smtClean="0">
                <a:hlinkClick r:id="rId4"/>
              </a:rPr>
              <a:t>/buxus/</a:t>
            </a:r>
            <a:r>
              <a:rPr lang="cs-CZ" sz="1200" dirty="0" err="1" smtClean="0">
                <a:hlinkClick r:id="rId4"/>
              </a:rPr>
              <a:t>generate</a:t>
            </a:r>
            <a:r>
              <a:rPr lang="cs-CZ" sz="1200" dirty="0" smtClean="0">
                <a:hlinkClick r:id="rId4"/>
              </a:rPr>
              <a:t>_</a:t>
            </a:r>
            <a:r>
              <a:rPr lang="cs-CZ" sz="1200" dirty="0" err="1" smtClean="0">
                <a:hlinkClick r:id="rId4"/>
              </a:rPr>
              <a:t>page.php</a:t>
            </a:r>
            <a:r>
              <a:rPr lang="cs-CZ" sz="1200" dirty="0" smtClean="0">
                <a:hlinkClick r:id="rId4"/>
              </a:rPr>
              <a:t>?</a:t>
            </a:r>
            <a:r>
              <a:rPr lang="cs-CZ" sz="1200" dirty="0" err="1" smtClean="0">
                <a:hlinkClick r:id="rId4"/>
              </a:rPr>
              <a:t>page</a:t>
            </a:r>
            <a:r>
              <a:rPr lang="cs-CZ" sz="1200" dirty="0" smtClean="0">
                <a:hlinkClick r:id="rId4"/>
              </a:rPr>
              <a:t>_id=110&amp;</a:t>
            </a:r>
            <a:r>
              <a:rPr lang="cs-CZ" sz="1200" dirty="0" err="1" smtClean="0">
                <a:hlinkClick r:id="rId4"/>
              </a:rPr>
              <a:t>view</a:t>
            </a:r>
            <a:r>
              <a:rPr lang="cs-CZ" sz="1200" dirty="0" smtClean="0">
                <a:hlinkClick r:id="rId4"/>
              </a:rPr>
              <a:t>=1</a:t>
            </a:r>
            <a:endParaRPr lang="cs-CZ" sz="1200" dirty="0" smtClean="0"/>
          </a:p>
          <a:p>
            <a:pPr lvl="1">
              <a:lnSpc>
                <a:spcPct val="80000"/>
              </a:lnSpc>
            </a:pPr>
            <a:r>
              <a:rPr lang="cs-CZ" sz="1800" dirty="0" smtClean="0"/>
              <a:t>Rational Rose</a:t>
            </a:r>
          </a:p>
          <a:p>
            <a:pPr lvl="2">
              <a:lnSpc>
                <a:spcPct val="80000"/>
              </a:lnSpc>
            </a:pPr>
            <a:r>
              <a:rPr lang="cs-CZ" sz="1800" dirty="0" smtClean="0">
                <a:hlinkClick r:id="rId5"/>
              </a:rPr>
              <a:t>http://www.</a:t>
            </a:r>
            <a:r>
              <a:rPr lang="cs-CZ" sz="1800" dirty="0" err="1" smtClean="0">
                <a:hlinkClick r:id="rId5"/>
              </a:rPr>
              <a:t>cs.vsb.cz</a:t>
            </a:r>
            <a:r>
              <a:rPr lang="cs-CZ" sz="1800" dirty="0" smtClean="0">
                <a:hlinkClick r:id="rId5"/>
              </a:rPr>
              <a:t>/</a:t>
            </a:r>
            <a:r>
              <a:rPr lang="cs-CZ" sz="1800" dirty="0" err="1" smtClean="0">
                <a:hlinkClick r:id="rId5"/>
              </a:rPr>
              <a:t>jezek</a:t>
            </a:r>
            <a:r>
              <a:rPr lang="cs-CZ" sz="1800" dirty="0" smtClean="0">
                <a:hlinkClick r:id="rId5"/>
              </a:rPr>
              <a:t>/</a:t>
            </a:r>
            <a:r>
              <a:rPr lang="cs-CZ" sz="1800" dirty="0" err="1" smtClean="0">
                <a:hlinkClick r:id="rId5"/>
              </a:rPr>
              <a:t>vyuka</a:t>
            </a:r>
            <a:r>
              <a:rPr lang="cs-CZ" sz="1800" dirty="0" smtClean="0">
                <a:hlinkClick r:id="rId5"/>
              </a:rPr>
              <a:t>/rational_rose.</a:t>
            </a:r>
            <a:r>
              <a:rPr lang="cs-CZ" sz="1800" dirty="0" err="1" smtClean="0">
                <a:hlinkClick r:id="rId5"/>
              </a:rPr>
              <a:t>html</a:t>
            </a:r>
            <a:r>
              <a:rPr lang="cs-CZ" sz="1800" dirty="0" smtClean="0"/>
              <a:t>	</a:t>
            </a:r>
          </a:p>
          <a:p>
            <a:pPr lvl="1">
              <a:lnSpc>
                <a:spcPct val="80000"/>
              </a:lnSpc>
            </a:pPr>
            <a:r>
              <a:rPr lang="cs-CZ" sz="2000" dirty="0" err="1" smtClean="0"/>
              <a:t>Select</a:t>
            </a:r>
            <a:r>
              <a:rPr lang="cs-CZ" sz="2000" dirty="0" smtClean="0"/>
              <a:t> SE</a:t>
            </a:r>
          </a:p>
          <a:p>
            <a:pPr lvl="2">
              <a:lnSpc>
                <a:spcPct val="80000"/>
              </a:lnSpc>
            </a:pPr>
            <a:r>
              <a:rPr lang="cs-CZ" sz="1200" dirty="0" smtClean="0">
                <a:hlinkClick r:id="rId6"/>
              </a:rPr>
              <a:t>http://www.</a:t>
            </a:r>
            <a:r>
              <a:rPr lang="cs-CZ" sz="1200" dirty="0" err="1" smtClean="0">
                <a:hlinkClick r:id="rId6"/>
              </a:rPr>
              <a:t>lbms.cz</a:t>
            </a:r>
            <a:r>
              <a:rPr lang="cs-CZ" sz="1200" dirty="0" smtClean="0">
                <a:hlinkClick r:id="rId6"/>
              </a:rPr>
              <a:t>/</a:t>
            </a:r>
            <a:r>
              <a:rPr lang="cs-CZ" sz="1200" dirty="0" err="1" smtClean="0">
                <a:hlinkClick r:id="rId6"/>
              </a:rPr>
              <a:t>Nastroje</a:t>
            </a:r>
            <a:r>
              <a:rPr lang="cs-CZ" sz="1200" dirty="0" smtClean="0">
                <a:hlinkClick r:id="rId6"/>
              </a:rPr>
              <a:t>/</a:t>
            </a:r>
            <a:r>
              <a:rPr lang="cs-CZ" sz="1200" dirty="0" err="1" smtClean="0">
                <a:hlinkClick r:id="rId6"/>
              </a:rPr>
              <a:t>Select</a:t>
            </a:r>
            <a:r>
              <a:rPr lang="cs-CZ" sz="1200" dirty="0" smtClean="0">
                <a:hlinkClick r:id="rId6"/>
              </a:rPr>
              <a:t>-</a:t>
            </a:r>
            <a:r>
              <a:rPr lang="cs-CZ" sz="1200" dirty="0" err="1" smtClean="0">
                <a:hlinkClick r:id="rId6"/>
              </a:rPr>
              <a:t>Architect</a:t>
            </a:r>
            <a:r>
              <a:rPr lang="cs-CZ" sz="1200" dirty="0" smtClean="0">
                <a:hlinkClick r:id="rId6"/>
              </a:rPr>
              <a:t>/index.</a:t>
            </a:r>
            <a:r>
              <a:rPr lang="cs-CZ" sz="1200" dirty="0" err="1" smtClean="0">
                <a:hlinkClick r:id="rId6"/>
              </a:rPr>
              <a:t>html</a:t>
            </a:r>
            <a:endParaRPr lang="cs-CZ" sz="1200" dirty="0" smtClean="0"/>
          </a:p>
          <a:p>
            <a:pPr lvl="1">
              <a:lnSpc>
                <a:spcPct val="80000"/>
              </a:lnSpc>
            </a:pPr>
            <a:r>
              <a:rPr lang="cs-CZ" sz="1800" dirty="0" smtClean="0"/>
              <a:t>XTG Data </a:t>
            </a:r>
            <a:r>
              <a:rPr lang="cs-CZ" sz="1800" dirty="0" err="1" smtClean="0"/>
              <a:t>Modeller</a:t>
            </a:r>
            <a:endParaRPr lang="cs-CZ" sz="1800" dirty="0" smtClean="0"/>
          </a:p>
          <a:p>
            <a:pPr lvl="2">
              <a:lnSpc>
                <a:spcPct val="80000"/>
              </a:lnSpc>
            </a:pPr>
            <a:r>
              <a:rPr lang="cs-CZ" sz="1400" dirty="0" smtClean="0">
                <a:hlinkClick r:id="rId7"/>
              </a:rPr>
              <a:t>http://www.</a:t>
            </a:r>
            <a:r>
              <a:rPr lang="cs-CZ" sz="1400" dirty="0" err="1" smtClean="0">
                <a:hlinkClick r:id="rId7"/>
              </a:rPr>
              <a:t>xtg.cz</a:t>
            </a:r>
            <a:r>
              <a:rPr lang="cs-CZ" sz="1400" dirty="0" smtClean="0">
                <a:hlinkClick r:id="rId7"/>
              </a:rPr>
              <a:t>/xtgdm.php3</a:t>
            </a:r>
            <a:endParaRPr lang="cs-CZ" sz="1400" dirty="0" smtClean="0"/>
          </a:p>
          <a:p>
            <a:pPr>
              <a:lnSpc>
                <a:spcPct val="80000"/>
              </a:lnSpc>
            </a:pPr>
            <a:r>
              <a:rPr lang="cs-CZ" sz="1800" dirty="0" smtClean="0">
                <a:hlinkClick r:id="rId8"/>
              </a:rPr>
              <a:t>http://www.</a:t>
            </a:r>
            <a:r>
              <a:rPr lang="cs-CZ" sz="1800" dirty="0" err="1" smtClean="0">
                <a:hlinkClick r:id="rId8"/>
              </a:rPr>
              <a:t>oracle.com</a:t>
            </a:r>
            <a:r>
              <a:rPr lang="cs-CZ" sz="1800" dirty="0" smtClean="0">
                <a:hlinkClick r:id="rId8"/>
              </a:rPr>
              <a:t>/technology/</a:t>
            </a:r>
            <a:r>
              <a:rPr lang="cs-CZ" sz="1800" dirty="0" err="1" smtClean="0">
                <a:hlinkClick r:id="rId8"/>
              </a:rPr>
              <a:t>obe</a:t>
            </a:r>
            <a:r>
              <a:rPr lang="cs-CZ" sz="1800" dirty="0" smtClean="0">
                <a:hlinkClick r:id="rId8"/>
              </a:rPr>
              <a:t>/start/</a:t>
            </a:r>
            <a:r>
              <a:rPr lang="cs-CZ" sz="1800" dirty="0" err="1" smtClean="0">
                <a:hlinkClick r:id="rId8"/>
              </a:rPr>
              <a:t>ds.html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1800" dirty="0" smtClean="0">
                <a:hlinkClick r:id="rId9"/>
              </a:rPr>
              <a:t>http://www.</a:t>
            </a:r>
            <a:r>
              <a:rPr lang="cs-CZ" sz="1800" dirty="0" err="1" smtClean="0">
                <a:hlinkClick r:id="rId9"/>
              </a:rPr>
              <a:t>sybase.com</a:t>
            </a:r>
            <a:r>
              <a:rPr lang="cs-CZ" sz="1800" dirty="0" smtClean="0">
                <a:hlinkClick r:id="rId9"/>
              </a:rPr>
              <a:t>/</a:t>
            </a:r>
            <a:r>
              <a:rPr lang="cs-CZ" sz="1800" dirty="0" err="1" smtClean="0">
                <a:hlinkClick r:id="rId9"/>
              </a:rPr>
              <a:t>products</a:t>
            </a:r>
            <a:r>
              <a:rPr lang="cs-CZ" sz="1800" dirty="0" smtClean="0">
                <a:hlinkClick r:id="rId9"/>
              </a:rPr>
              <a:t>/</a:t>
            </a:r>
            <a:r>
              <a:rPr lang="cs-CZ" sz="1800" dirty="0" err="1" smtClean="0">
                <a:hlinkClick r:id="rId9"/>
              </a:rPr>
              <a:t>modelingmetadata</a:t>
            </a:r>
            <a:r>
              <a:rPr lang="cs-CZ" sz="1800" dirty="0" smtClean="0">
                <a:hlinkClick r:id="rId9"/>
              </a:rPr>
              <a:t>/</a:t>
            </a:r>
            <a:r>
              <a:rPr lang="cs-CZ" sz="1800" dirty="0" err="1" smtClean="0">
                <a:hlinkClick r:id="rId9"/>
              </a:rPr>
              <a:t>powerdesigner</a:t>
            </a:r>
            <a:endParaRPr lang="cs-CZ" sz="1800" dirty="0" smtClean="0"/>
          </a:p>
          <a:p>
            <a:pPr>
              <a:lnSpc>
                <a:spcPct val="80000"/>
              </a:lnSpc>
            </a:pPr>
            <a:r>
              <a:rPr lang="cs-CZ" sz="1800" dirty="0" smtClean="0">
                <a:hlinkClick r:id="rId10"/>
              </a:rPr>
              <a:t>http://www-306.ibm.com/software/</a:t>
            </a:r>
            <a:r>
              <a:rPr lang="cs-CZ" sz="1800" dirty="0" err="1" smtClean="0">
                <a:hlinkClick r:id="rId10"/>
              </a:rPr>
              <a:t>awdtools</a:t>
            </a:r>
            <a:r>
              <a:rPr lang="cs-CZ" sz="1800" dirty="0" smtClean="0">
                <a:hlinkClick r:id="rId10"/>
              </a:rPr>
              <a:t>/developer/rose/index.</a:t>
            </a:r>
            <a:r>
              <a:rPr lang="cs-CZ" sz="1800" dirty="0" err="1" smtClean="0">
                <a:hlinkClick r:id="rId10"/>
              </a:rPr>
              <a:t>html</a:t>
            </a:r>
            <a:endParaRPr lang="cs-CZ" sz="1800" dirty="0" smtClean="0"/>
          </a:p>
          <a:p>
            <a:pPr>
              <a:lnSpc>
                <a:spcPct val="80000"/>
              </a:lnSpc>
            </a:pPr>
            <a:r>
              <a:rPr lang="cs-CZ" sz="1800" dirty="0" smtClean="0">
                <a:hlinkClick r:id="rId11"/>
              </a:rPr>
              <a:t>http://objekty.</a:t>
            </a:r>
            <a:r>
              <a:rPr lang="cs-CZ" sz="1800" dirty="0" err="1" smtClean="0">
                <a:hlinkClick r:id="rId11"/>
              </a:rPr>
              <a:t>vse.cz</a:t>
            </a:r>
            <a:r>
              <a:rPr lang="cs-CZ" sz="1800" dirty="0" smtClean="0">
                <a:hlinkClick r:id="rId11"/>
              </a:rPr>
              <a:t>/</a:t>
            </a:r>
            <a:r>
              <a:rPr lang="cs-CZ" sz="1800" dirty="0" err="1" smtClean="0">
                <a:hlinkClick r:id="rId11"/>
              </a:rPr>
              <a:t>Main</a:t>
            </a:r>
            <a:r>
              <a:rPr lang="cs-CZ" sz="1800" dirty="0" smtClean="0">
                <a:hlinkClick r:id="rId11"/>
              </a:rPr>
              <a:t>/</a:t>
            </a:r>
            <a:r>
              <a:rPr lang="cs-CZ" sz="1800" dirty="0" err="1" smtClean="0">
                <a:hlinkClick r:id="rId11"/>
              </a:rPr>
              <a:t>HomePage</a:t>
            </a:r>
            <a:endParaRPr lang="cs-CZ" sz="1800" dirty="0" smtClean="0"/>
          </a:p>
          <a:p>
            <a:pPr lvl="2">
              <a:lnSpc>
                <a:spcPct val="80000"/>
              </a:lnSpc>
            </a:pPr>
            <a:endParaRPr lang="cs-CZ" sz="1400" dirty="0" smtClean="0"/>
          </a:p>
        </p:txBody>
      </p:sp>
    </p:spTree>
    <p:extLst>
      <p:ext uri="{BB962C8B-B14F-4D97-AF65-F5344CB8AC3E}">
        <p14:creationId xmlns:p14="http://schemas.microsoft.com/office/powerpoint/2010/main" val="60275671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sz="3600" smtClean="0"/>
              <a:t>Elektronická výměna dat</a:t>
            </a:r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subTitle" idx="4294967295"/>
          </p:nvPr>
        </p:nvSpPr>
        <p:spPr>
          <a:xfrm>
            <a:off x="683568" y="1844824"/>
            <a:ext cx="7010400" cy="160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000" dirty="0" smtClean="0"/>
              <a:t>Výměna strukturovaných zpráv mezi počítačovými aplikacemi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Předem dohodnuté standardy obsahu a formy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Způsob přenosu</a:t>
            </a:r>
          </a:p>
          <a:p>
            <a:pPr lvl="1">
              <a:lnSpc>
                <a:spcPct val="80000"/>
              </a:lnSpc>
            </a:pPr>
            <a:r>
              <a:rPr lang="cs-CZ" sz="1800" dirty="0" smtClean="0"/>
              <a:t>Pomocí protokolu Internetu </a:t>
            </a:r>
          </a:p>
          <a:p>
            <a:pPr lvl="1">
              <a:lnSpc>
                <a:spcPct val="80000"/>
              </a:lnSpc>
            </a:pPr>
            <a:r>
              <a:rPr lang="cs-CZ" sz="1800" dirty="0" smtClean="0"/>
              <a:t>Uvnitř privátních sítí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Standardy EDI přes Internet  se stále ještě vyvíjejí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Hlavní sady EDI Standardů</a:t>
            </a:r>
          </a:p>
          <a:p>
            <a:pPr lvl="1">
              <a:lnSpc>
                <a:spcPct val="80000"/>
              </a:lnSpc>
            </a:pPr>
            <a:r>
              <a:rPr lang="cs-CZ" sz="1800" dirty="0" smtClean="0"/>
              <a:t>UN / EDIFACT – doporučení OSN, převažuje všude kromě Severní Ameriky</a:t>
            </a:r>
          </a:p>
          <a:p>
            <a:pPr lvl="1">
              <a:lnSpc>
                <a:spcPct val="80000"/>
              </a:lnSpc>
            </a:pPr>
            <a:r>
              <a:rPr lang="cs-CZ" sz="1800" dirty="0" smtClean="0"/>
              <a:t>ANSI ASC X12 – USA</a:t>
            </a:r>
          </a:p>
          <a:p>
            <a:pPr lvl="1">
              <a:lnSpc>
                <a:spcPct val="80000"/>
              </a:lnSpc>
            </a:pPr>
            <a:r>
              <a:rPr lang="cs-CZ" sz="1800" dirty="0" smtClean="0"/>
              <a:t>Definují  zejména povinné části dokumentu, volitelné části dokumentu, typy zpráv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Překladový software EDI – realizuje rozhraní mezi ERP systémem a použitým standardem, překladový mechanizmus není součástí standardu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3558262"/>
      </p:ext>
    </p:extLst>
  </p:cSld>
  <p:clrMapOvr>
    <a:masterClrMapping/>
  </p:clrMapOvr>
  <p:transition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sz="3600" smtClean="0"/>
              <a:t>Historie EDI</a:t>
            </a:r>
          </a:p>
        </p:txBody>
      </p:sp>
      <p:sp>
        <p:nvSpPr>
          <p:cNvPr id="25603" name="Rectangle 1027"/>
          <p:cNvSpPr>
            <a:spLocks noGrp="1" noChangeArrowheads="1"/>
          </p:cNvSpPr>
          <p:nvPr>
            <p:ph type="subTitle" idx="4294967295"/>
          </p:nvPr>
        </p:nvSpPr>
        <p:spPr>
          <a:xfrm>
            <a:off x="683568" y="1844824"/>
            <a:ext cx="7010400" cy="1600200"/>
          </a:xfrm>
        </p:spPr>
        <p:txBody>
          <a:bodyPr/>
          <a:lstStyle/>
          <a:p>
            <a:r>
              <a:rPr lang="cs-CZ" sz="2400" dirty="0" smtClean="0"/>
              <a:t>Praktikuje se od roku 1980</a:t>
            </a:r>
          </a:p>
          <a:p>
            <a:r>
              <a:rPr lang="cs-CZ" sz="2400" dirty="0" smtClean="0"/>
              <a:t>Různé typy průmyslu  - vývoj různých odvětvových standardů  např. pro automobilový průmysl existuje standard ODETTE</a:t>
            </a:r>
          </a:p>
          <a:p>
            <a:r>
              <a:rPr lang="cs-CZ" sz="2400" dirty="0" smtClean="0"/>
              <a:t>Rozvoj Internetu – EDI i nadále trvá</a:t>
            </a:r>
          </a:p>
          <a:p>
            <a:r>
              <a:rPr lang="cs-CZ" sz="2400" dirty="0" smtClean="0"/>
              <a:t>2002 – RFC pro přenos EDI zpráv pomocí </a:t>
            </a:r>
            <a:r>
              <a:rPr lang="cs-CZ" sz="2400" dirty="0" err="1" smtClean="0"/>
              <a:t>e-Mailu</a:t>
            </a:r>
            <a:endParaRPr lang="cs-CZ" sz="2400" dirty="0" smtClean="0"/>
          </a:p>
          <a:p>
            <a:r>
              <a:rPr lang="cs-CZ" sz="2400" dirty="0" smtClean="0"/>
              <a:t>2005 –příprava pro http a FTP protokoly</a:t>
            </a:r>
          </a:p>
          <a:p>
            <a:r>
              <a:rPr lang="cs-CZ" sz="2400" dirty="0" err="1" smtClean="0"/>
              <a:t>ebXML</a:t>
            </a:r>
            <a:r>
              <a:rPr lang="cs-CZ" sz="2400" dirty="0" smtClean="0"/>
              <a:t> – pokus zavést EDI </a:t>
            </a:r>
            <a:r>
              <a:rPr lang="de-DE" sz="2400" dirty="0" smtClean="0"/>
              <a:t>p</a:t>
            </a:r>
            <a:r>
              <a:rPr lang="cs-CZ" sz="2400" dirty="0" err="1" smtClean="0"/>
              <a:t>omocí</a:t>
            </a:r>
            <a:r>
              <a:rPr lang="cs-CZ" sz="2400" dirty="0" smtClean="0"/>
              <a:t> internetových </a:t>
            </a:r>
            <a:r>
              <a:rPr lang="cs-CZ" sz="2400" dirty="0" err="1" smtClean="0"/>
              <a:t>technologí</a:t>
            </a:r>
            <a:r>
              <a:rPr lang="cs-CZ" sz="2400" dirty="0" smtClean="0"/>
              <a:t> a XML</a:t>
            </a:r>
          </a:p>
          <a:p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417530967"/>
      </p:ext>
    </p:extLst>
  </p:cSld>
  <p:clrMapOvr>
    <a:masterClrMapping/>
  </p:clrMapOvr>
  <p:transition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sz="3600" smtClean="0"/>
              <a:t>Komponenty EDI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83568" y="1916832"/>
            <a:ext cx="7010400" cy="1600200"/>
          </a:xfrm>
        </p:spPr>
        <p:txBody>
          <a:bodyPr/>
          <a:lstStyle/>
          <a:p>
            <a:r>
              <a:rPr lang="cs-CZ" sz="2400" dirty="0" smtClean="0"/>
              <a:t>Software – aplikační software podporující EDI, EDI konvertory, Software pro řízení komunikace</a:t>
            </a:r>
          </a:p>
          <a:p>
            <a:r>
              <a:rPr lang="cs-CZ" sz="2400" dirty="0" smtClean="0"/>
              <a:t>Komunikační Hardware</a:t>
            </a:r>
          </a:p>
          <a:p>
            <a:r>
              <a:rPr lang="cs-CZ" sz="2400" dirty="0" smtClean="0"/>
              <a:t>Služby ( služby operátorů WAN – přidané služby  VAN – </a:t>
            </a:r>
            <a:r>
              <a:rPr lang="cs-CZ" sz="2400" dirty="0" err="1" smtClean="0"/>
              <a:t>Value</a:t>
            </a:r>
            <a:r>
              <a:rPr lang="cs-CZ" sz="2400" dirty="0" smtClean="0"/>
              <a:t> </a:t>
            </a:r>
            <a:r>
              <a:rPr lang="cs-CZ" sz="2400" dirty="0" err="1" smtClean="0"/>
              <a:t>added</a:t>
            </a:r>
            <a:r>
              <a:rPr lang="cs-CZ" sz="2400" dirty="0" smtClean="0"/>
              <a:t> </a:t>
            </a:r>
            <a:r>
              <a:rPr lang="cs-CZ" sz="2400" dirty="0" err="1" smtClean="0"/>
              <a:t>Networks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 Definice příchozích a odchozích dokumentů</a:t>
            </a:r>
          </a:p>
          <a:p>
            <a:pPr lvl="1"/>
            <a:r>
              <a:rPr lang="cs-CZ" sz="2000" dirty="0" smtClean="0"/>
              <a:t>Řídí se směrem dokumentu k systému nikoli směrem toku zboží</a:t>
            </a:r>
          </a:p>
        </p:txBody>
      </p:sp>
    </p:spTree>
    <p:extLst>
      <p:ext uri="{BB962C8B-B14F-4D97-AF65-F5344CB8AC3E}">
        <p14:creationId xmlns:p14="http://schemas.microsoft.com/office/powerpoint/2010/main" val="3765875864"/>
      </p:ext>
    </p:extLst>
  </p:cSld>
  <p:clrMapOvr>
    <a:masterClrMapping/>
  </p:clrMapOvr>
  <p:transition>
    <p:push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sz="3600" smtClean="0"/>
              <a:t>Důvody zavedení EDI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83568" y="1916832"/>
            <a:ext cx="70104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 smtClean="0"/>
              <a:t>Náhrada papírových dokladů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Snížení nákladů na administrativu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Snížení chyb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Zvýšení rychlosti přenosu dat mezi partnery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Integrace v rámci SCM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Snížení skladových zásob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Zlepšení toků peněz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Vyšší produktivita práce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Změna obchodní koncepce firmy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Je zpravidla prosazována silnějším partnerem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Vyvolané změny však zpravidla vedou ke zvýšení konkurenceschopnosti firmy</a:t>
            </a:r>
          </a:p>
        </p:txBody>
      </p:sp>
    </p:spTree>
    <p:extLst>
      <p:ext uri="{BB962C8B-B14F-4D97-AF65-F5344CB8AC3E}">
        <p14:creationId xmlns:p14="http://schemas.microsoft.com/office/powerpoint/2010/main" val="2110441007"/>
      </p:ext>
    </p:extLst>
  </p:cSld>
  <p:clrMapOvr>
    <a:masterClrMapping/>
  </p:clrMapOvr>
  <p:transition>
    <p:pu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sz="3600" smtClean="0"/>
              <a:t>Statistické informace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74675" y="1772816"/>
            <a:ext cx="7010400" cy="1600200"/>
          </a:xfrm>
        </p:spPr>
        <p:txBody>
          <a:bodyPr/>
          <a:lstStyle/>
          <a:p>
            <a:r>
              <a:rPr lang="cs-CZ" sz="2400" dirty="0" smtClean="0"/>
              <a:t>95% firem z řebříčku </a:t>
            </a:r>
            <a:r>
              <a:rPr lang="cs-CZ" sz="2400" dirty="0" err="1" smtClean="0"/>
              <a:t>Fortune</a:t>
            </a:r>
            <a:r>
              <a:rPr lang="cs-CZ" sz="2400" dirty="0" smtClean="0"/>
              <a:t> 1000 (USA) používá EDI, z nichž jen 5% jsou menší a střední firmy</a:t>
            </a:r>
          </a:p>
          <a:p>
            <a:r>
              <a:rPr lang="cs-CZ" sz="2400" dirty="0" smtClean="0"/>
              <a:t>2% celosvětového obchodu je realizováno přes EDI</a:t>
            </a:r>
          </a:p>
          <a:p>
            <a:r>
              <a:rPr lang="cs-CZ" sz="2400" dirty="0" smtClean="0"/>
              <a:t>98% firem USA které nejsou ve </a:t>
            </a:r>
            <a:r>
              <a:rPr lang="cs-CZ" sz="2400" dirty="0" err="1" smtClean="0"/>
              <a:t>Fortune</a:t>
            </a:r>
            <a:r>
              <a:rPr lang="cs-CZ" sz="2400" dirty="0" smtClean="0"/>
              <a:t> 1000 nepoužívá EDI</a:t>
            </a:r>
          </a:p>
          <a:p>
            <a:r>
              <a:rPr lang="cs-CZ" sz="2400" dirty="0" smtClean="0"/>
              <a:t>Evropský trh EDI se pohybuje okolo nárůstu 20% ročně</a:t>
            </a:r>
          </a:p>
          <a:p>
            <a:r>
              <a:rPr lang="cs-CZ" sz="2400" dirty="0" smtClean="0"/>
              <a:t>Největší operátoři VAN mimo internet jsou  General Electric </a:t>
            </a:r>
            <a:r>
              <a:rPr lang="cs-CZ" sz="2400" dirty="0" err="1" smtClean="0"/>
              <a:t>Information</a:t>
            </a:r>
            <a:r>
              <a:rPr lang="cs-CZ" sz="2400" dirty="0" smtClean="0"/>
              <a:t> Services, IBM, IT&amp;T, </a:t>
            </a:r>
            <a:r>
              <a:rPr lang="cs-CZ" sz="2400" dirty="0" err="1" smtClean="0"/>
              <a:t>British</a:t>
            </a:r>
            <a:r>
              <a:rPr lang="cs-CZ" sz="2400" dirty="0" smtClean="0"/>
              <a:t> Telecom</a:t>
            </a:r>
          </a:p>
          <a:p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153478964"/>
      </p:ext>
    </p:extLst>
  </p:cSld>
  <p:clrMapOvr>
    <a:masterClrMapping/>
  </p:clrMapOvr>
  <p:transition>
    <p:push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sz="3600" smtClean="0"/>
              <a:t>Aktivní a pasivní prvek v EDI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74675" y="1700808"/>
            <a:ext cx="7010400" cy="1600200"/>
          </a:xfrm>
        </p:spPr>
        <p:txBody>
          <a:bodyPr/>
          <a:lstStyle/>
          <a:p>
            <a:r>
              <a:rPr lang="cs-CZ" sz="2400" dirty="0" smtClean="0"/>
              <a:t>Závisí z jakého podnětu se EDI zavádí</a:t>
            </a:r>
          </a:p>
          <a:p>
            <a:r>
              <a:rPr lang="cs-CZ" sz="2400" dirty="0" smtClean="0"/>
              <a:t>Aktivní firma: zavádí na základě vlastní úvahy</a:t>
            </a:r>
          </a:p>
          <a:p>
            <a:pPr lvl="1"/>
            <a:r>
              <a:rPr lang="cs-CZ" sz="2000" dirty="0" smtClean="0"/>
              <a:t>Důvody : SCM, vnitrofiremní důvody, nová IT strategie</a:t>
            </a:r>
          </a:p>
          <a:p>
            <a:pPr lvl="1"/>
            <a:r>
              <a:rPr lang="cs-CZ" sz="2000" dirty="0" smtClean="0"/>
              <a:t>Zpravidla velké organizace</a:t>
            </a:r>
          </a:p>
          <a:p>
            <a:pPr lvl="1"/>
            <a:r>
              <a:rPr lang="cs-CZ" sz="2000" dirty="0" smtClean="0"/>
              <a:t>Zpravidla podporuje partnery při zavádění na jejich straně</a:t>
            </a:r>
          </a:p>
          <a:p>
            <a:r>
              <a:rPr lang="cs-CZ" sz="2400" dirty="0" smtClean="0"/>
              <a:t>Pasivní firma: zavádí na základě požadavku partnera (aktivní firmy)</a:t>
            </a:r>
          </a:p>
          <a:p>
            <a:pPr lvl="1"/>
            <a:r>
              <a:rPr lang="cs-CZ" sz="2000" dirty="0" smtClean="0"/>
              <a:t>Zpravidla menší dodavatelské organizace</a:t>
            </a:r>
          </a:p>
          <a:p>
            <a:pPr lvl="1"/>
            <a:r>
              <a:rPr lang="cs-CZ" sz="2000" dirty="0" smtClean="0"/>
              <a:t>Nemají dost prostředků a zkušeností pro zavedení</a:t>
            </a:r>
          </a:p>
          <a:p>
            <a:pPr lvl="1"/>
            <a:r>
              <a:rPr lang="cs-CZ" sz="2000" dirty="0" smtClean="0"/>
              <a:t>Mají zpravidla problémy s jejich IS – náklady na změnu</a:t>
            </a:r>
          </a:p>
          <a:p>
            <a:pPr lvl="1"/>
            <a:r>
              <a:rPr lang="cs-CZ" sz="2000" dirty="0" smtClean="0"/>
              <a:t>Většina organizací v ČR </a:t>
            </a:r>
          </a:p>
        </p:txBody>
      </p:sp>
    </p:spTree>
    <p:extLst>
      <p:ext uri="{BB962C8B-B14F-4D97-AF65-F5344CB8AC3E}">
        <p14:creationId xmlns:p14="http://schemas.microsoft.com/office/powerpoint/2010/main" val="3567982849"/>
      </p:ext>
    </p:extLst>
  </p:cSld>
  <p:clrMapOvr>
    <a:masterClrMapping/>
  </p:clrMapOvr>
  <p:transition>
    <p:push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sz="3200" smtClean="0"/>
              <a:t>Základní požadavky – charakteristiky EDI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83568" y="1772816"/>
            <a:ext cx="70104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 smtClean="0"/>
              <a:t>Integrita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Změna zprávy během přenosu bude odhalena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Zpráva je vždy odeslána konkrétní osobou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Zpráva přichází ve správném pořadí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Autentičnost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Lze určit osobu, která zprávu odeslala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Původ zprávy nelze odmítnout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Příjem zprávy nelze odmítnout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Důvěrnost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Zajištění obsahu před nepovolanými osobami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Právní přípustnost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V ČR není dosud dán právní rámec</a:t>
            </a:r>
          </a:p>
        </p:txBody>
      </p:sp>
    </p:spTree>
    <p:extLst>
      <p:ext uri="{BB962C8B-B14F-4D97-AF65-F5344CB8AC3E}">
        <p14:creationId xmlns:p14="http://schemas.microsoft.com/office/powerpoint/2010/main" val="1357632152"/>
      </p:ext>
    </p:extLst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 smtClean="0"/>
              <a:t>Základní přístupy k zobrazení reality</a:t>
            </a:r>
            <a:br>
              <a:rPr lang="cs-CZ" sz="3600" dirty="0" smtClean="0"/>
            </a:br>
            <a:r>
              <a:rPr lang="cs-CZ" sz="3600" dirty="0" smtClean="0"/>
              <a:t>(opakování)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528" y="1700808"/>
            <a:ext cx="8229600" cy="47815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1800" dirty="0" smtClean="0"/>
              <a:t>Strukturované</a:t>
            </a:r>
          </a:p>
          <a:p>
            <a:pPr lvl="1">
              <a:lnSpc>
                <a:spcPct val="80000"/>
              </a:lnSpc>
            </a:pPr>
            <a:r>
              <a:rPr lang="cs-CZ" sz="1600" dirty="0" smtClean="0"/>
              <a:t>Probíhají více či méně ex post balancováním funkčního a datového modelu</a:t>
            </a:r>
          </a:p>
          <a:p>
            <a:pPr lvl="1">
              <a:lnSpc>
                <a:spcPct val="80000"/>
              </a:lnSpc>
            </a:pPr>
            <a:r>
              <a:rPr lang="cs-CZ" sz="1600" dirty="0" smtClean="0"/>
              <a:t>Metodologie a metody</a:t>
            </a:r>
          </a:p>
          <a:p>
            <a:pPr lvl="2">
              <a:lnSpc>
                <a:spcPct val="80000"/>
              </a:lnSpc>
            </a:pPr>
            <a:r>
              <a:rPr lang="cs-CZ" sz="1400" dirty="0" err="1" smtClean="0"/>
              <a:t>Yourdon</a:t>
            </a:r>
            <a:r>
              <a:rPr lang="cs-CZ" sz="1400" dirty="0" smtClean="0"/>
              <a:t>  </a:t>
            </a:r>
            <a:r>
              <a:rPr lang="cs-CZ" sz="1400" dirty="0" err="1" smtClean="0"/>
              <a:t>Structured</a:t>
            </a:r>
            <a:r>
              <a:rPr lang="cs-CZ" sz="1400" dirty="0" smtClean="0"/>
              <a:t> Analysis YSA –klasika a základ pro další</a:t>
            </a:r>
          </a:p>
          <a:p>
            <a:pPr lvl="1">
              <a:lnSpc>
                <a:spcPct val="80000"/>
              </a:lnSpc>
            </a:pPr>
            <a:r>
              <a:rPr lang="cs-CZ" sz="1600" dirty="0" smtClean="0"/>
              <a:t>Technika :</a:t>
            </a:r>
          </a:p>
          <a:p>
            <a:pPr lvl="2">
              <a:lnSpc>
                <a:spcPct val="80000"/>
              </a:lnSpc>
            </a:pPr>
            <a:r>
              <a:rPr lang="cs-CZ" sz="1400" dirty="0" smtClean="0"/>
              <a:t> </a:t>
            </a:r>
            <a:r>
              <a:rPr lang="cs-CZ" sz="1400" dirty="0" err="1" smtClean="0"/>
              <a:t>Chenův</a:t>
            </a:r>
            <a:r>
              <a:rPr lang="cs-CZ" sz="1400" dirty="0" smtClean="0"/>
              <a:t> model ERA pro modelování dat jako základ strukturovaných CASE TOOLS</a:t>
            </a:r>
          </a:p>
          <a:p>
            <a:pPr lvl="1">
              <a:lnSpc>
                <a:spcPct val="80000"/>
              </a:lnSpc>
            </a:pPr>
            <a:r>
              <a:rPr lang="cs-CZ" sz="1600" dirty="0" smtClean="0"/>
              <a:t>Nástroj</a:t>
            </a:r>
          </a:p>
          <a:p>
            <a:pPr lvl="2">
              <a:lnSpc>
                <a:spcPct val="80000"/>
              </a:lnSpc>
            </a:pPr>
            <a:r>
              <a:rPr lang="cs-CZ" sz="1400" dirty="0" smtClean="0"/>
              <a:t>DFD, CASE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cs-CZ" sz="1600" dirty="0" smtClean="0"/>
          </a:p>
          <a:p>
            <a:pPr>
              <a:lnSpc>
                <a:spcPct val="80000"/>
              </a:lnSpc>
            </a:pPr>
            <a:r>
              <a:rPr lang="cs-CZ" sz="1800" dirty="0" smtClean="0"/>
              <a:t>Objektové</a:t>
            </a:r>
          </a:p>
          <a:p>
            <a:pPr lvl="1">
              <a:lnSpc>
                <a:spcPct val="80000"/>
              </a:lnSpc>
            </a:pPr>
            <a:r>
              <a:rPr lang="cs-CZ" sz="1600" dirty="0" smtClean="0"/>
              <a:t>Princip je ve spojení dat a služeb</a:t>
            </a:r>
          </a:p>
          <a:p>
            <a:pPr lvl="1">
              <a:lnSpc>
                <a:spcPct val="80000"/>
              </a:lnSpc>
            </a:pPr>
            <a:r>
              <a:rPr lang="cs-CZ" sz="1600" dirty="0" smtClean="0"/>
              <a:t>Metodologie a metody</a:t>
            </a:r>
          </a:p>
          <a:p>
            <a:pPr lvl="2">
              <a:lnSpc>
                <a:spcPct val="80000"/>
              </a:lnSpc>
            </a:pPr>
            <a:r>
              <a:rPr lang="cs-CZ" sz="1400" dirty="0" err="1" smtClean="0"/>
              <a:t>Yourdon</a:t>
            </a:r>
            <a:r>
              <a:rPr lang="cs-CZ" sz="1400" dirty="0" smtClean="0"/>
              <a:t>/</a:t>
            </a:r>
            <a:r>
              <a:rPr lang="cs-CZ" sz="1400" dirty="0" err="1" smtClean="0"/>
              <a:t>Coad</a:t>
            </a:r>
            <a:r>
              <a:rPr lang="cs-CZ" sz="1400" dirty="0" smtClean="0"/>
              <a:t> OOA/OOD  (</a:t>
            </a:r>
            <a:r>
              <a:rPr lang="cs-CZ" sz="1400" dirty="0" err="1" smtClean="0"/>
              <a:t>Yourdon&amp;Coad</a:t>
            </a:r>
            <a:r>
              <a:rPr lang="cs-CZ" sz="1400" dirty="0" smtClean="0"/>
              <a:t> </a:t>
            </a:r>
            <a:r>
              <a:rPr lang="cs-CZ" sz="1400" dirty="0" err="1" smtClean="0"/>
              <a:t>Prentice</a:t>
            </a:r>
            <a:r>
              <a:rPr lang="cs-CZ" sz="1400" dirty="0" smtClean="0"/>
              <a:t> </a:t>
            </a:r>
            <a:r>
              <a:rPr lang="cs-CZ" sz="1400" dirty="0" err="1" smtClean="0"/>
              <a:t>Hall</a:t>
            </a:r>
            <a:r>
              <a:rPr lang="cs-CZ" sz="1400" dirty="0" smtClean="0"/>
              <a:t> 1990)</a:t>
            </a:r>
          </a:p>
          <a:p>
            <a:pPr lvl="2">
              <a:lnSpc>
                <a:spcPct val="80000"/>
              </a:lnSpc>
            </a:pPr>
            <a:r>
              <a:rPr lang="cs-CZ" sz="1400" dirty="0" smtClean="0"/>
              <a:t>Object Modelling </a:t>
            </a:r>
            <a:r>
              <a:rPr lang="cs-CZ" sz="1400" dirty="0" err="1" smtClean="0"/>
              <a:t>Technique</a:t>
            </a:r>
            <a:r>
              <a:rPr lang="cs-CZ" sz="1400" dirty="0" smtClean="0"/>
              <a:t> OMT (James </a:t>
            </a:r>
            <a:r>
              <a:rPr lang="cs-CZ" sz="1400" dirty="0" err="1" smtClean="0"/>
              <a:t>Rumbaugh</a:t>
            </a:r>
            <a:r>
              <a:rPr lang="cs-CZ" sz="1400" dirty="0" smtClean="0"/>
              <a:t> „Object </a:t>
            </a:r>
            <a:r>
              <a:rPr lang="cs-CZ" sz="1400" dirty="0" err="1" smtClean="0"/>
              <a:t>oriented</a:t>
            </a:r>
            <a:r>
              <a:rPr lang="cs-CZ" sz="1400" dirty="0" smtClean="0"/>
              <a:t> Modelling and Design  </a:t>
            </a:r>
            <a:r>
              <a:rPr lang="cs-CZ" sz="1400" dirty="0" err="1" smtClean="0"/>
              <a:t>Prentice-Hall</a:t>
            </a:r>
            <a:r>
              <a:rPr lang="cs-CZ" sz="1400" dirty="0" smtClean="0"/>
              <a:t> 1991)  viz dále Rational Rose a Select</a:t>
            </a:r>
          </a:p>
          <a:p>
            <a:pPr lvl="1">
              <a:lnSpc>
                <a:spcPct val="80000"/>
              </a:lnSpc>
            </a:pPr>
            <a:r>
              <a:rPr lang="cs-CZ" sz="1600" dirty="0" smtClean="0"/>
              <a:t>Nástroj </a:t>
            </a:r>
            <a:r>
              <a:rPr lang="cs-CZ" sz="1600" dirty="0" err="1" smtClean="0"/>
              <a:t>např.UML</a:t>
            </a:r>
            <a:endParaRPr lang="cs-CZ" sz="16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cs-CZ" sz="1600" dirty="0" smtClean="0"/>
          </a:p>
          <a:p>
            <a:pPr lvl="1">
              <a:lnSpc>
                <a:spcPct val="80000"/>
              </a:lnSpc>
            </a:pPr>
            <a:r>
              <a:rPr lang="cs-CZ" sz="1600" dirty="0" smtClean="0"/>
              <a:t>Objektové metody však nenahrazují plně strukturované přístupy , stále jsou důležité diagramy procesních a datových toků</a:t>
            </a:r>
          </a:p>
        </p:txBody>
      </p:sp>
    </p:spTree>
    <p:extLst>
      <p:ext uri="{BB962C8B-B14F-4D97-AF65-F5344CB8AC3E}">
        <p14:creationId xmlns:p14="http://schemas.microsoft.com/office/powerpoint/2010/main" val="783736444"/>
      </p:ext>
    </p:extLst>
  </p:cSld>
  <p:clrMapOvr>
    <a:masterClrMapping/>
  </p:clrMapOvr>
  <p:transition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sz="3600" smtClean="0"/>
              <a:t>Zprávy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99592" y="1772816"/>
            <a:ext cx="7010400" cy="1600200"/>
          </a:xfrm>
        </p:spPr>
        <p:txBody>
          <a:bodyPr/>
          <a:lstStyle/>
          <a:p>
            <a:r>
              <a:rPr lang="cs-CZ" sz="2000" dirty="0" smtClean="0"/>
              <a:t>Výměna dat v EDI probíhá pomocí zpráv</a:t>
            </a:r>
          </a:p>
          <a:p>
            <a:pPr lvl="1"/>
            <a:r>
              <a:rPr lang="cs-CZ" sz="1800" dirty="0" smtClean="0"/>
              <a:t>Obsahem definice standardu jsou:</a:t>
            </a:r>
          </a:p>
          <a:p>
            <a:pPr lvl="2"/>
            <a:r>
              <a:rPr lang="cs-CZ" sz="1600" dirty="0" smtClean="0"/>
              <a:t>Základní prvky ( formáty položek)</a:t>
            </a:r>
          </a:p>
          <a:p>
            <a:pPr lvl="2"/>
            <a:r>
              <a:rPr lang="cs-CZ" sz="1600" dirty="0" smtClean="0"/>
              <a:t>Číselníky</a:t>
            </a:r>
          </a:p>
          <a:p>
            <a:pPr lvl="2"/>
            <a:r>
              <a:rPr lang="cs-CZ" sz="1600" dirty="0" smtClean="0"/>
              <a:t>Typové zprávy ( např. INVOIC – faktura, ORDERS – objednávka, PAYORD – platební příkaz atd.)</a:t>
            </a:r>
          </a:p>
          <a:p>
            <a:r>
              <a:rPr lang="cs-CZ" sz="2000" dirty="0" smtClean="0"/>
              <a:t>Zprávy se dále dělí na :</a:t>
            </a:r>
          </a:p>
          <a:p>
            <a:pPr lvl="1"/>
            <a:r>
              <a:rPr lang="cs-CZ" sz="1800" dirty="0" smtClean="0"/>
              <a:t>Segmenty</a:t>
            </a:r>
          </a:p>
          <a:p>
            <a:pPr lvl="2"/>
            <a:r>
              <a:rPr lang="cs-CZ" sz="1600" dirty="0" smtClean="0"/>
              <a:t>Složené datové prvky</a:t>
            </a:r>
          </a:p>
          <a:p>
            <a:pPr lvl="3"/>
            <a:r>
              <a:rPr lang="cs-CZ" sz="1400" dirty="0" smtClean="0"/>
              <a:t>Datové prvky</a:t>
            </a:r>
          </a:p>
          <a:p>
            <a:r>
              <a:rPr lang="cs-CZ" sz="2000" dirty="0" smtClean="0"/>
              <a:t>Funkční skupiny – souhrn zpráv jednoho druhu</a:t>
            </a:r>
          </a:p>
          <a:p>
            <a:r>
              <a:rPr lang="cs-CZ" sz="2000" dirty="0" smtClean="0"/>
              <a:t>Výměna – obsahuje nejméně jednu zprávu a</a:t>
            </a:r>
            <a:r>
              <a:rPr lang="de-DE" sz="2000" dirty="0" smtClean="0"/>
              <a:t> </a:t>
            </a:r>
            <a:r>
              <a:rPr lang="cs-CZ" sz="2000" dirty="0" smtClean="0"/>
              <a:t>služební segmenty</a:t>
            </a:r>
          </a:p>
          <a:p>
            <a:r>
              <a:rPr lang="cs-CZ" sz="2000" dirty="0" smtClean="0"/>
              <a:t>Spojení – jedna nebo více výměn</a:t>
            </a:r>
          </a:p>
          <a:p>
            <a:pPr lvl="2"/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3794015520"/>
      </p:ext>
    </p:extLst>
  </p:cSld>
  <p:clrMapOvr>
    <a:masterClrMapping/>
  </p:clrMapOvr>
  <p:transition>
    <p:push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sz="3600" smtClean="0"/>
              <a:t>Zprávy</a:t>
            </a:r>
            <a:endParaRPr lang="de-AT" sz="3600" smtClean="0"/>
          </a:p>
        </p:txBody>
      </p:sp>
      <p:graphicFrame>
        <p:nvGraphicFramePr>
          <p:cNvPr id="94211" name="Object 3"/>
          <p:cNvGraphicFramePr>
            <a:graphicFrameLocks noGrp="1" noChangeAspect="1"/>
          </p:cNvGraphicFramePr>
          <p:nvPr>
            <p:ph type="dgm" idx="4294967295"/>
            <p:extLst>
              <p:ext uri="{D42A27DB-BD31-4B8C-83A1-F6EECF244321}">
                <p14:modId xmlns:p14="http://schemas.microsoft.com/office/powerpoint/2010/main" val="2193633809"/>
              </p:ext>
            </p:extLst>
          </p:nvPr>
        </p:nvGraphicFramePr>
        <p:xfrm>
          <a:off x="1901031" y="1916832"/>
          <a:ext cx="5348288" cy="341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MS Organigramm" r:id="rId3" imgW="5574960" imgH="3555720" progId="OrgPlusWOPX.4">
                  <p:embed followColorScheme="full"/>
                </p:oleObj>
              </mc:Choice>
              <mc:Fallback>
                <p:oleObj name="MS Organigramm" r:id="rId3" imgW="5574960" imgH="3555720" progId="OrgPlusWOPX.4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031" y="1916832"/>
                        <a:ext cx="5348288" cy="341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488155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sz="3600" smtClean="0"/>
              <a:t>Praktické příklady EDI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92111" y="1772816"/>
            <a:ext cx="7010400" cy="1600200"/>
          </a:xfrm>
        </p:spPr>
        <p:txBody>
          <a:bodyPr/>
          <a:lstStyle/>
          <a:p>
            <a:r>
              <a:rPr lang="cs-CZ" sz="2000" dirty="0" smtClean="0"/>
              <a:t>Dodávky papíru pro kopírovací stroje firmou </a:t>
            </a:r>
            <a:r>
              <a:rPr lang="cs-CZ" sz="2000" dirty="0" err="1" smtClean="0"/>
              <a:t>Europapier</a:t>
            </a:r>
            <a:r>
              <a:rPr lang="cs-CZ" sz="2000" dirty="0" smtClean="0"/>
              <a:t> s okamžitou fakturací</a:t>
            </a:r>
          </a:p>
          <a:p>
            <a:pPr lvl="1"/>
            <a:r>
              <a:rPr lang="cs-CZ" sz="1800" dirty="0" smtClean="0"/>
              <a:t>Likvidace účetních problémů s dodatečnými náklady na transport</a:t>
            </a:r>
          </a:p>
          <a:p>
            <a:r>
              <a:rPr lang="cs-CZ" sz="2000" dirty="0" err="1" smtClean="0"/>
              <a:t>Overnight</a:t>
            </a:r>
            <a:r>
              <a:rPr lang="cs-CZ" sz="2000" dirty="0" smtClean="0"/>
              <a:t> transport náhradních dílů z celoevropského skladu ND</a:t>
            </a:r>
          </a:p>
          <a:p>
            <a:pPr lvl="1"/>
            <a:r>
              <a:rPr lang="cs-CZ" sz="1800" dirty="0" smtClean="0"/>
              <a:t>Elektronická objednávka, elektronická faktura</a:t>
            </a:r>
          </a:p>
          <a:p>
            <a:r>
              <a:rPr lang="cs-CZ" sz="2000" dirty="0" smtClean="0"/>
              <a:t>SCM v oblasti strojů materiálů a příslušenství</a:t>
            </a:r>
          </a:p>
          <a:p>
            <a:pPr lvl="1"/>
            <a:r>
              <a:rPr lang="cs-CZ" sz="1800" dirty="0" smtClean="0"/>
              <a:t>Elektronická objednávka, </a:t>
            </a:r>
          </a:p>
          <a:p>
            <a:pPr lvl="1"/>
            <a:r>
              <a:rPr lang="cs-CZ" sz="1800" dirty="0" smtClean="0"/>
              <a:t>Dokument </a:t>
            </a:r>
            <a:r>
              <a:rPr lang="cs-CZ" sz="1800" dirty="0" err="1" smtClean="0"/>
              <a:t>Estimated</a:t>
            </a:r>
            <a:r>
              <a:rPr lang="cs-CZ" sz="1800" dirty="0" smtClean="0"/>
              <a:t> time of </a:t>
            </a:r>
            <a:r>
              <a:rPr lang="cs-CZ" sz="1800" dirty="0" err="1" smtClean="0"/>
              <a:t>Delivery</a:t>
            </a:r>
            <a:endParaRPr lang="cs-CZ" sz="1800" dirty="0" smtClean="0"/>
          </a:p>
          <a:p>
            <a:pPr lvl="1"/>
            <a:r>
              <a:rPr lang="cs-CZ" sz="1800" dirty="0" smtClean="0"/>
              <a:t>Elektronický dodací list a faktura</a:t>
            </a:r>
          </a:p>
          <a:p>
            <a:pPr lvl="1"/>
            <a:r>
              <a:rPr lang="cs-CZ" sz="1800" dirty="0" smtClean="0"/>
              <a:t>Odstranění účetních problému na konci měsíce</a:t>
            </a:r>
          </a:p>
          <a:p>
            <a:r>
              <a:rPr lang="cs-CZ" sz="2000" dirty="0" smtClean="0"/>
              <a:t>Bankovní operace </a:t>
            </a:r>
          </a:p>
          <a:p>
            <a:r>
              <a:rPr lang="cs-CZ" sz="2000" dirty="0" smtClean="0"/>
              <a:t>Informace o platební morálce zákazníků </a:t>
            </a:r>
          </a:p>
        </p:txBody>
      </p:sp>
    </p:spTree>
    <p:extLst>
      <p:ext uri="{BB962C8B-B14F-4D97-AF65-F5344CB8AC3E}">
        <p14:creationId xmlns:p14="http://schemas.microsoft.com/office/powerpoint/2010/main" val="301665924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sz="3600" smtClean="0"/>
              <a:t>Co znamená EDI pro  koncepci firmy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74675" y="1700808"/>
            <a:ext cx="7010400" cy="1600200"/>
          </a:xfrm>
        </p:spPr>
        <p:txBody>
          <a:bodyPr/>
          <a:lstStyle/>
          <a:p>
            <a:r>
              <a:rPr lang="cs-CZ" sz="2400" dirty="0" smtClean="0"/>
              <a:t>Jde o typickou organizační změnu, které se netýká jen IT</a:t>
            </a:r>
          </a:p>
          <a:p>
            <a:r>
              <a:rPr lang="cs-CZ" sz="2400" dirty="0" smtClean="0"/>
              <a:t>Vyžaduje např.:</a:t>
            </a:r>
          </a:p>
          <a:p>
            <a:pPr lvl="1"/>
            <a:r>
              <a:rPr lang="cs-CZ" sz="2000" dirty="0" smtClean="0"/>
              <a:t>Změnu evidence zásob</a:t>
            </a:r>
          </a:p>
          <a:p>
            <a:pPr lvl="1"/>
            <a:r>
              <a:rPr lang="cs-CZ" sz="2000" dirty="0" smtClean="0"/>
              <a:t>Zavedení mobilních prostředků do skladů (Čárový kód, RFID,PDA ..)</a:t>
            </a:r>
          </a:p>
          <a:p>
            <a:pPr lvl="1"/>
            <a:r>
              <a:rPr lang="cs-CZ" sz="2000" dirty="0" smtClean="0"/>
              <a:t>Změnu organizace workflow pro oběh zboží ve firmě</a:t>
            </a:r>
          </a:p>
          <a:p>
            <a:pPr lvl="1"/>
            <a:r>
              <a:rPr lang="cs-CZ" sz="2000" dirty="0" smtClean="0"/>
              <a:t>Úpravy v evidenci zákazníků</a:t>
            </a:r>
          </a:p>
          <a:p>
            <a:pPr lvl="1"/>
            <a:r>
              <a:rPr lang="cs-CZ" sz="2000" dirty="0" smtClean="0"/>
              <a:t>Změny v účtárně</a:t>
            </a:r>
          </a:p>
          <a:p>
            <a:pPr lvl="1"/>
            <a:r>
              <a:rPr lang="cs-CZ" sz="2000" dirty="0" smtClean="0"/>
              <a:t>Změnu objednávkové agendy</a:t>
            </a:r>
          </a:p>
          <a:p>
            <a:pPr lvl="1"/>
            <a:r>
              <a:rPr lang="cs-CZ" sz="2000" dirty="0" smtClean="0"/>
              <a:t>Změny smluv a SLA  se zákazníky</a:t>
            </a:r>
          </a:p>
          <a:p>
            <a:pPr lvl="1"/>
            <a:r>
              <a:rPr lang="cs-CZ" sz="2000" dirty="0" smtClean="0"/>
              <a:t>Úpravy platebních podmínek ( doba splatnosti , skonto …)</a:t>
            </a:r>
          </a:p>
          <a:p>
            <a:pPr lvl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85321964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sz="3600" smtClean="0"/>
              <a:t>Co znamená EDI  pro IS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83568" y="1772816"/>
            <a:ext cx="70104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000" dirty="0" smtClean="0"/>
              <a:t>Harmonizaci kmenového souboru zboží s dodavateli, partnery, zákazníky, mateřskou společností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Harmonizaci kmenového souboru zákazníků s bankou a dalšími partnery, s vnitropodnikovými útvary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Řešení problému náhrad a nových čísel zboží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Harmonizaci jednotek množství s partnery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Úpravy IS na straně  přípravy EDI dokumentů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Úpravy IS na straně příjmu EDI dokumentů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Úpravy IS související s organizačními změnami a změnami workflow vyvolanými EDI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Zvýšení bezpečnosti vnitrofiremní sítě i WAN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Podpora kontroly komunikace  s partnery a ošetření chyb 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Nový hardware pro realizaci spojení </a:t>
            </a:r>
          </a:p>
          <a:p>
            <a:pPr>
              <a:lnSpc>
                <a:spcPct val="90000"/>
              </a:lnSpc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87914343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cs-CZ" sz="3600" smtClean="0"/>
              <a:t>Nabídka služeb EDI v ČR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2924944"/>
            <a:ext cx="7010400" cy="1600200"/>
          </a:xfrm>
        </p:spPr>
        <p:txBody>
          <a:bodyPr/>
          <a:lstStyle/>
          <a:p>
            <a:r>
              <a:rPr lang="cs-CZ" sz="2400" dirty="0" smtClean="0"/>
              <a:t>Příklady :</a:t>
            </a:r>
          </a:p>
          <a:p>
            <a:pPr lvl="1"/>
            <a:r>
              <a:rPr lang="cs-CZ" sz="2000" dirty="0" smtClean="0"/>
              <a:t>EPS ČSOB</a:t>
            </a:r>
          </a:p>
          <a:p>
            <a:pPr lvl="1"/>
            <a:r>
              <a:rPr lang="cs-CZ" sz="2000" dirty="0" smtClean="0"/>
              <a:t>EPS Komerční banky</a:t>
            </a:r>
          </a:p>
          <a:p>
            <a:pPr lvl="1"/>
            <a:r>
              <a:rPr lang="cs-CZ" sz="2000" dirty="0" smtClean="0"/>
              <a:t>BILLA, Julius </a:t>
            </a:r>
            <a:r>
              <a:rPr lang="cs-CZ" sz="2000" dirty="0" err="1" smtClean="0"/>
              <a:t>Meinl</a:t>
            </a:r>
            <a:r>
              <a:rPr lang="cs-CZ" sz="2000" dirty="0" smtClean="0"/>
              <a:t>, MAKRO,…</a:t>
            </a:r>
          </a:p>
          <a:p>
            <a:pPr lvl="1"/>
            <a:r>
              <a:rPr lang="cs-CZ" sz="2000" dirty="0" smtClean="0"/>
              <a:t>Škoda auto na bázi ODETTE</a:t>
            </a:r>
          </a:p>
          <a:p>
            <a:pPr lvl="1"/>
            <a:r>
              <a:rPr lang="cs-CZ" sz="2000" dirty="0" err="1" smtClean="0"/>
              <a:t>Europapier</a:t>
            </a:r>
            <a:endParaRPr lang="cs-CZ" sz="2000" dirty="0" smtClean="0"/>
          </a:p>
          <a:p>
            <a:pPr lvl="1"/>
            <a:r>
              <a:rPr lang="cs-CZ" sz="2000" dirty="0" smtClean="0"/>
              <a:t>CZ Mail X.400</a:t>
            </a:r>
          </a:p>
          <a:p>
            <a:pPr lvl="1">
              <a:buFontTx/>
              <a:buNone/>
            </a:pPr>
            <a:endParaRPr lang="cs-CZ" sz="2000" dirty="0" smtClean="0"/>
          </a:p>
          <a:p>
            <a:pPr lvl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1084046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sz="3600" smtClean="0"/>
              <a:t>Nejvíce používané typy zpráv (EDIFACT)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60375" y="1700808"/>
            <a:ext cx="8229600" cy="48990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1400" dirty="0" smtClean="0"/>
              <a:t>APERAK</a:t>
            </a:r>
          </a:p>
          <a:p>
            <a:pPr lvl="1">
              <a:lnSpc>
                <a:spcPct val="80000"/>
              </a:lnSpc>
            </a:pPr>
            <a:r>
              <a:rPr lang="cs-CZ" sz="1200" dirty="0" smtClean="0"/>
              <a:t>Application </a:t>
            </a:r>
            <a:r>
              <a:rPr lang="cs-CZ" sz="1200" dirty="0" err="1" smtClean="0"/>
              <a:t>error</a:t>
            </a:r>
            <a:r>
              <a:rPr lang="cs-CZ" sz="1200" dirty="0" smtClean="0"/>
              <a:t> and </a:t>
            </a:r>
            <a:r>
              <a:rPr lang="cs-CZ" sz="1200" dirty="0" err="1" smtClean="0"/>
              <a:t>acknowledgement</a:t>
            </a:r>
            <a:r>
              <a:rPr lang="cs-CZ" sz="1200" dirty="0" smtClean="0"/>
              <a:t> </a:t>
            </a:r>
            <a:r>
              <a:rPr lang="cs-CZ" sz="1200" dirty="0" err="1" smtClean="0"/>
              <a:t>message</a:t>
            </a:r>
            <a:endParaRPr lang="cs-CZ" sz="1200" dirty="0" smtClean="0"/>
          </a:p>
          <a:p>
            <a:pPr>
              <a:lnSpc>
                <a:spcPct val="80000"/>
              </a:lnSpc>
            </a:pPr>
            <a:r>
              <a:rPr lang="cs-CZ" sz="1400" dirty="0" smtClean="0"/>
              <a:t>COMDIS</a:t>
            </a:r>
          </a:p>
          <a:p>
            <a:pPr lvl="1">
              <a:lnSpc>
                <a:spcPct val="80000"/>
              </a:lnSpc>
            </a:pPr>
            <a:r>
              <a:rPr lang="cs-CZ" sz="1200" dirty="0" smtClean="0"/>
              <a:t>Obchodní námitka</a:t>
            </a:r>
          </a:p>
          <a:p>
            <a:pPr>
              <a:lnSpc>
                <a:spcPct val="80000"/>
              </a:lnSpc>
            </a:pPr>
            <a:r>
              <a:rPr lang="cs-CZ" sz="1400" dirty="0" smtClean="0"/>
              <a:t>CONTRL</a:t>
            </a:r>
          </a:p>
          <a:p>
            <a:pPr lvl="1">
              <a:lnSpc>
                <a:spcPct val="80000"/>
              </a:lnSpc>
            </a:pPr>
            <a:r>
              <a:rPr lang="cs-CZ" sz="1200" dirty="0" smtClean="0"/>
              <a:t>Potvrzení po přijetí zprávy, syntaktická kontrola</a:t>
            </a:r>
          </a:p>
          <a:p>
            <a:pPr>
              <a:lnSpc>
                <a:spcPct val="80000"/>
              </a:lnSpc>
            </a:pPr>
            <a:r>
              <a:rPr lang="cs-CZ" sz="1400" dirty="0" smtClean="0"/>
              <a:t>DESADV</a:t>
            </a:r>
          </a:p>
          <a:p>
            <a:pPr lvl="1">
              <a:lnSpc>
                <a:spcPct val="80000"/>
              </a:lnSpc>
            </a:pPr>
            <a:r>
              <a:rPr lang="cs-CZ" sz="1200" dirty="0" smtClean="0"/>
              <a:t>Avízo o odeslání zboží</a:t>
            </a:r>
          </a:p>
          <a:p>
            <a:pPr>
              <a:lnSpc>
                <a:spcPct val="80000"/>
              </a:lnSpc>
            </a:pPr>
            <a:r>
              <a:rPr lang="cs-CZ" sz="1400" dirty="0" smtClean="0"/>
              <a:t>IFTMAN</a:t>
            </a:r>
          </a:p>
          <a:p>
            <a:pPr lvl="1">
              <a:lnSpc>
                <a:spcPct val="80000"/>
              </a:lnSpc>
            </a:pPr>
            <a:r>
              <a:rPr lang="cs-CZ" sz="1200" dirty="0" smtClean="0"/>
              <a:t>Avízo příchodu zásilky</a:t>
            </a:r>
          </a:p>
          <a:p>
            <a:pPr>
              <a:lnSpc>
                <a:spcPct val="80000"/>
              </a:lnSpc>
            </a:pPr>
            <a:r>
              <a:rPr lang="cs-CZ" sz="1400" dirty="0" smtClean="0"/>
              <a:t>INVOIC</a:t>
            </a:r>
          </a:p>
          <a:p>
            <a:pPr lvl="1">
              <a:lnSpc>
                <a:spcPct val="80000"/>
              </a:lnSpc>
            </a:pPr>
            <a:r>
              <a:rPr lang="cs-CZ" sz="1200" dirty="0" smtClean="0"/>
              <a:t>Faktura</a:t>
            </a:r>
          </a:p>
          <a:p>
            <a:pPr>
              <a:lnSpc>
                <a:spcPct val="80000"/>
              </a:lnSpc>
            </a:pPr>
            <a:r>
              <a:rPr lang="cs-CZ" sz="1400" dirty="0" smtClean="0"/>
              <a:t>INVRTP</a:t>
            </a:r>
          </a:p>
          <a:p>
            <a:pPr lvl="1">
              <a:lnSpc>
                <a:spcPct val="80000"/>
              </a:lnSpc>
            </a:pPr>
            <a:r>
              <a:rPr lang="cs-CZ" sz="1200" dirty="0" smtClean="0"/>
              <a:t>Přehled zásob</a:t>
            </a:r>
          </a:p>
          <a:p>
            <a:pPr>
              <a:lnSpc>
                <a:spcPct val="80000"/>
              </a:lnSpc>
            </a:pPr>
            <a:r>
              <a:rPr lang="cs-CZ" sz="1400" dirty="0" smtClean="0"/>
              <a:t>ORDERS</a:t>
            </a:r>
          </a:p>
          <a:p>
            <a:pPr lvl="1">
              <a:lnSpc>
                <a:spcPct val="80000"/>
              </a:lnSpc>
            </a:pPr>
            <a:r>
              <a:rPr lang="cs-CZ" sz="1200" dirty="0" smtClean="0"/>
              <a:t>Objednávka</a:t>
            </a:r>
          </a:p>
          <a:p>
            <a:pPr>
              <a:lnSpc>
                <a:spcPct val="80000"/>
              </a:lnSpc>
            </a:pPr>
            <a:r>
              <a:rPr lang="cs-CZ" sz="1400" dirty="0" smtClean="0"/>
              <a:t>PRICAT</a:t>
            </a:r>
          </a:p>
          <a:p>
            <a:pPr lvl="1">
              <a:lnSpc>
                <a:spcPct val="80000"/>
              </a:lnSpc>
            </a:pPr>
            <a:r>
              <a:rPr lang="cs-CZ" sz="1200" dirty="0" smtClean="0"/>
              <a:t>Katalog zboží a ceník</a:t>
            </a:r>
          </a:p>
          <a:p>
            <a:pPr>
              <a:lnSpc>
                <a:spcPct val="80000"/>
              </a:lnSpc>
            </a:pPr>
            <a:r>
              <a:rPr lang="cs-CZ" sz="1400" dirty="0" smtClean="0"/>
              <a:t>RECADV</a:t>
            </a:r>
          </a:p>
          <a:p>
            <a:pPr lvl="1">
              <a:lnSpc>
                <a:spcPct val="80000"/>
              </a:lnSpc>
            </a:pPr>
            <a:r>
              <a:rPr lang="cs-CZ" sz="1200" dirty="0" err="1" smtClean="0"/>
              <a:t>Potzvrzení</a:t>
            </a:r>
            <a:r>
              <a:rPr lang="cs-CZ" sz="1200" dirty="0" smtClean="0"/>
              <a:t> příjmu zboží</a:t>
            </a:r>
          </a:p>
          <a:p>
            <a:pPr>
              <a:lnSpc>
                <a:spcPct val="80000"/>
              </a:lnSpc>
            </a:pPr>
            <a:r>
              <a:rPr lang="cs-CZ" sz="1400" dirty="0" smtClean="0"/>
              <a:t>REMADV</a:t>
            </a:r>
          </a:p>
          <a:p>
            <a:pPr lvl="1">
              <a:lnSpc>
                <a:spcPct val="80000"/>
              </a:lnSpc>
            </a:pPr>
            <a:r>
              <a:rPr lang="cs-CZ" sz="1200" dirty="0" smtClean="0"/>
              <a:t>Avízo o platbě</a:t>
            </a:r>
          </a:p>
        </p:txBody>
      </p:sp>
    </p:spTree>
    <p:extLst>
      <p:ext uri="{BB962C8B-B14F-4D97-AF65-F5344CB8AC3E}">
        <p14:creationId xmlns:p14="http://schemas.microsoft.com/office/powerpoint/2010/main" val="367460840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>
          <a:xfrm>
            <a:off x="585788" y="129152"/>
            <a:ext cx="8001000" cy="1216025"/>
          </a:xfrm>
          <a:noFill/>
        </p:spPr>
        <p:txBody>
          <a:bodyPr/>
          <a:lstStyle/>
          <a:p>
            <a:r>
              <a:rPr lang="cs-CZ" dirty="0" smtClean="0"/>
              <a:t>Příklad části zprávy EDIFACT</a:t>
            </a:r>
          </a:p>
        </p:txBody>
      </p:sp>
      <p:pic>
        <p:nvPicPr>
          <p:cNvPr id="88069" name="Picture 5" descr="PPT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412875"/>
            <a:ext cx="5213350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070" name="Line 6"/>
          <p:cNvSpPr>
            <a:spLocks noChangeShapeType="1"/>
          </p:cNvSpPr>
          <p:nvPr/>
        </p:nvSpPr>
        <p:spPr bwMode="auto">
          <a:xfrm flipH="1" flipV="1">
            <a:off x="5334000" y="1981200"/>
            <a:ext cx="2590800" cy="1219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 flipV="1">
            <a:off x="1219200" y="5105400"/>
            <a:ext cx="18288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72" name="Line 8"/>
          <p:cNvSpPr>
            <a:spLocks noChangeShapeType="1"/>
          </p:cNvSpPr>
          <p:nvPr/>
        </p:nvSpPr>
        <p:spPr bwMode="auto">
          <a:xfrm flipH="1" flipV="1">
            <a:off x="3886200" y="2438400"/>
            <a:ext cx="3581400" cy="1752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73" name="Line 9"/>
          <p:cNvSpPr>
            <a:spLocks noChangeShapeType="1"/>
          </p:cNvSpPr>
          <p:nvPr/>
        </p:nvSpPr>
        <p:spPr bwMode="auto">
          <a:xfrm flipV="1">
            <a:off x="1447800" y="5334000"/>
            <a:ext cx="1371600" cy="838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87313" y="6256338"/>
            <a:ext cx="220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Pramen: EDITEL.cz</a:t>
            </a:r>
          </a:p>
        </p:txBody>
      </p:sp>
    </p:spTree>
    <p:extLst>
      <p:ext uri="{BB962C8B-B14F-4D97-AF65-F5344CB8AC3E}">
        <p14:creationId xmlns:p14="http://schemas.microsoft.com/office/powerpoint/2010/main" val="25331584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sz="3600" smtClean="0"/>
              <a:t>WebEDI,eb XML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55576" y="1772816"/>
            <a:ext cx="70104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 smtClean="0"/>
              <a:t>WEB EDI (WEB-LITE)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Toto označení bývá používáno pro portály, na kterých dodavatelé přijímají zprávy od svých odběratelů resp. Pro ně vyřizují doklady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Používá se tam , kde není velká frekvence dokladů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Zpravidla nepřináší žádné zásadní výhody dodavatelům</a:t>
            </a:r>
          </a:p>
          <a:p>
            <a:pPr>
              <a:lnSpc>
                <a:spcPct val="90000"/>
              </a:lnSpc>
            </a:pPr>
            <a:r>
              <a:rPr lang="cs-CZ" sz="2400" dirty="0" err="1" smtClean="0"/>
              <a:t>ebXML</a:t>
            </a:r>
            <a:endParaRPr lang="cs-CZ" sz="2400" dirty="0" smtClean="0"/>
          </a:p>
          <a:p>
            <a:pPr lvl="1">
              <a:lnSpc>
                <a:spcPct val="90000"/>
              </a:lnSpc>
            </a:pPr>
            <a:r>
              <a:rPr lang="cs-CZ" sz="2000" dirty="0" smtClean="0"/>
              <a:t>Principiálně nová architektura založená na Web Services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Standard podporovaný OSN a OASIS (</a:t>
            </a:r>
            <a:r>
              <a:rPr lang="cs-CZ" sz="2000" dirty="0" err="1" smtClean="0"/>
              <a:t>Organization</a:t>
            </a:r>
            <a:r>
              <a:rPr lang="cs-CZ" sz="2000" dirty="0" smtClean="0"/>
              <a:t> for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Advancement</a:t>
            </a:r>
            <a:r>
              <a:rPr lang="cs-CZ" sz="2000" dirty="0" smtClean="0"/>
              <a:t> of </a:t>
            </a:r>
            <a:r>
              <a:rPr lang="cs-CZ" sz="2000" dirty="0" err="1" smtClean="0"/>
              <a:t>Structured</a:t>
            </a:r>
            <a:r>
              <a:rPr lang="cs-CZ" sz="2000" dirty="0" smtClean="0"/>
              <a:t> </a:t>
            </a:r>
            <a:r>
              <a:rPr lang="cs-CZ" sz="2000" dirty="0" err="1" smtClean="0"/>
              <a:t>Information</a:t>
            </a:r>
            <a:r>
              <a:rPr lang="cs-CZ" sz="2000" dirty="0" smtClean="0"/>
              <a:t> </a:t>
            </a:r>
            <a:r>
              <a:rPr lang="cs-CZ" sz="2000" dirty="0" err="1" smtClean="0"/>
              <a:t>Standards</a:t>
            </a:r>
            <a:r>
              <a:rPr lang="cs-CZ" sz="20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Rámec pro globální elektronický obchod založený na XML zprávách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Počátek v roce 1999 </a:t>
            </a:r>
          </a:p>
        </p:txBody>
      </p:sp>
    </p:spTree>
    <p:extLst>
      <p:ext uri="{BB962C8B-B14F-4D97-AF65-F5344CB8AC3E}">
        <p14:creationId xmlns:p14="http://schemas.microsoft.com/office/powerpoint/2010/main" val="298359530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sz="3600" smtClean="0"/>
              <a:t>ebXML II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74675" y="1844824"/>
            <a:ext cx="70104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 smtClean="0"/>
              <a:t>Standard ISO 15000</a:t>
            </a:r>
          </a:p>
          <a:p>
            <a:pPr lvl="1">
              <a:lnSpc>
                <a:spcPct val="90000"/>
              </a:lnSpc>
            </a:pPr>
            <a:r>
              <a:rPr lang="cs-CZ" sz="2000" dirty="0" err="1" smtClean="0"/>
              <a:t>Collaboratice</a:t>
            </a:r>
            <a:r>
              <a:rPr lang="cs-CZ" sz="2000" dirty="0" smtClean="0"/>
              <a:t> Partner </a:t>
            </a:r>
            <a:r>
              <a:rPr lang="cs-CZ" sz="2000" dirty="0" err="1" smtClean="0"/>
              <a:t>Proflile</a:t>
            </a:r>
            <a:r>
              <a:rPr lang="cs-CZ" sz="2000" dirty="0" smtClean="0"/>
              <a:t> Agreement</a:t>
            </a:r>
          </a:p>
          <a:p>
            <a:pPr lvl="1">
              <a:lnSpc>
                <a:spcPct val="90000"/>
              </a:lnSpc>
            </a:pPr>
            <a:r>
              <a:rPr lang="cs-CZ" sz="2000" dirty="0" err="1" smtClean="0"/>
              <a:t>Messaging</a:t>
            </a:r>
            <a:r>
              <a:rPr lang="cs-CZ" sz="2000" dirty="0" smtClean="0"/>
              <a:t> Service </a:t>
            </a:r>
            <a:r>
              <a:rPr lang="cs-CZ" sz="2000" dirty="0" err="1" smtClean="0"/>
              <a:t>Specification</a:t>
            </a:r>
            <a:endParaRPr lang="cs-CZ" sz="2000" dirty="0" smtClean="0"/>
          </a:p>
          <a:p>
            <a:pPr lvl="1">
              <a:lnSpc>
                <a:spcPct val="90000"/>
              </a:lnSpc>
            </a:pPr>
            <a:r>
              <a:rPr lang="cs-CZ" sz="2000" dirty="0" smtClean="0"/>
              <a:t>Registry </a:t>
            </a:r>
            <a:r>
              <a:rPr lang="cs-CZ" sz="2000" dirty="0" err="1" smtClean="0"/>
              <a:t>Information</a:t>
            </a:r>
            <a:r>
              <a:rPr lang="cs-CZ" sz="2000" dirty="0" smtClean="0"/>
              <a:t> Model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Registry Services </a:t>
            </a:r>
            <a:r>
              <a:rPr lang="cs-CZ" sz="2000" dirty="0" err="1" smtClean="0"/>
              <a:t>Specification</a:t>
            </a:r>
            <a:endParaRPr lang="cs-CZ" sz="2000" dirty="0" smtClean="0"/>
          </a:p>
          <a:p>
            <a:pPr lvl="1">
              <a:lnSpc>
                <a:spcPct val="90000"/>
              </a:lnSpc>
            </a:pPr>
            <a:r>
              <a:rPr lang="cs-CZ" sz="2000" dirty="0" smtClean="0"/>
              <a:t>Core </a:t>
            </a:r>
            <a:r>
              <a:rPr lang="cs-CZ" sz="2000" dirty="0" err="1" smtClean="0"/>
              <a:t>Components</a:t>
            </a:r>
            <a:r>
              <a:rPr lang="cs-CZ" sz="2000" dirty="0" smtClean="0"/>
              <a:t> </a:t>
            </a:r>
            <a:r>
              <a:rPr lang="cs-CZ" sz="2000" dirty="0" err="1" smtClean="0"/>
              <a:t>Technical</a:t>
            </a:r>
            <a:r>
              <a:rPr lang="cs-CZ" sz="2000" dirty="0" smtClean="0"/>
              <a:t> </a:t>
            </a:r>
            <a:r>
              <a:rPr lang="cs-CZ" sz="2000" dirty="0" err="1" smtClean="0"/>
              <a:t>Specification</a:t>
            </a:r>
            <a:endParaRPr lang="cs-CZ" sz="2000" dirty="0" smtClean="0"/>
          </a:p>
          <a:p>
            <a:pPr>
              <a:lnSpc>
                <a:spcPct val="90000"/>
              </a:lnSpc>
            </a:pPr>
            <a:r>
              <a:rPr lang="cs-CZ" sz="2400" dirty="0" smtClean="0"/>
              <a:t>Současný rozvoj jde ve směrech:</a:t>
            </a:r>
          </a:p>
          <a:p>
            <a:pPr lvl="1">
              <a:lnSpc>
                <a:spcPct val="90000"/>
              </a:lnSpc>
            </a:pPr>
            <a:r>
              <a:rPr lang="cs-CZ" sz="2000" dirty="0" err="1" smtClean="0"/>
              <a:t>Messaging</a:t>
            </a:r>
            <a:r>
              <a:rPr lang="cs-CZ" sz="2000" dirty="0" smtClean="0"/>
              <a:t> – B2B, Service </a:t>
            </a:r>
            <a:r>
              <a:rPr lang="cs-CZ" sz="2000" dirty="0" err="1" smtClean="0"/>
              <a:t>oriented</a:t>
            </a:r>
            <a:r>
              <a:rPr lang="cs-CZ" sz="2000" dirty="0" smtClean="0"/>
              <a:t> Architecture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Business Process &amp;Collaboration – Web services a SOA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Collaboration </a:t>
            </a:r>
            <a:r>
              <a:rPr lang="cs-CZ" sz="2000" dirty="0" err="1" smtClean="0"/>
              <a:t>Protocol</a:t>
            </a:r>
            <a:r>
              <a:rPr lang="cs-CZ" sz="2000" dirty="0" smtClean="0"/>
              <a:t> Profile – další rozvoj a zjednodušení šablon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Registry a </a:t>
            </a:r>
            <a:r>
              <a:rPr lang="cs-CZ" sz="2000" dirty="0" err="1" smtClean="0"/>
              <a:t>Repository</a:t>
            </a:r>
            <a:r>
              <a:rPr lang="cs-CZ" sz="2000" dirty="0" smtClean="0"/>
              <a:t>- nové typy obchodních spojení, použití </a:t>
            </a:r>
            <a:r>
              <a:rPr lang="cs-CZ" sz="2000" dirty="0" smtClean="0">
                <a:hlinkClick r:id="rId2"/>
              </a:rPr>
              <a:t>WSDL</a:t>
            </a:r>
            <a:endParaRPr lang="cs-CZ" sz="2000" dirty="0" smtClean="0"/>
          </a:p>
          <a:p>
            <a:pPr lvl="1">
              <a:lnSpc>
                <a:spcPct val="90000"/>
              </a:lnSpc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60663672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smtClean="0"/>
              <a:t>CASE TOOLS</a:t>
            </a:r>
            <a:r>
              <a:rPr lang="cs-CZ" smtClean="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55576" y="1916832"/>
            <a:ext cx="70104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 smtClean="0"/>
              <a:t>I při různých metodologiích tvorby systému se Case </a:t>
            </a:r>
            <a:r>
              <a:rPr lang="cs-CZ" sz="2800" dirty="0" err="1" smtClean="0"/>
              <a:t>Tools</a:t>
            </a:r>
            <a:r>
              <a:rPr lang="cs-CZ" sz="2800" dirty="0" smtClean="0"/>
              <a:t> opírají o uvedené principy.</a:t>
            </a:r>
          </a:p>
          <a:p>
            <a:pPr>
              <a:lnSpc>
                <a:spcPct val="90000"/>
              </a:lnSpc>
            </a:pPr>
            <a:r>
              <a:rPr lang="cs-CZ" sz="2800" dirty="0" smtClean="0"/>
              <a:t>Cíl:</a:t>
            </a:r>
          </a:p>
          <a:p>
            <a:pPr lvl="1">
              <a:lnSpc>
                <a:spcPct val="90000"/>
              </a:lnSpc>
            </a:pPr>
            <a:r>
              <a:rPr lang="cs-CZ" sz="2400" dirty="0" smtClean="0"/>
              <a:t>Automatizovaná tvorba IS</a:t>
            </a:r>
          </a:p>
          <a:p>
            <a:pPr lvl="1">
              <a:lnSpc>
                <a:spcPct val="90000"/>
              </a:lnSpc>
            </a:pPr>
            <a:r>
              <a:rPr lang="cs-CZ" sz="2400" dirty="0" smtClean="0"/>
              <a:t>Projektanti IS se méně zabývají programováním a více konceptuálním a logickým návrhem systému</a:t>
            </a:r>
          </a:p>
          <a:p>
            <a:pPr lvl="1">
              <a:lnSpc>
                <a:spcPct val="90000"/>
              </a:lnSpc>
            </a:pPr>
            <a:r>
              <a:rPr lang="cs-CZ" sz="2400" dirty="0" smtClean="0"/>
              <a:t>Největší přínos: specifikace a údržba požadavků na systém</a:t>
            </a:r>
          </a:p>
        </p:txBody>
      </p:sp>
    </p:spTree>
    <p:extLst>
      <p:ext uri="{BB962C8B-B14F-4D97-AF65-F5344CB8AC3E}">
        <p14:creationId xmlns:p14="http://schemas.microsoft.com/office/powerpoint/2010/main" val="48236699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sz="3600" smtClean="0"/>
              <a:t>Vize </a:t>
            </a:r>
            <a:r>
              <a:rPr lang="en-US" sz="3600" smtClean="0"/>
              <a:t>ebXML</a:t>
            </a:r>
            <a:r>
              <a:rPr lang="en-US" smtClean="0"/>
              <a:t>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44347" y="1916832"/>
            <a:ext cx="70104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 smtClean="0"/>
              <a:t>Vytvoření globálního elektronického trhu, kde společnosti jakékoli velikosti a kdekoli mohou: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cs-CZ" sz="2400" dirty="0" smtClean="0"/>
              <a:t>Elektronicky najít jedna druhou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cs-CZ" sz="2400" dirty="0" smtClean="0"/>
              <a:t>Obchodovat</a:t>
            </a:r>
            <a:r>
              <a:rPr lang="en-US" sz="2400" dirty="0" smtClean="0"/>
              <a:t> </a:t>
            </a:r>
          </a:p>
          <a:p>
            <a:pPr lvl="2">
              <a:lnSpc>
                <a:spcPct val="90000"/>
              </a:lnSpc>
            </a:pPr>
            <a:r>
              <a:rPr lang="cs-CZ" dirty="0" smtClean="0"/>
              <a:t>S použitím XML zpráv</a:t>
            </a:r>
            <a:r>
              <a:rPr lang="en-US" dirty="0" smtClean="0"/>
              <a:t> </a:t>
            </a:r>
          </a:p>
          <a:p>
            <a:pPr lvl="2">
              <a:lnSpc>
                <a:spcPct val="90000"/>
              </a:lnSpc>
            </a:pPr>
            <a:r>
              <a:rPr lang="cs-CZ" dirty="0" smtClean="0"/>
              <a:t>S využitím standardních obchodních  procedur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cs-CZ" dirty="0" smtClean="0"/>
              <a:t>Používat jasnou obchodní sémantiku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cs-CZ" dirty="0" smtClean="0"/>
              <a:t>Dodržovat standardní nebo vzájemně  dohodnuté protokoly obchodování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cs-CZ" dirty="0" smtClean="0"/>
              <a:t>Používat předem připravené obchodní aplikace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496322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smtClean="0"/>
              <a:t>Spolupráce </a:t>
            </a:r>
            <a:r>
              <a:rPr lang="en-US" smtClean="0"/>
              <a:t>B2B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90195" y="1844824"/>
            <a:ext cx="8229600" cy="3629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 smtClean="0"/>
              <a:t>Spolupráce B2B vyžaduje více než pouhé  využívání XML 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cs-CZ" sz="2400" dirty="0" smtClean="0"/>
              <a:t>Do hry vstupují</a:t>
            </a:r>
            <a:r>
              <a:rPr lang="en-US" sz="24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Sémantika obchodních vztahů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cs-CZ" sz="2000" dirty="0" smtClean="0"/>
              <a:t>Vyjednávání o podmínkách dodávek a plateb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cs-CZ" sz="2000" dirty="0" smtClean="0"/>
              <a:t>Spolupráce aplikací a jejich propojení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cs-CZ" sz="2000" dirty="0" smtClean="0"/>
              <a:t>Důvěrnost a bezpečnost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cs-CZ" sz="2000" dirty="0" smtClean="0"/>
              <a:t>Spolehlivost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 err="1" smtClean="0"/>
              <a:t>ebXML</a:t>
            </a:r>
            <a:r>
              <a:rPr lang="en-US" sz="2400" dirty="0" smtClean="0"/>
              <a:t> </a:t>
            </a:r>
            <a:r>
              <a:rPr lang="cs-CZ" sz="2400" dirty="0" smtClean="0"/>
              <a:t>definuje konkrétní specifikace umožňující dynamické procesy B2B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8037124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102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sz="3600" smtClean="0"/>
              <a:t>ebXML Základní schema interakce</a:t>
            </a:r>
          </a:p>
        </p:txBody>
      </p:sp>
      <p:pic>
        <p:nvPicPr>
          <p:cNvPr id="84997" name="Picture 1029" descr="PPT3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060575"/>
            <a:ext cx="5954713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998" name="Text Box 1030"/>
          <p:cNvSpPr txBox="1">
            <a:spLocks noChangeArrowheads="1"/>
          </p:cNvSpPr>
          <p:nvPr/>
        </p:nvSpPr>
        <p:spPr bwMode="auto">
          <a:xfrm>
            <a:off x="158750" y="6400800"/>
            <a:ext cx="456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Pramen: David Mertz, Gnosis Software Inc.</a:t>
            </a:r>
          </a:p>
        </p:txBody>
      </p:sp>
    </p:spTree>
    <p:extLst>
      <p:ext uri="{BB962C8B-B14F-4D97-AF65-F5344CB8AC3E}">
        <p14:creationId xmlns:p14="http://schemas.microsoft.com/office/powerpoint/2010/main" val="109359678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200" dirty="0" smtClean="0"/>
              <a:t>Děkuji za pozornost.</a:t>
            </a:r>
          </a:p>
          <a:p>
            <a:r>
              <a:rPr lang="cs-CZ" sz="3200" dirty="0" smtClean="0"/>
              <a:t>Otázky?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842593451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sz="3600" smtClean="0"/>
              <a:t>CASE TOOLS – krátká historie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83568" y="1772816"/>
            <a:ext cx="7010400" cy="1600200"/>
          </a:xfrm>
        </p:spPr>
        <p:txBody>
          <a:bodyPr/>
          <a:lstStyle/>
          <a:p>
            <a:r>
              <a:rPr lang="cs-CZ" sz="2400" dirty="0" smtClean="0"/>
              <a:t>CASE – Computer Aided Software Engineering </a:t>
            </a:r>
          </a:p>
          <a:p>
            <a:r>
              <a:rPr lang="cs-CZ" sz="2400" dirty="0" smtClean="0"/>
              <a:t>70. léta Application Development </a:t>
            </a:r>
            <a:r>
              <a:rPr lang="cs-CZ" sz="2400" dirty="0" err="1" smtClean="0"/>
              <a:t>Environment</a:t>
            </a:r>
            <a:r>
              <a:rPr lang="cs-CZ" sz="2400" dirty="0" smtClean="0"/>
              <a:t> fy ICL</a:t>
            </a:r>
          </a:p>
          <a:p>
            <a:r>
              <a:rPr lang="cs-CZ" sz="2400" dirty="0" smtClean="0"/>
              <a:t>80. léta – DD a navazující produkty fy IBM pro počítač AS 400</a:t>
            </a:r>
          </a:p>
          <a:p>
            <a:r>
              <a:rPr lang="cs-CZ" sz="2400" dirty="0" smtClean="0"/>
              <a:t>Nástup PC – počátek přímých aplikací těchto nástrojů přímo na PC</a:t>
            </a:r>
          </a:p>
          <a:p>
            <a:r>
              <a:rPr lang="cs-CZ" sz="2400" dirty="0" smtClean="0"/>
              <a:t>Zavedení CASE </a:t>
            </a:r>
            <a:r>
              <a:rPr lang="cs-CZ" sz="2400" dirty="0" err="1" smtClean="0"/>
              <a:t>tools</a:t>
            </a:r>
            <a:r>
              <a:rPr lang="cs-CZ" sz="2400" dirty="0" smtClean="0"/>
              <a:t> a jejich typy přímo souvisí s modely a metodikami zobrazení reality</a:t>
            </a:r>
          </a:p>
          <a:p>
            <a:pPr>
              <a:buFontTx/>
              <a:buNone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39382658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116632"/>
            <a:ext cx="8001000" cy="811361"/>
          </a:xfrm>
        </p:spPr>
        <p:txBody>
          <a:bodyPr/>
          <a:lstStyle/>
          <a:p>
            <a:pPr>
              <a:defRPr/>
            </a:pPr>
            <a:r>
              <a:rPr lang="cs-CZ" sz="3600" dirty="0" smtClean="0"/>
              <a:t>Základní komponenty CASE nástroje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80728"/>
            <a:ext cx="5184576" cy="583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252453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 smtClean="0"/>
              <a:t>Typy a vlastnosti  CASE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88293" y="1700808"/>
            <a:ext cx="7010400" cy="160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 dirty="0" smtClean="0"/>
              <a:t>Přístup k vývoji: 3 Typy CASE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/>
              <a:t>UPPER – používá se pro analýzu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/>
              <a:t>MIDDLE – zajišťuje návrh systému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/>
              <a:t>LOWER – používá se pro implementaci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Očekávané vlastnosti dobrého CASE (závisí od naší strategie nasazení)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/>
              <a:t>Podporuje integraci s dalšími nástroji potřebnými pro projekt?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/>
              <a:t>Splňuje nástroj naše požadavky na metodiku zavádění (některé podporují i více metodik)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/>
              <a:t>Jakou notaci nástroj podporuje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/>
              <a:t>Je nástroj modulární?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/>
              <a:t>Na jaké platformě je založena </a:t>
            </a:r>
            <a:r>
              <a:rPr lang="cs-CZ" sz="2000" dirty="0" err="1" smtClean="0"/>
              <a:t>Repository</a:t>
            </a:r>
            <a:r>
              <a:rPr lang="cs-CZ" sz="2000" dirty="0" smtClean="0"/>
              <a:t> (úložiště dat daného CASE)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/>
              <a:t>Možnost verzí, otevřenost modifikacím</a:t>
            </a:r>
          </a:p>
        </p:txBody>
      </p:sp>
    </p:spTree>
    <p:extLst>
      <p:ext uri="{BB962C8B-B14F-4D97-AF65-F5344CB8AC3E}">
        <p14:creationId xmlns:p14="http://schemas.microsoft.com/office/powerpoint/2010/main" val="63478058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smtClean="0"/>
              <a:t>Vlastnosti dobrých  CASE II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74675" y="1772816"/>
            <a:ext cx="7010400" cy="1600200"/>
          </a:xfrm>
        </p:spPr>
        <p:txBody>
          <a:bodyPr/>
          <a:lstStyle/>
          <a:p>
            <a:pPr marL="609600" indent="-609600"/>
            <a:r>
              <a:rPr lang="cs-CZ" sz="2400" dirty="0" smtClean="0"/>
              <a:t> vlastnosti dobrého CASE II</a:t>
            </a:r>
          </a:p>
          <a:p>
            <a:pPr marL="990600" lvl="1" indent="-533400"/>
            <a:r>
              <a:rPr lang="cs-CZ" sz="2000" dirty="0" smtClean="0"/>
              <a:t>Podporuje kontrolu konzistence a dodržování metodiky (nejen syntaxe)?</a:t>
            </a:r>
          </a:p>
          <a:p>
            <a:pPr marL="990600" lvl="1" indent="-533400"/>
            <a:r>
              <a:rPr lang="cs-CZ" sz="2000" dirty="0" smtClean="0"/>
              <a:t>Komfort ovládání</a:t>
            </a:r>
          </a:p>
          <a:p>
            <a:pPr marL="990600" lvl="1" indent="-533400"/>
            <a:r>
              <a:rPr lang="cs-CZ" sz="2000" dirty="0" smtClean="0"/>
              <a:t>Dokumentace</a:t>
            </a:r>
          </a:p>
          <a:p>
            <a:pPr marL="990600" lvl="1" indent="-533400"/>
            <a:r>
              <a:rPr lang="cs-CZ" sz="2000" dirty="0" smtClean="0"/>
              <a:t>Generuje nástroj datový model a pro které databáze?</a:t>
            </a:r>
          </a:p>
          <a:p>
            <a:pPr marL="990600" lvl="1" indent="-533400"/>
            <a:r>
              <a:rPr lang="cs-CZ" sz="2000" dirty="0" smtClean="0"/>
              <a:t>Generuje nástroj kód aplikační logiky a pro který jazyk?</a:t>
            </a:r>
          </a:p>
          <a:p>
            <a:pPr marL="990600" lvl="1" indent="-533400"/>
            <a:r>
              <a:rPr lang="cs-CZ" sz="2000" dirty="0" smtClean="0"/>
              <a:t>Reverse engineering?</a:t>
            </a:r>
          </a:p>
          <a:p>
            <a:pPr marL="1371600" lvl="2" indent="-457200"/>
            <a:r>
              <a:rPr lang="cs-CZ" sz="1800" dirty="0" err="1" smtClean="0"/>
              <a:t>R.e</a:t>
            </a:r>
            <a:r>
              <a:rPr lang="cs-CZ" sz="1800" dirty="0" smtClean="0"/>
              <a:t>. je možnost zahrnout do analýzy či návrhu zdrojový kód (např. SQL </a:t>
            </a:r>
            <a:r>
              <a:rPr lang="cs-CZ" sz="1800" dirty="0" err="1" smtClean="0"/>
              <a:t>script</a:t>
            </a:r>
            <a:r>
              <a:rPr lang="cs-CZ" sz="1800" dirty="0" smtClean="0"/>
              <a:t>). Proces </a:t>
            </a:r>
            <a:r>
              <a:rPr lang="cs-CZ" sz="1800" dirty="0" err="1" smtClean="0"/>
              <a:t>r.e</a:t>
            </a:r>
            <a:r>
              <a:rPr lang="cs-CZ" sz="1800" dirty="0" smtClean="0"/>
              <a:t>. jej transformuje od objektů a diagramů, které lze využít pro úsporu času.</a:t>
            </a:r>
          </a:p>
        </p:txBody>
      </p:sp>
    </p:spTree>
    <p:extLst>
      <p:ext uri="{BB962C8B-B14F-4D97-AF65-F5344CB8AC3E}">
        <p14:creationId xmlns:p14="http://schemas.microsoft.com/office/powerpoint/2010/main" val="159180310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1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tiv1" id="{E3CFB722-539F-42ED-BBBD-F7C4D348D030}" vid="{D7229444-53EE-4975-BF99-8AB22657DB66}"/>
    </a:ext>
  </a:extLst>
</a:theme>
</file>

<file path=ppt/theme/theme3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projektování</Template>
  <TotalTime>303</TotalTime>
  <Words>2168</Words>
  <Application>Microsoft Office PowerPoint</Application>
  <PresentationFormat>Předvádění na obrazovce (4:3)</PresentationFormat>
  <Paragraphs>377</Paragraphs>
  <Slides>53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62" baseType="lpstr">
      <vt:lpstr>Arial</vt:lpstr>
      <vt:lpstr>Calibri</vt:lpstr>
      <vt:lpstr>Times New Roman</vt:lpstr>
      <vt:lpstr>Verdana</vt:lpstr>
      <vt:lpstr>Wingdings</vt:lpstr>
      <vt:lpstr>Vlastní návrh</vt:lpstr>
      <vt:lpstr>Motiv1</vt:lpstr>
      <vt:lpstr>Profil</vt:lpstr>
      <vt:lpstr>MS Organigramm</vt:lpstr>
      <vt:lpstr>Projektování informačních systémů</vt:lpstr>
      <vt:lpstr>CASE – Computer aided software enigineering </vt:lpstr>
      <vt:lpstr>Nároky na metodologii softwarového inženýrství</vt:lpstr>
      <vt:lpstr>Základní přístupy k zobrazení reality (opakování)</vt:lpstr>
      <vt:lpstr>CASE TOOLS </vt:lpstr>
      <vt:lpstr>CASE TOOLS – krátká historie</vt:lpstr>
      <vt:lpstr>Základní komponenty CASE nástroje</vt:lpstr>
      <vt:lpstr>Typy a vlastnosti  CASE</vt:lpstr>
      <vt:lpstr>Vlastnosti dobrých  CASE II</vt:lpstr>
      <vt:lpstr>Některé současné nástroje CASE I.</vt:lpstr>
      <vt:lpstr>Select podporuje</vt:lpstr>
      <vt:lpstr>Select architect ukázka</vt:lpstr>
      <vt:lpstr>Některé současné nástroje CASE II.</vt:lpstr>
      <vt:lpstr>Rational Rose demo</vt:lpstr>
      <vt:lpstr>Některé současné nástroje CASE III.</vt:lpstr>
      <vt:lpstr>Ukázka pracovní plochy</vt:lpstr>
      <vt:lpstr>Některé současné nástroje CASE IV.</vt:lpstr>
      <vt:lpstr>Základní funkce PD</vt:lpstr>
      <vt:lpstr>PD – výřez konceptuálních schématu</vt:lpstr>
      <vt:lpstr>Některé současné nástroje CASE V.</vt:lpstr>
      <vt:lpstr>IDE</vt:lpstr>
      <vt:lpstr>BlueJ</vt:lpstr>
      <vt:lpstr>BlueJ – generuje přímo Java kód</vt:lpstr>
      <vt:lpstr>Nová třída – nový kód</vt:lpstr>
      <vt:lpstr>Prezentace aplikace PowerPoint</vt:lpstr>
      <vt:lpstr>Prezentace aplikace PowerPoint</vt:lpstr>
      <vt:lpstr>NetBeans (dnes již Oracle)</vt:lpstr>
      <vt:lpstr>Prezentace aplikace PowerPoint</vt:lpstr>
      <vt:lpstr>Eclipse – rozsáhlý open source IDE </vt:lpstr>
      <vt:lpstr>Eclipse first steps</vt:lpstr>
      <vt:lpstr>.net framework</vt:lpstr>
      <vt:lpstr>Zdroje</vt:lpstr>
      <vt:lpstr>Elektronická výměna dat</vt:lpstr>
      <vt:lpstr>Historie EDI</vt:lpstr>
      <vt:lpstr>Komponenty EDI</vt:lpstr>
      <vt:lpstr>Důvody zavedení EDI</vt:lpstr>
      <vt:lpstr>Statistické informace </vt:lpstr>
      <vt:lpstr>Aktivní a pasivní prvek v EDI</vt:lpstr>
      <vt:lpstr>Základní požadavky – charakteristiky EDI</vt:lpstr>
      <vt:lpstr>Zprávy</vt:lpstr>
      <vt:lpstr>Zprávy</vt:lpstr>
      <vt:lpstr>Praktické příklady EDI</vt:lpstr>
      <vt:lpstr>Co znamená EDI pro  koncepci firmy</vt:lpstr>
      <vt:lpstr>Co znamená EDI  pro IS</vt:lpstr>
      <vt:lpstr>Nabídka služeb EDI v ČR</vt:lpstr>
      <vt:lpstr>Nejvíce používané typy zpráv (EDIFACT)</vt:lpstr>
      <vt:lpstr>Příklad části zprávy EDIFACT</vt:lpstr>
      <vt:lpstr>WebEDI,eb XML</vt:lpstr>
      <vt:lpstr>ebXML II</vt:lpstr>
      <vt:lpstr>Vize ebXML </vt:lpstr>
      <vt:lpstr>Spolupráce B2B </vt:lpstr>
      <vt:lpstr>ebXML Základní schema interakce</vt:lpstr>
      <vt:lpstr>Prezentace aplikace PowerPoint</vt:lpstr>
    </vt:vector>
  </TitlesOfParts>
  <Company>OPF SU Karviná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Projektování informačních systémů 1</dc:title>
  <dc:creator>Roman Šperka</dc:creator>
  <cp:lastModifiedBy>ps</cp:lastModifiedBy>
  <cp:revision>168</cp:revision>
  <cp:lastPrinted>2013-02-12T08:20:14Z</cp:lastPrinted>
  <dcterms:created xsi:type="dcterms:W3CDTF">2006-12-01T12:12:29Z</dcterms:created>
  <dcterms:modified xsi:type="dcterms:W3CDTF">2018-04-17T05:59:42Z</dcterms:modified>
</cp:coreProperties>
</file>