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8" r:id="rId1"/>
  </p:sldMasterIdLst>
  <p:notesMasterIdLst>
    <p:notesMasterId r:id="rId22"/>
  </p:notesMasterIdLst>
  <p:sldIdLst>
    <p:sldId id="256" r:id="rId2"/>
    <p:sldId id="279" r:id="rId3"/>
    <p:sldId id="280" r:id="rId4"/>
    <p:sldId id="281" r:id="rId5"/>
    <p:sldId id="282" r:id="rId6"/>
    <p:sldId id="285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72" r:id="rId16"/>
    <p:sldId id="273" r:id="rId17"/>
    <p:sldId id="283" r:id="rId18"/>
    <p:sldId id="284" r:id="rId19"/>
    <p:sldId id="270" r:id="rId20"/>
    <p:sldId id="257" r:id="rId21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2FAD4C5-B69E-49F7-809B-413A0B9B135D}" type="datetimeFigureOut">
              <a:rPr lang="cs-CZ"/>
              <a:pPr>
                <a:defRPr/>
              </a:pPr>
              <a:t>06.04.2022</a:t>
            </a:fld>
            <a:endParaRPr lang="cs-CZ"/>
          </a:p>
        </p:txBody>
      </p:sp>
      <p:sp>
        <p:nvSpPr>
          <p:cNvPr id="1946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AF3A1DF-09CD-4D17-81CA-6216647CA7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2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40988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28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214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938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26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940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10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298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75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953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99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5990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277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506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109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04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77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31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13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3A1DF-09CD-4D17-81CA-6216647CA7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84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2188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744478"/>
      </p:ext>
    </p:extLst>
  </p:cSld>
  <p:clrMapOvr>
    <a:masterClrMapping/>
  </p:clrMapOvr>
  <p:transition spd="slow">
    <p:push/>
  </p:transition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300961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95548"/>
      </p:ext>
    </p:extLst>
  </p:cSld>
  <p:clrMapOvr>
    <a:masterClrMapping/>
  </p:clrMapOvr>
  <p:transition spd="slow">
    <p:push/>
  </p:transition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06349"/>
      </p:ext>
    </p:extLst>
  </p:cSld>
  <p:clrMapOvr>
    <a:masterClrMapping/>
  </p:clrMapOvr>
  <p:transition spd="slow">
    <p:push/>
  </p:transition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84280"/>
      </p:ext>
    </p:extLst>
  </p:cSld>
  <p:clrMapOvr>
    <a:masterClrMapping/>
  </p:clrMapOvr>
  <p:transition spd="slow">
    <p:push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26191"/>
      </p:ext>
    </p:extLst>
  </p:cSld>
  <p:clrMapOvr>
    <a:masterClrMapping/>
  </p:clrMapOvr>
  <p:transition spd="slow">
    <p:push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15292"/>
      </p:ext>
    </p:extLst>
  </p:cSld>
  <p:clrMapOvr>
    <a:masterClrMapping/>
  </p:clrMapOvr>
  <p:transition spd="slow">
    <p:push/>
  </p:transition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36374"/>
      </p:ext>
    </p:extLst>
  </p:cSld>
  <p:clrMapOvr>
    <a:masterClrMapping/>
  </p:clrMapOvr>
  <p:transition spd="slow">
    <p:push/>
  </p:transition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025997"/>
      </p:ext>
    </p:extLst>
  </p:cSld>
  <p:clrMapOvr>
    <a:masterClrMapping/>
  </p:clrMapOvr>
  <p:transition spd="slow">
    <p:push/>
  </p:transition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834216"/>
      </p:ext>
    </p:extLst>
  </p:cSld>
  <p:clrMapOvr>
    <a:masterClrMapping/>
  </p:clrMapOvr>
  <p:transition spd="slow">
    <p:push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OPF Katedra Informatiky Projektování informačních systémů</a:t>
            </a:r>
            <a:endParaRPr lang="cs-CZ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699B071E-0617-46A0-9BCC-3B2B0B6EE5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922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3600" dirty="0" smtClean="0"/>
              <a:t>Projektování informačních </a:t>
            </a:r>
            <a:r>
              <a:rPr lang="cs-CZ" sz="3600" dirty="0" smtClean="0"/>
              <a:t>systémů 7</a:t>
            </a:r>
            <a:br>
              <a:rPr lang="cs-CZ" sz="3600" dirty="0" smtClean="0"/>
            </a:br>
            <a:endParaRPr lang="cs-CZ" sz="3600" dirty="0" smtClean="0"/>
          </a:p>
        </p:txBody>
      </p:sp>
      <p:sp>
        <p:nvSpPr>
          <p:cNvPr id="5" name="Shape 2050"/>
          <p:cNvSpPr txBox="1">
            <a:spLocks noChangeArrowheads="1"/>
          </p:cNvSpPr>
          <p:nvPr/>
        </p:nvSpPr>
        <p:spPr bwMode="auto">
          <a:xfrm>
            <a:off x="971600" y="285293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b="1" kern="0" dirty="0" smtClean="0"/>
              <a:t>Ekonomické hodnocení projektu</a:t>
            </a:r>
          </a:p>
          <a:p>
            <a:pPr>
              <a:defRPr/>
            </a:pPr>
            <a:r>
              <a:rPr lang="cs-CZ" sz="2400" kern="0" dirty="0" smtClean="0"/>
              <a:t>Doc. Mgr. Petr Suchánek, Ph.D.</a:t>
            </a:r>
          </a:p>
          <a:p>
            <a:pPr>
              <a:defRPr/>
            </a:pPr>
            <a:r>
              <a:rPr lang="cs-CZ" sz="2400" kern="0" dirty="0" smtClean="0"/>
              <a:t>Doc. RNDr. Ing. Roman Šperka, Ph.D.	</a:t>
            </a:r>
          </a:p>
          <a:p>
            <a:pPr>
              <a:defRPr/>
            </a:pPr>
            <a:endParaRPr lang="cs-CZ" sz="2400" kern="0" dirty="0" smtClean="0"/>
          </a:p>
          <a:p>
            <a:pPr>
              <a:defRPr/>
            </a:pPr>
            <a:r>
              <a:rPr lang="cs-CZ" sz="2400" kern="0" dirty="0" smtClean="0"/>
              <a:t>Převzato a upraveno od:</a:t>
            </a:r>
          </a:p>
          <a:p>
            <a:pPr>
              <a:defRPr/>
            </a:pPr>
            <a:r>
              <a:rPr lang="cs-CZ" sz="2400" kern="0" dirty="0" smtClean="0"/>
              <a:t>Ing. Dominik Vymětal, </a:t>
            </a:r>
            <a:r>
              <a:rPr lang="cs-CZ" sz="2400" kern="0" dirty="0" err="1" smtClean="0"/>
              <a:t>DrSc</a:t>
            </a:r>
            <a:endParaRPr lang="cs-CZ" sz="2400" kern="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Uživatelské a systémové IS IV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268760"/>
            <a:ext cx="8229600" cy="3600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Bezpečnost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Ochrana před zneužitím, napadením, viry…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Integrita oprávnění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Modularita oprávnění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Soulad s firemními bezpečnostními pravidly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Soulad síťových a aplikačních bezpečnostních prvků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Robustnost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Způsoby zálohování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Připravenost k náběhu po fatální poruše ( katastrofický scénář)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Kontrolní algoritmy proti uživatelským chybám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Uživatelské a systémové IS   V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268760"/>
            <a:ext cx="7010400" cy="1600200"/>
          </a:xfrm>
        </p:spPr>
        <p:txBody>
          <a:bodyPr/>
          <a:lstStyle/>
          <a:p>
            <a:r>
              <a:rPr lang="cs-CZ" sz="2800" dirty="0" smtClean="0"/>
              <a:t>Efektivnost (hlediska)</a:t>
            </a:r>
          </a:p>
          <a:p>
            <a:pPr lvl="1"/>
            <a:r>
              <a:rPr lang="cs-CZ" sz="2400" dirty="0" smtClean="0"/>
              <a:t>Nákladovost</a:t>
            </a:r>
          </a:p>
          <a:p>
            <a:pPr lvl="2"/>
            <a:r>
              <a:rPr lang="cs-CZ" sz="2000" dirty="0" smtClean="0"/>
              <a:t>Efektivnější je řešení , které je levnější</a:t>
            </a:r>
          </a:p>
          <a:p>
            <a:pPr lvl="1"/>
            <a:r>
              <a:rPr lang="cs-CZ" sz="2400" dirty="0" smtClean="0"/>
              <a:t>Výnosy a náklady</a:t>
            </a:r>
          </a:p>
          <a:p>
            <a:pPr lvl="2"/>
            <a:r>
              <a:rPr lang="cs-CZ" sz="2000" dirty="0" smtClean="0"/>
              <a:t>Srovnání nákladů a přiřazených výnosů</a:t>
            </a:r>
          </a:p>
          <a:p>
            <a:pPr lvl="1"/>
            <a:r>
              <a:rPr lang="cs-CZ" sz="2400" dirty="0" smtClean="0"/>
              <a:t>Transformační efektivnost</a:t>
            </a:r>
          </a:p>
          <a:p>
            <a:pPr lvl="2"/>
            <a:r>
              <a:rPr lang="cs-CZ" sz="2000" dirty="0" smtClean="0"/>
              <a:t>Transformace vstupů do žádoucích výstupů (zde se méně hledí na náklady a výnosy)</a:t>
            </a:r>
          </a:p>
          <a:p>
            <a:pPr lvl="1"/>
            <a:r>
              <a:rPr lang="cs-CZ" sz="2400" dirty="0" smtClean="0"/>
              <a:t>Systémová efektivnost</a:t>
            </a:r>
          </a:p>
          <a:p>
            <a:pPr lvl="2"/>
            <a:r>
              <a:rPr lang="cs-CZ" sz="2000" dirty="0" smtClean="0"/>
              <a:t>Míra odstraněných poruch v systémových charakteristikách (datové relace, redundance, integrita …)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 smtClean="0"/>
              <a:t>„Post </a:t>
            </a:r>
            <a:r>
              <a:rPr lang="cs-CZ" sz="3600" dirty="0" err="1" smtClean="0"/>
              <a:t>mortem</a:t>
            </a:r>
            <a:r>
              <a:rPr lang="cs-CZ" sz="3600" dirty="0" smtClean="0"/>
              <a:t>“ analýza</a:t>
            </a:r>
            <a:endParaRPr lang="cs-CZ" sz="3600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/>
              <a:t>Aby bylo možno dosáhnou lepších výsledků u budoucích projektů, je nutné se z minulých projektů poučit. Platí to jak pro zákazníka – uživatele nového IS tak pro dodavatele.</a:t>
            </a:r>
          </a:p>
          <a:p>
            <a:r>
              <a:rPr lang="cs-CZ" sz="2000" smtClean="0"/>
              <a:t> Pro tuto analýzu bývá použit termín „revize projektu – project review“ , „post mortem“ ,  evaluace nebo audit projektu  a jiné. Někteří používají tento termín pouze pro neúspěšné projekty. V každém případě je však cílem následné analýzy  určit, zda řízení projektu vedlo k dosažení cílů</a:t>
            </a:r>
            <a:r>
              <a:rPr lang="cs-CZ" smtClean="0"/>
              <a:t>.</a:t>
            </a:r>
          </a:p>
          <a:p>
            <a:r>
              <a:rPr lang="cs-CZ" sz="2000" smtClean="0"/>
              <a:t>Provádění následné analýzy nebývá vždy úspěšné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 smtClean="0"/>
              <a:t>Důvody neúspěšných post </a:t>
            </a:r>
            <a:r>
              <a:rPr lang="cs-CZ" sz="3600" dirty="0" err="1" smtClean="0"/>
              <a:t>mortem</a:t>
            </a:r>
            <a:r>
              <a:rPr lang="cs-CZ" sz="3600" dirty="0" smtClean="0"/>
              <a:t> analýz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endParaRPr lang="cs-CZ" sz="2000" dirty="0" smtClean="0"/>
          </a:p>
          <a:p>
            <a:r>
              <a:rPr lang="cs-CZ" sz="2400" dirty="0" smtClean="0"/>
              <a:t>Pracovníci – členové týmu jsou na konci dlouhého cyklu zavádění IS frustrovaní, vyčerpaní a v důsledku potížích při náběhu systému, které zákonitě nastávají i cyničtí</a:t>
            </a:r>
          </a:p>
          <a:p>
            <a:r>
              <a:rPr lang="cs-CZ" sz="2400" dirty="0" smtClean="0"/>
              <a:t>Pokud by však provedení následné analýzy bylo svěřeno ex-</a:t>
            </a:r>
            <a:r>
              <a:rPr lang="cs-CZ" sz="2400" dirty="0" err="1" smtClean="0"/>
              <a:t>ternistům</a:t>
            </a:r>
            <a:r>
              <a:rPr lang="cs-CZ" sz="2400" dirty="0" smtClean="0"/>
              <a:t>, došlo by zcela jistě ke komunikačním problémům (neznalost konkrétních situací v průběhu projektu atd.)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Závěrečné doporučení: tato analýza se vždy vyplatí</a:t>
            </a:r>
          </a:p>
        </p:txBody>
      </p:sp>
      <p:sp>
        <p:nvSpPr>
          <p:cNvPr id="27652" name="TextovéPole 3"/>
          <p:cNvSpPr txBox="1">
            <a:spLocks noChangeArrowheads="1"/>
          </p:cNvSpPr>
          <p:nvPr/>
        </p:nvSpPr>
        <p:spPr bwMode="auto">
          <a:xfrm>
            <a:off x="500063" y="3500438"/>
            <a:ext cx="8143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04664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Varianty hodnocení IS projektů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340768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Hodnocení při plném vlastním financování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Doba návratnosti projektu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Čistá současná hodnota přínosů projektu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Vnitřní výnosové procento atd.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Závislost na tom , ke kterému okamžiku se výpočty provádějí ( začátek projektu nebo náběh)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Hodnocení při smíšeném financování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Reálnější varianta financování, vyžaduje však jiné výpočty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Upravená čistá současná hodnota ( daně, dotace…)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Vážené průměrné náklady kapitálu ( je závislé na řadě předpokladů)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Proto se vždy začíná s propočty na základě předpokladu plného financování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Nejistota</a:t>
            </a:r>
            <a:endParaRPr lang="cs-CZ" sz="3600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001000" cy="4267200"/>
          </a:xfrm>
        </p:spPr>
        <p:txBody>
          <a:bodyPr/>
          <a:lstStyle/>
          <a:p>
            <a:r>
              <a:rPr lang="cs-CZ" dirty="0" smtClean="0"/>
              <a:t>Nejistota</a:t>
            </a:r>
          </a:p>
          <a:p>
            <a:pPr lvl="1"/>
            <a:r>
              <a:rPr lang="cs-CZ" dirty="0" smtClean="0"/>
              <a:t>Ekonomická : ceny na vstupech a výstupech</a:t>
            </a:r>
          </a:p>
          <a:p>
            <a:pPr lvl="2"/>
            <a:r>
              <a:rPr lang="cs-CZ" dirty="0" smtClean="0"/>
              <a:t>Dává popud k čekání na další informace</a:t>
            </a:r>
          </a:p>
          <a:p>
            <a:pPr lvl="1"/>
            <a:r>
              <a:rPr lang="cs-CZ" dirty="0" smtClean="0"/>
              <a:t>Technická : závisí na vnitřních parametrech dané problémové oblasti</a:t>
            </a:r>
          </a:p>
          <a:p>
            <a:pPr lvl="2"/>
            <a:r>
              <a:rPr lang="cs-CZ" dirty="0" smtClean="0"/>
              <a:t>Je často impulsem k investici</a:t>
            </a:r>
          </a:p>
          <a:p>
            <a:pPr lvl="1"/>
            <a:r>
              <a:rPr lang="cs-CZ" dirty="0" smtClean="0"/>
              <a:t>Volatilita: kvantifikované vyjádření nejistoty</a:t>
            </a:r>
          </a:p>
          <a:p>
            <a:pPr lvl="2"/>
            <a:r>
              <a:rPr lang="cs-CZ" dirty="0" smtClean="0"/>
              <a:t>Vyjádření: statistickými veličinami – rozptyl, směrodatná odchylka</a:t>
            </a:r>
          </a:p>
          <a:p>
            <a:pPr lvl="2"/>
            <a:r>
              <a:rPr lang="cs-CZ" dirty="0" smtClean="0"/>
              <a:t>Nebezpečí predikcí, je vždy relativní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Flexibilita</a:t>
            </a:r>
            <a:endParaRPr lang="cs-CZ" sz="3600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001000" cy="4267200"/>
          </a:xfrm>
        </p:spPr>
        <p:txBody>
          <a:bodyPr/>
          <a:lstStyle/>
          <a:p>
            <a:r>
              <a:rPr lang="cs-CZ" sz="2800" dirty="0" smtClean="0"/>
              <a:t>Schopnost  změnit investiční rozhodnutí</a:t>
            </a:r>
          </a:p>
          <a:p>
            <a:pPr lvl="1"/>
            <a:r>
              <a:rPr lang="cs-CZ" sz="2400" dirty="0" smtClean="0"/>
              <a:t>Zastavit projekt,</a:t>
            </a:r>
          </a:p>
          <a:p>
            <a:pPr lvl="1"/>
            <a:r>
              <a:rPr lang="cs-CZ" sz="2400" dirty="0" smtClean="0"/>
              <a:t>Rozšířit projekt,</a:t>
            </a:r>
          </a:p>
          <a:p>
            <a:pPr lvl="1"/>
            <a:r>
              <a:rPr lang="cs-CZ" sz="2400" dirty="0" smtClean="0"/>
              <a:t>…</a:t>
            </a:r>
          </a:p>
          <a:p>
            <a:r>
              <a:rPr lang="cs-CZ" sz="2800" dirty="0" smtClean="0"/>
              <a:t>Kdy je využitelná: když se v průběhu projektu změní vnější podmínky</a:t>
            </a:r>
          </a:p>
          <a:p>
            <a:r>
              <a:rPr lang="cs-CZ" sz="2800" dirty="0" smtClean="0"/>
              <a:t>Flexibilita poskytuje právo tj. opci na změnu rozhodnutí</a:t>
            </a:r>
          </a:p>
          <a:p>
            <a:r>
              <a:rPr lang="cs-CZ" sz="2800" dirty="0" smtClean="0"/>
              <a:t>Dá se tedy ocenit</a:t>
            </a:r>
          </a:p>
          <a:p>
            <a:r>
              <a:rPr lang="cs-CZ" sz="2800" dirty="0" smtClean="0"/>
              <a:t>Odvětví výpočetní techniky patří do skupiny s vysokou volatilitou a flexibilitou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8"/>
          </a:xfrm>
        </p:spPr>
        <p:txBody>
          <a:bodyPr/>
          <a:lstStyle/>
          <a:p>
            <a:r>
              <a:rPr lang="cs-CZ" sz="3600" dirty="0" smtClean="0"/>
              <a:t>Opce – nástroj finančních trhů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01000" cy="4267200"/>
          </a:xfrm>
        </p:spPr>
        <p:txBody>
          <a:bodyPr/>
          <a:lstStyle/>
          <a:p>
            <a:r>
              <a:rPr lang="cs-CZ" dirty="0" smtClean="0"/>
              <a:t>Zjednodušeně:</a:t>
            </a:r>
          </a:p>
          <a:p>
            <a:pPr lvl="1"/>
            <a:r>
              <a:rPr lang="cs-CZ" dirty="0" smtClean="0"/>
              <a:t>Zákazník si za prémii P kupuje právo prodat (koupit) podkladové aktivum v budoucnosti</a:t>
            </a:r>
          </a:p>
          <a:p>
            <a:r>
              <a:rPr lang="cs-CZ" sz="2800" dirty="0" smtClean="0"/>
              <a:t>Pro naše hodnocení přichází do úvahy tzv. dlouhá kupní opce.</a:t>
            </a:r>
          </a:p>
          <a:p>
            <a:r>
              <a:rPr lang="cs-CZ" sz="2800" dirty="0" smtClean="0"/>
              <a:t>Příklad dlouhé kupní opce:</a:t>
            </a:r>
          </a:p>
          <a:p>
            <a:pPr lvl="1"/>
            <a:r>
              <a:rPr lang="cs-CZ" sz="2400" dirty="0" smtClean="0"/>
              <a:t>Pan Novák si za prémii P kupuje právo koupit v budoucnosti akcie za smluvenou cenu X. Když bude skutečná cena akcií S&gt;X+P pan Novák vydělá.</a:t>
            </a:r>
            <a:endParaRPr lang="en-US" sz="2400" dirty="0"/>
          </a:p>
        </p:txBody>
      </p:sp>
    </p:spTree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Graficky</a:t>
            </a:r>
            <a:endParaRPr lang="en-US" sz="3600" dirty="0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-72516" y="3681028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619672" y="3717032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123728" y="34290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en-US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1619672" y="4581128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3635896" y="1844824"/>
            <a:ext cx="302433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364088" y="17008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en-US" dirty="0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619672" y="5373216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72200" y="56612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</a:t>
            </a:r>
            <a:endParaRPr lang="en-US" dirty="0"/>
          </a:p>
        </p:txBody>
      </p:sp>
      <p:cxnSp>
        <p:nvCxnSpPr>
          <p:cNvPr id="21" name="Přímá spojovací čára 20"/>
          <p:cNvCxnSpPr/>
          <p:nvPr/>
        </p:nvCxnSpPr>
        <p:spPr>
          <a:xfrm rot="5400000">
            <a:off x="3779912" y="4221088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283968" y="5373216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Doba uplatnění opce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Opce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spojená s rozhodováním jako reakcí na změnu vnějších podmínek</a:t>
            </a:r>
          </a:p>
          <a:p>
            <a:pPr lvl="1"/>
            <a:r>
              <a:rPr lang="cs-CZ" smtClean="0"/>
              <a:t>Licence – po vypršení můžeme nechat propadnout</a:t>
            </a:r>
          </a:p>
          <a:p>
            <a:pPr lvl="1"/>
            <a:r>
              <a:rPr lang="cs-CZ" smtClean="0"/>
              <a:t>Výzkum a vývoj </a:t>
            </a:r>
          </a:p>
          <a:p>
            <a:r>
              <a:rPr lang="cs-CZ" smtClean="0"/>
              <a:t>Hodnota v důsledku opce:</a:t>
            </a:r>
          </a:p>
          <a:p>
            <a:pPr lvl="1">
              <a:buFontTx/>
              <a:buNone/>
            </a:pPr>
            <a:r>
              <a:rPr lang="cs-CZ" smtClean="0"/>
              <a:t>NPV * = NPV + hodnota opce</a:t>
            </a:r>
          </a:p>
          <a:p>
            <a:pPr lvl="1"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0040" y="198512"/>
            <a:ext cx="7772400" cy="782216"/>
          </a:xfrm>
          <a:noFill/>
        </p:spPr>
        <p:txBody>
          <a:bodyPr/>
          <a:lstStyle/>
          <a:p>
            <a:r>
              <a:rPr lang="cs-CZ" sz="3600" dirty="0" smtClean="0"/>
              <a:t>Investice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268760"/>
            <a:ext cx="7010400" cy="1600200"/>
          </a:xfrm>
        </p:spPr>
        <p:txBody>
          <a:bodyPr/>
          <a:lstStyle/>
          <a:p>
            <a:r>
              <a:rPr lang="cs-CZ" sz="2400" dirty="0" smtClean="0"/>
              <a:t>Hmotný majetek</a:t>
            </a:r>
          </a:p>
          <a:p>
            <a:pPr lvl="1"/>
            <a:r>
              <a:rPr lang="cs-CZ" sz="2000" dirty="0" smtClean="0"/>
              <a:t>Pozemky, </a:t>
            </a:r>
            <a:r>
              <a:rPr lang="cs-CZ" sz="2000" dirty="0" err="1" smtClean="0"/>
              <a:t>budovy,stavby,stroje</a:t>
            </a:r>
            <a:r>
              <a:rPr lang="cs-CZ" sz="2000" dirty="0" smtClean="0"/>
              <a:t> a zařízení</a:t>
            </a:r>
          </a:p>
          <a:p>
            <a:pPr lvl="2"/>
            <a:r>
              <a:rPr lang="cs-CZ" sz="1800" dirty="0" smtClean="0"/>
              <a:t>IS: Hardware, kabeláž, UPS</a:t>
            </a:r>
          </a:p>
          <a:p>
            <a:r>
              <a:rPr lang="cs-CZ" sz="2400" dirty="0" smtClean="0"/>
              <a:t>Nehmotný majetek</a:t>
            </a:r>
          </a:p>
          <a:p>
            <a:pPr lvl="1"/>
            <a:r>
              <a:rPr lang="cs-CZ" sz="2000" dirty="0" smtClean="0"/>
              <a:t>Výzkum a vývoj , licence a patenty, rozvoj a vzdělávání</a:t>
            </a:r>
          </a:p>
          <a:p>
            <a:pPr lvl="2"/>
            <a:r>
              <a:rPr lang="cs-CZ" sz="1800" dirty="0" smtClean="0"/>
              <a:t>IS: Software (licence, vývoj – nikoli údržba), školicí programy </a:t>
            </a:r>
            <a:r>
              <a:rPr lang="cs-CZ" sz="1800" dirty="0" err="1" smtClean="0"/>
              <a:t>atd</a:t>
            </a:r>
            <a:endParaRPr lang="cs-CZ" sz="1800" dirty="0" smtClean="0"/>
          </a:p>
          <a:p>
            <a:r>
              <a:rPr lang="cs-CZ" sz="2400" dirty="0" smtClean="0"/>
              <a:t>Finanční majetek</a:t>
            </a:r>
          </a:p>
          <a:p>
            <a:r>
              <a:rPr lang="cs-CZ" sz="2400" dirty="0" smtClean="0"/>
              <a:t>Z hlediska funkčního:</a:t>
            </a:r>
          </a:p>
          <a:p>
            <a:pPr lvl="1"/>
            <a:r>
              <a:rPr lang="cs-CZ" sz="2000" dirty="0" smtClean="0"/>
              <a:t>Aktivní investice : vedou ke zvýšení produktivity  - sem patří většina investic do IS</a:t>
            </a:r>
          </a:p>
          <a:p>
            <a:pPr lvl="1"/>
            <a:r>
              <a:rPr lang="cs-CZ" sz="2000" dirty="0" smtClean="0"/>
              <a:t>Pasivní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hape 8195"/>
          <p:cNvSpPr>
            <a:spLocks noGrp="1" noChangeArrowheads="1"/>
          </p:cNvSpPr>
          <p:nvPr>
            <p:ph type="ctrTitle"/>
          </p:nvPr>
        </p:nvSpPr>
        <p:spPr>
          <a:xfrm>
            <a:off x="3491880" y="2132856"/>
            <a:ext cx="3203848" cy="1371600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 smtClean="0"/>
              <a:t>Otázky?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854224"/>
          </a:xfrm>
          <a:noFill/>
        </p:spPr>
        <p:txBody>
          <a:bodyPr/>
          <a:lstStyle/>
          <a:p>
            <a:r>
              <a:rPr lang="cs-CZ" sz="3600" dirty="0" smtClean="0"/>
              <a:t>Zdroje investic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396752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Vlastní zdroje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Podnikový efekt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Volně použitelný zisk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Odpis y</a:t>
            </a:r>
            <a:r>
              <a:rPr lang="cs-CZ" sz="1800" dirty="0" smtClean="0"/>
              <a:t>:  možné různé odpisové sazby pro různé typy majetku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Problém IS : reinvestice odpisů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Prodej nepotřebného majetku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Akcie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Cizí zdroje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Obligace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Úvěry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Prodej na splátky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Leasing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Pro IS se zpravidla používá finanční leasing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cs-CZ" sz="200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710208"/>
          </a:xfrm>
          <a:noFill/>
        </p:spPr>
        <p:txBody>
          <a:bodyPr/>
          <a:lstStyle/>
          <a:p>
            <a:r>
              <a:rPr lang="cs-CZ" sz="3600" dirty="0" smtClean="0"/>
              <a:t>Outsourcing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412776"/>
            <a:ext cx="7010400" cy="1600200"/>
          </a:xfrm>
        </p:spPr>
        <p:txBody>
          <a:bodyPr/>
          <a:lstStyle/>
          <a:p>
            <a:r>
              <a:rPr lang="cs-CZ" sz="2400" dirty="0" smtClean="0"/>
              <a:t>Zajištění části  nebo celku IT služeb externím partnerem</a:t>
            </a:r>
          </a:p>
          <a:p>
            <a:r>
              <a:rPr lang="cs-CZ" sz="2400" dirty="0" smtClean="0"/>
              <a:t>Výhody:</a:t>
            </a:r>
          </a:p>
          <a:p>
            <a:pPr lvl="1"/>
            <a:r>
              <a:rPr lang="cs-CZ" sz="2000" dirty="0" smtClean="0"/>
              <a:t>Nižší potřeba investic a nákladů na provoz</a:t>
            </a:r>
          </a:p>
          <a:p>
            <a:pPr lvl="1"/>
            <a:r>
              <a:rPr lang="cs-CZ" sz="2000" dirty="0" smtClean="0"/>
              <a:t>Menší nároky na zálohování dat</a:t>
            </a:r>
          </a:p>
          <a:p>
            <a:pPr lvl="1"/>
            <a:r>
              <a:rPr lang="cs-CZ" sz="2000" dirty="0" smtClean="0"/>
              <a:t>Není nezbytně  nutný katastrofický scénář</a:t>
            </a:r>
          </a:p>
          <a:p>
            <a:pPr lvl="1"/>
            <a:r>
              <a:rPr lang="cs-CZ" sz="2000" dirty="0" smtClean="0"/>
              <a:t>Menší potřeba špičkových odborníků</a:t>
            </a:r>
          </a:p>
          <a:p>
            <a:pPr lvl="1"/>
            <a:r>
              <a:rPr lang="cs-CZ" sz="2000" dirty="0" smtClean="0"/>
              <a:t>Trvalý přístup k novým technologiím</a:t>
            </a:r>
          </a:p>
          <a:p>
            <a:pPr lvl="1"/>
            <a:r>
              <a:rPr lang="cs-CZ" sz="2000" dirty="0" smtClean="0"/>
              <a:t>Možnost zlepšení image podniku resp. Strategického partnerství</a:t>
            </a:r>
          </a:p>
          <a:p>
            <a:pPr lvl="1"/>
            <a:r>
              <a:rPr lang="cs-CZ" sz="2000" dirty="0" smtClean="0"/>
              <a:t>Top management si „uvolní ruce“ od IT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04664"/>
            <a:ext cx="7772400" cy="638200"/>
          </a:xfrm>
          <a:noFill/>
        </p:spPr>
        <p:txBody>
          <a:bodyPr/>
          <a:lstStyle/>
          <a:p>
            <a:r>
              <a:rPr lang="cs-CZ" sz="3600" dirty="0" smtClean="0"/>
              <a:t>Outsourcing II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412776"/>
            <a:ext cx="70104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Nevýhody: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Nebezpečí snížené operativnosti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Nepřesně definovaná smlouvy vede zákonitě k problémům a vícenákladům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Ztrácí se IT kompetence v podniku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Past </a:t>
            </a:r>
            <a:r>
              <a:rPr lang="cs-CZ" sz="2000" dirty="0" err="1" smtClean="0"/>
              <a:t>oursourcingu</a:t>
            </a:r>
            <a:r>
              <a:rPr lang="cs-CZ" sz="20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Ztráta funkcí CIO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Závislost  na dodavateli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Ztráta kontroly nad kvalitou služeb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Tlak na dodavatelské ceny místo partnerství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Nutné podmínky outsourcingu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Výroba a služby předané externí firmě nesmí patřit mezi základní činnosti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Dodavatel musí být schopen dodávat  v dané kvalitě dlouhodobě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Kvalitní vazba plánování příjemce služby na dodavatele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SAAS aj.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049" y="1597496"/>
            <a:ext cx="8229600" cy="4495800"/>
          </a:xfrm>
        </p:spPr>
        <p:txBody>
          <a:bodyPr/>
          <a:lstStyle/>
          <a:p>
            <a:r>
              <a:rPr lang="cs-CZ" dirty="0" smtClean="0"/>
              <a:t>Software as a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cs-CZ" dirty="0" smtClean="0"/>
              <a:t>Aplikaci nebo službu poskytuje dodavatel</a:t>
            </a:r>
          </a:p>
          <a:p>
            <a:pPr lvl="1"/>
            <a:r>
              <a:rPr lang="cs-CZ" dirty="0" smtClean="0"/>
              <a:t>Nejvyšší úroveň </a:t>
            </a:r>
            <a:r>
              <a:rPr lang="cs-CZ" dirty="0" err="1" smtClean="0"/>
              <a:t>cloudového</a:t>
            </a:r>
            <a:r>
              <a:rPr lang="cs-CZ" dirty="0" smtClean="0"/>
              <a:t> řešení</a:t>
            </a:r>
          </a:p>
          <a:p>
            <a:r>
              <a:rPr lang="cs-CZ" dirty="0" smtClean="0"/>
              <a:t>PAAS platforma jako servis</a:t>
            </a:r>
          </a:p>
          <a:p>
            <a:pPr lvl="1"/>
            <a:r>
              <a:rPr lang="cs-CZ" dirty="0" smtClean="0"/>
              <a:t>Poskytnutí serverové platformy pro vývoj a zkoušení aplikací</a:t>
            </a:r>
          </a:p>
          <a:p>
            <a:r>
              <a:rPr lang="cs-CZ" dirty="0" smtClean="0"/>
              <a:t>IAAS infrastruktura jako služba</a:t>
            </a:r>
          </a:p>
          <a:p>
            <a:pPr lvl="1"/>
            <a:r>
              <a:rPr lang="cs-CZ" dirty="0" smtClean="0"/>
              <a:t>Poskytnutí </a:t>
            </a:r>
            <a:r>
              <a:rPr lang="cs-CZ" dirty="0" err="1" smtClean="0"/>
              <a:t>virtualizovaných</a:t>
            </a:r>
            <a:r>
              <a:rPr lang="cs-CZ" dirty="0" smtClean="0"/>
              <a:t> serverů pro aplikace vlastní nebo pod správou třetích osob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5945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Uživatelské a systémové hodnocení projektu 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132856"/>
            <a:ext cx="7010400" cy="1600200"/>
          </a:xfrm>
        </p:spPr>
        <p:txBody>
          <a:bodyPr/>
          <a:lstStyle/>
          <a:p>
            <a:r>
              <a:rPr lang="cs-CZ" sz="2400" dirty="0" smtClean="0"/>
              <a:t>Integrita </a:t>
            </a:r>
          </a:p>
          <a:p>
            <a:r>
              <a:rPr lang="cs-CZ" sz="2400" dirty="0" smtClean="0"/>
              <a:t>Redundance</a:t>
            </a:r>
          </a:p>
          <a:p>
            <a:r>
              <a:rPr lang="cs-CZ" sz="2400" dirty="0" smtClean="0"/>
              <a:t>Propustnost</a:t>
            </a:r>
          </a:p>
          <a:p>
            <a:r>
              <a:rPr lang="cs-CZ" sz="2400" dirty="0" smtClean="0"/>
              <a:t>Účinnost</a:t>
            </a:r>
          </a:p>
          <a:p>
            <a:r>
              <a:rPr lang="cs-CZ" sz="2400" dirty="0" smtClean="0"/>
              <a:t>Pohotovost</a:t>
            </a:r>
          </a:p>
          <a:p>
            <a:r>
              <a:rPr lang="cs-CZ" sz="2400" dirty="0" smtClean="0"/>
              <a:t>Bezpečnost</a:t>
            </a:r>
          </a:p>
          <a:p>
            <a:r>
              <a:rPr lang="cs-CZ" sz="2400" dirty="0" smtClean="0"/>
              <a:t>Robustnost</a:t>
            </a:r>
          </a:p>
          <a:p>
            <a:r>
              <a:rPr lang="cs-CZ" sz="2400" dirty="0" smtClean="0"/>
              <a:t>Efektivnost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04664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Uživatelské a systémové IS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340768"/>
            <a:ext cx="7010400" cy="1600200"/>
          </a:xfrm>
        </p:spPr>
        <p:txBody>
          <a:bodyPr/>
          <a:lstStyle/>
          <a:p>
            <a:r>
              <a:rPr lang="cs-CZ" sz="2800" dirty="0" smtClean="0"/>
              <a:t>Integrita</a:t>
            </a:r>
          </a:p>
          <a:p>
            <a:pPr lvl="1"/>
            <a:r>
              <a:rPr lang="cs-CZ" sz="2400" dirty="0" smtClean="0"/>
              <a:t>Integrita s okolím</a:t>
            </a:r>
          </a:p>
          <a:p>
            <a:pPr lvl="2"/>
            <a:r>
              <a:rPr lang="cs-CZ" sz="2000" dirty="0" smtClean="0"/>
              <a:t>Pravdivý a spolehlivý odraz reálného světa</a:t>
            </a:r>
          </a:p>
          <a:p>
            <a:pPr lvl="1"/>
            <a:r>
              <a:rPr lang="cs-CZ" sz="2400" dirty="0" smtClean="0"/>
              <a:t>Integrita  úloh</a:t>
            </a:r>
          </a:p>
          <a:p>
            <a:pPr lvl="2"/>
            <a:r>
              <a:rPr lang="cs-CZ" sz="2000" dirty="0" smtClean="0"/>
              <a:t>Datové výstupy z předcházející funkce jsou vytvořeny tak že mohou být použity jako datové vstupy funkce následující</a:t>
            </a:r>
          </a:p>
          <a:p>
            <a:pPr lvl="2"/>
            <a:r>
              <a:rPr lang="cs-CZ" sz="2000" dirty="0" smtClean="0"/>
              <a:t>Mezi nesouhlasné datové vstupy a výstupy bývají vloženy konverzní funkce</a:t>
            </a:r>
          </a:p>
          <a:p>
            <a:r>
              <a:rPr lang="cs-CZ" sz="2400" dirty="0" smtClean="0"/>
              <a:t>Redundance</a:t>
            </a:r>
          </a:p>
          <a:p>
            <a:pPr lvl="2"/>
            <a:r>
              <a:rPr lang="cs-CZ" sz="2000" dirty="0" smtClean="0"/>
              <a:t>Potřebná informace</a:t>
            </a:r>
            <a:r>
              <a:rPr lang="cs-CZ" sz="1800" dirty="0" smtClean="0"/>
              <a:t> vzniká vícekrát</a:t>
            </a:r>
          </a:p>
          <a:p>
            <a:endParaRPr lang="cs-CZ" sz="240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Uživatelské a systémové hodnoceni IS  III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700808"/>
            <a:ext cx="8229600" cy="39893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Propustnost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Ovlivněná kapacitou technických prostředků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Servery, síť Lan WAN, Databáze, ..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Ovlivněná aplikací a organizací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Kvalita návrhu databáze ( klíče, způsoby zamykání při současných přístupech,..)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 koncová aplikace versus </a:t>
            </a:r>
            <a:r>
              <a:rPr lang="cs-CZ" sz="1600" dirty="0" err="1" smtClean="0"/>
              <a:t>client</a:t>
            </a:r>
            <a:r>
              <a:rPr lang="cs-CZ" sz="1600" dirty="0" smtClean="0"/>
              <a:t>-server, použití počítaných polí v online atd.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Organizace </a:t>
            </a:r>
            <a:r>
              <a:rPr lang="cs-CZ" sz="1600" dirty="0" err="1" smtClean="0"/>
              <a:t>workflow</a:t>
            </a:r>
            <a:r>
              <a:rPr lang="cs-CZ" sz="1600" dirty="0" smtClean="0"/>
              <a:t> podporovaná systémem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Účinnost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Předpokladem je především vnitřní integrita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Pohotovost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Spotřeba času na cestě mezi místem vzniku potřebné informace a místem jejího použití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Ovlivněná časovými rytmy  jednotlivých funkcí IS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80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1035</TotalTime>
  <Words>1036</Words>
  <Application>Microsoft Office PowerPoint</Application>
  <PresentationFormat>Předvádění na obrazovce (4:3)</PresentationFormat>
  <Paragraphs>193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</vt:lpstr>
      <vt:lpstr>Motiv1</vt:lpstr>
      <vt:lpstr>Projektování informačních systémů 7 </vt:lpstr>
      <vt:lpstr>Investice</vt:lpstr>
      <vt:lpstr>Zdroje investic</vt:lpstr>
      <vt:lpstr>Outsourcing</vt:lpstr>
      <vt:lpstr>Outsourcing II</vt:lpstr>
      <vt:lpstr>SAAS aj.</vt:lpstr>
      <vt:lpstr>Uživatelské a systémové hodnocení projektu IS</vt:lpstr>
      <vt:lpstr>Uživatelské a systémové IS II</vt:lpstr>
      <vt:lpstr>Uživatelské a systémové hodnoceni IS  III</vt:lpstr>
      <vt:lpstr>Uživatelské a systémové IS IV</vt:lpstr>
      <vt:lpstr>Uživatelské a systémové IS   V</vt:lpstr>
      <vt:lpstr>„Post mortem“ analýza</vt:lpstr>
      <vt:lpstr>Důvody neúspěšných post mortem analýz</vt:lpstr>
      <vt:lpstr>Varianty hodnocení IS projektů</vt:lpstr>
      <vt:lpstr>Nejistota</vt:lpstr>
      <vt:lpstr>Flexibilita</vt:lpstr>
      <vt:lpstr>Opce – nástroj finančních trhů </vt:lpstr>
      <vt:lpstr>Graficky</vt:lpstr>
      <vt:lpstr>Opce</vt:lpstr>
      <vt:lpstr>Otázky?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Ing. Dominik VYMĚTAL DrSc.</dc:creator>
  <cp:lastModifiedBy>Petr Suchánek</cp:lastModifiedBy>
  <cp:revision>105</cp:revision>
  <cp:lastPrinted>2014-04-03T06:59:10Z</cp:lastPrinted>
  <dcterms:created xsi:type="dcterms:W3CDTF">2006-12-01T12:12:29Z</dcterms:created>
  <dcterms:modified xsi:type="dcterms:W3CDTF">2022-04-06T19:24:39Z</dcterms:modified>
</cp:coreProperties>
</file>