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80" r:id="rId4"/>
    <p:sldId id="281" r:id="rId5"/>
    <p:sldId id="308" r:id="rId6"/>
    <p:sldId id="283" r:id="rId7"/>
    <p:sldId id="282" r:id="rId8"/>
    <p:sldId id="284" r:id="rId9"/>
    <p:sldId id="296" r:id="rId10"/>
    <p:sldId id="295" r:id="rId11"/>
    <p:sldId id="285" r:id="rId12"/>
    <p:sldId id="286" r:id="rId13"/>
    <p:sldId id="287" r:id="rId14"/>
    <p:sldId id="309" r:id="rId15"/>
    <p:sldId id="310" r:id="rId16"/>
    <p:sldId id="288" r:id="rId17"/>
    <p:sldId id="311" r:id="rId18"/>
    <p:sldId id="312" r:id="rId19"/>
    <p:sldId id="313" r:id="rId20"/>
    <p:sldId id="289" r:id="rId21"/>
    <p:sldId id="290" r:id="rId22"/>
    <p:sldId id="291" r:id="rId23"/>
    <p:sldId id="292" r:id="rId24"/>
    <p:sldId id="293" r:id="rId25"/>
    <p:sldId id="294" r:id="rId26"/>
    <p:sldId id="297" r:id="rId27"/>
    <p:sldId id="298" r:id="rId28"/>
    <p:sldId id="299" r:id="rId29"/>
    <p:sldId id="300" r:id="rId30"/>
    <p:sldId id="306" r:id="rId3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3300"/>
    <a:srgbClr val="006600"/>
    <a:srgbClr val="336600"/>
    <a:srgbClr val="00544D"/>
    <a:srgbClr val="6B2E6E"/>
    <a:srgbClr val="265787"/>
    <a:srgbClr val="0024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>
        <p:scale>
          <a:sx n="81" d="100"/>
          <a:sy n="81" d="100"/>
        </p:scale>
        <p:origin x="-864" y="-72"/>
      </p:cViewPr>
      <p:guideLst>
        <p:guide orient="horz" pos="4095"/>
        <p:guide pos="21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38.wmf"/><Relationship Id="rId4" Type="http://schemas.openxmlformats.org/officeDocument/2006/relationships/image" Target="../media/image45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2F6F6A-47C9-48A5-A52C-AD082EA856FC}" type="datetimeFigureOut">
              <a:rPr lang="cs-CZ"/>
              <a:pPr>
                <a:defRPr/>
              </a:pPr>
              <a:t>3.6.2018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D6A38-8E9E-478F-8294-F3272E52B65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E3E0C-88E9-4451-8BCA-C83B6DA3FCD4}" type="datetimeFigureOut">
              <a:rPr lang="cs-CZ"/>
              <a:pPr>
                <a:defRPr/>
              </a:pPr>
              <a:t>3.6.2018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DFEC5-4C66-44C8-A015-37B9A63808C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3B34A-00E9-42C4-AEC3-176F2ED0E7AD}" type="datetimeFigureOut">
              <a:rPr lang="cs-CZ"/>
              <a:pPr>
                <a:defRPr/>
              </a:pPr>
              <a:t>3.6.2018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C3958-224B-41E2-8CB1-76B05283B8C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51150-9EFB-4051-B88F-01122A7D4779}" type="datetimeFigureOut">
              <a:rPr lang="cs-CZ"/>
              <a:pPr>
                <a:defRPr/>
              </a:pPr>
              <a:t>3.6.2018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C7E4A-0EB7-4DC5-B959-0EE653DC34D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69957-83FC-448A-98B6-6D23622C4E7F}" type="datetimeFigureOut">
              <a:rPr lang="cs-CZ"/>
              <a:pPr>
                <a:defRPr/>
              </a:pPr>
              <a:t>3.6.2018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3DD79-2E9B-4259-B21E-40E4746F7B7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B1287-53D7-47EA-B959-14D5DD5D0602}" type="datetimeFigureOut">
              <a:rPr lang="cs-CZ"/>
              <a:pPr>
                <a:defRPr/>
              </a:pPr>
              <a:t>3.6.2018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1BC45B-0263-4231-8400-41FFE3F6887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2CC13-511D-42B2-A564-DA6B42B19CB0}" type="datetimeFigureOut">
              <a:rPr lang="cs-CZ"/>
              <a:pPr>
                <a:defRPr/>
              </a:pPr>
              <a:t>3.6.2018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7DE52-305A-4106-BBB0-E426E6CF66E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793BB-63F3-4F10-98BF-D043975BF09B}" type="datetimeFigureOut">
              <a:rPr lang="cs-CZ"/>
              <a:pPr>
                <a:defRPr/>
              </a:pPr>
              <a:t>3.6.2018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96B4D-494D-4DA0-859B-F7DCC6CEB7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96ED1-1D4E-4DEB-8103-4185D88CD8E3}" type="datetimeFigureOut">
              <a:rPr lang="cs-CZ"/>
              <a:pPr>
                <a:defRPr/>
              </a:pPr>
              <a:t>3.6.2018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2E76B-B54A-42EA-B973-D754CB763A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19C17-28D2-4B78-A030-8A4357760E74}" type="datetimeFigureOut">
              <a:rPr lang="cs-CZ"/>
              <a:pPr>
                <a:defRPr/>
              </a:pPr>
              <a:t>3.6.2018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FD228-D1B8-40CC-AF4D-9986C5D7F4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74F85A-B18C-49EF-97A6-1C457C4B5367}" type="datetimeFigureOut">
              <a:rPr lang="cs-CZ"/>
              <a:pPr>
                <a:defRPr/>
              </a:pPr>
              <a:t>3.6.2018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52916-10AD-4C87-A962-28BDBA4EF97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982DBB-5DF0-4914-8737-C74314C91F15}" type="datetimeFigureOut">
              <a:rPr lang="cs-CZ"/>
              <a:pPr>
                <a:defRPr/>
              </a:pPr>
              <a:t>3.6.2018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72FDE-79E5-42BC-916A-DF2E98D833F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E7344-3BC4-478B-89FB-E4DD75CB68A7}" type="datetimeFigureOut">
              <a:rPr lang="cs-CZ"/>
              <a:pPr>
                <a:defRPr/>
              </a:pPr>
              <a:t>3.6.2018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6BF29-36AB-40A9-8A4A-DDD20603CB5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EF066-A50F-4AEA-9780-7AE7DF8FA218}" type="datetimeFigureOut">
              <a:rPr lang="cs-CZ"/>
              <a:pPr>
                <a:defRPr/>
              </a:pPr>
              <a:t>3.6.2018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06946-7CE2-4324-9760-D1A2D2CF7B5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C4AAC-7E67-4FB1-BCF0-3DDCFF924568}" type="datetimeFigureOut">
              <a:rPr lang="cs-CZ"/>
              <a:pPr>
                <a:defRPr/>
              </a:pPr>
              <a:t>3.6.2018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33BFA-DDB7-4CF8-B753-15EAD2F1880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5FBB0-6E9C-4084-B21A-98223410BB5B}" type="datetimeFigureOut">
              <a:rPr lang="cs-CZ"/>
              <a:pPr>
                <a:defRPr/>
              </a:pPr>
              <a:t>3.6.2018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9904D-CF93-4D5F-852B-0A78A16E855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5C58D-C792-40F7-AE61-C6A7EAF6B480}" type="datetimeFigureOut">
              <a:rPr lang="cs-CZ"/>
              <a:pPr>
                <a:defRPr/>
              </a:pPr>
              <a:t>3.6.2018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BDC5E-8F37-4798-BBB2-5DE32EE9241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41847-DB47-47EA-97D1-F47A12D3E802}" type="datetimeFigureOut">
              <a:rPr lang="cs-CZ"/>
              <a:pPr>
                <a:defRPr/>
              </a:pPr>
              <a:t>3.6.2018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70990-BE0D-4167-A9DC-B6A567DD060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59627-3639-41E0-B190-98CD0235A575}" type="datetimeFigureOut">
              <a:rPr lang="cs-CZ"/>
              <a:pPr>
                <a:defRPr/>
              </a:pPr>
              <a:t>3.6.2018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94941-3F93-4ADF-A51E-5F700AD6F13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C798F-2B09-434A-94BF-1BE6F672C819}" type="datetimeFigureOut">
              <a:rPr lang="cs-CZ"/>
              <a:pPr>
                <a:defRPr/>
              </a:pPr>
              <a:t>3.6.2018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5D527-BE94-412C-A80A-AF7A49500BA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0E374-6141-49B7-B721-C49640BAF7B9}" type="datetimeFigureOut">
              <a:rPr lang="cs-CZ"/>
              <a:pPr>
                <a:defRPr/>
              </a:pPr>
              <a:t>3.6.2018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6EC0D-BF2F-4630-8F04-8B4598A409A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991F6-BCE3-44B9-B95F-7FD457D10742}" type="datetimeFigureOut">
              <a:rPr lang="cs-CZ"/>
              <a:pPr>
                <a:defRPr/>
              </a:pPr>
              <a:t>3.6.2018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62751-F8BA-4802-96CB-5988D89CFEF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2AFF3E9-0CFC-4928-98B9-02616B053CA1}" type="datetimeFigureOut">
              <a:rPr lang="cs-CZ"/>
              <a:pPr>
                <a:defRPr/>
              </a:pPr>
              <a:t>3.6.2018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6EAC57E-E863-4311-8240-2E0EB97740F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4339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6BE4B04-E81E-406E-B22E-4B34836E0875}" type="datetimeFigureOut">
              <a:rPr lang="cs-CZ"/>
              <a:pPr>
                <a:defRPr/>
              </a:pPr>
              <a:t>3.6.2018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AF032E0-382A-4955-8F86-66E09F68649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3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6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9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1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3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5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6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8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30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12" Type="http://schemas.openxmlformats.org/officeDocument/2006/relationships/image" Target="../media/image3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3.wmf"/><Relationship Id="rId11" Type="http://schemas.openxmlformats.org/officeDocument/2006/relationships/oleObject" Target="../embeddings/oleObject34.bin"/><Relationship Id="rId5" Type="http://schemas.openxmlformats.org/officeDocument/2006/relationships/oleObject" Target="../embeddings/oleObject31.bin"/><Relationship Id="rId10" Type="http://schemas.openxmlformats.org/officeDocument/2006/relationships/image" Target="../media/image35.wmf"/><Relationship Id="rId4" Type="http://schemas.openxmlformats.org/officeDocument/2006/relationships/image" Target="../media/image32.wmf"/><Relationship Id="rId9" Type="http://schemas.openxmlformats.org/officeDocument/2006/relationships/oleObject" Target="../embeddings/oleObject33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37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7" Type="http://schemas.openxmlformats.org/officeDocument/2006/relationships/image" Target="../media/image4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38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39.bin"/><Relationship Id="rId4" Type="http://schemas.openxmlformats.org/officeDocument/2006/relationships/image" Target="../media/image41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41.bin"/><Relationship Id="rId10" Type="http://schemas.openxmlformats.org/officeDocument/2006/relationships/image" Target="../media/image45.wmf"/><Relationship Id="rId4" Type="http://schemas.openxmlformats.org/officeDocument/2006/relationships/image" Target="../media/image38.wmf"/><Relationship Id="rId9" Type="http://schemas.openxmlformats.org/officeDocument/2006/relationships/oleObject" Target="../embeddings/oleObject43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47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49.wmf"/><Relationship Id="rId5" Type="http://schemas.openxmlformats.org/officeDocument/2006/relationships/oleObject" Target="../embeddings/oleObject46.bin"/><Relationship Id="rId4" Type="http://schemas.openxmlformats.org/officeDocument/2006/relationships/image" Target="../media/image48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51.wmf"/><Relationship Id="rId5" Type="http://schemas.openxmlformats.org/officeDocument/2006/relationships/oleObject" Target="../embeddings/oleObject48.bin"/><Relationship Id="rId4" Type="http://schemas.openxmlformats.org/officeDocument/2006/relationships/image" Target="../media/image50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53.wmf"/><Relationship Id="rId5" Type="http://schemas.openxmlformats.org/officeDocument/2006/relationships/oleObject" Target="../embeddings/oleObject50.bin"/><Relationship Id="rId4" Type="http://schemas.openxmlformats.org/officeDocument/2006/relationships/image" Target="../media/image52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3" Type="http://schemas.openxmlformats.org/officeDocument/2006/relationships/oleObject" Target="../embeddings/oleObject51.bin"/><Relationship Id="rId7" Type="http://schemas.openxmlformats.org/officeDocument/2006/relationships/oleObject" Target="../embeddings/oleObject5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55.wmf"/><Relationship Id="rId5" Type="http://schemas.openxmlformats.org/officeDocument/2006/relationships/oleObject" Target="../embeddings/oleObject52.bin"/><Relationship Id="rId4" Type="http://schemas.openxmlformats.org/officeDocument/2006/relationships/image" Target="../media/image54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2571750"/>
            <a:ext cx="9144000" cy="18002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 sz="3600" b="1">
                <a:solidFill>
                  <a:srgbClr val="FFFFFF"/>
                </a:solidFill>
                <a:latin typeface="Arial" charset="0"/>
                <a:cs typeface="Arial" charset="0"/>
              </a:rPr>
              <a:t>Matematika v ekonomii</a:t>
            </a:r>
            <a:endParaRPr lang="en-GB" sz="3600" b="1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/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Přednáška 7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27650" name="TextovéPole 7"/>
          <p:cNvSpPr txBox="1">
            <a:spLocks noChangeArrowheads="1"/>
          </p:cNvSpPr>
          <p:nvPr/>
        </p:nvSpPr>
        <p:spPr bwMode="auto">
          <a:xfrm>
            <a:off x="0" y="4811713"/>
            <a:ext cx="914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dirty="0" err="1"/>
              <a:t>Mgr</a:t>
            </a:r>
            <a:r>
              <a:rPr lang="en-GB" altLang="cs-CZ" dirty="0"/>
              <a:t>. </a:t>
            </a:r>
            <a:r>
              <a:rPr lang="cs-CZ" altLang="cs-CZ" dirty="0" smtClean="0"/>
              <a:t>Radmila Krkošková</a:t>
            </a:r>
            <a:r>
              <a:rPr lang="en-GB" altLang="cs-CZ" dirty="0" smtClean="0"/>
              <a:t>, </a:t>
            </a:r>
            <a:r>
              <a:rPr lang="en-GB" altLang="cs-CZ" dirty="0"/>
              <a:t>Ph.D.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85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 dirty="0"/>
              <a:t>Určitý integrál - </a:t>
            </a:r>
            <a:r>
              <a:rPr lang="cs-CZ" altLang="cs-CZ" sz="2400" b="1" dirty="0"/>
              <a:t>řešený příklad </a:t>
            </a:r>
            <a:r>
              <a:rPr lang="cs-CZ" altLang="cs-CZ" sz="2400" b="1" dirty="0" smtClean="0"/>
              <a:t>2</a:t>
            </a:r>
            <a:endParaRPr lang="en-GB" altLang="cs-CZ" sz="2400" b="1" dirty="0"/>
          </a:p>
        </p:txBody>
      </p:sp>
      <p:sp>
        <p:nvSpPr>
          <p:cNvPr id="57386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57387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5738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7389" name="Text Box 9"/>
          <p:cNvSpPr txBox="1">
            <a:spLocks noChangeArrowheads="1"/>
          </p:cNvSpPr>
          <p:nvPr/>
        </p:nvSpPr>
        <p:spPr bwMode="auto">
          <a:xfrm>
            <a:off x="944563" y="4716463"/>
            <a:ext cx="1841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57390" name="Text Box 8"/>
          <p:cNvSpPr txBox="1">
            <a:spLocks noChangeArrowheads="1"/>
          </p:cNvSpPr>
          <p:nvPr/>
        </p:nvSpPr>
        <p:spPr bwMode="auto">
          <a:xfrm>
            <a:off x="822325" y="1985963"/>
            <a:ext cx="7356475" cy="3713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/>
              <a:t>Určete:</a:t>
            </a:r>
          </a:p>
          <a:p>
            <a:endParaRPr lang="cs-CZ" sz="2400"/>
          </a:p>
          <a:p>
            <a:r>
              <a:rPr lang="cs-CZ" sz="2400"/>
              <a:t>Řešení: </a:t>
            </a:r>
          </a:p>
          <a:p>
            <a:endParaRPr lang="cs-CZ" sz="2400"/>
          </a:p>
          <a:p>
            <a:r>
              <a:rPr lang="cs-CZ" sz="2400"/>
              <a:t>Obsah plochy pod danou křivkou na intervalu (0,3) </a:t>
            </a:r>
          </a:p>
          <a:p>
            <a:r>
              <a:rPr lang="cs-CZ" sz="2400"/>
              <a:t> je 9 čtverečných jednotek.</a:t>
            </a:r>
          </a:p>
          <a:p>
            <a:endParaRPr lang="cs-CZ" sz="2400"/>
          </a:p>
          <a:p>
            <a:r>
              <a:rPr lang="cs-CZ" sz="2400"/>
              <a:t>Pozn. : Kladné funkci přiřazuje určitý integrál kladnou</a:t>
            </a:r>
          </a:p>
          <a:p>
            <a:r>
              <a:rPr lang="cs-CZ" sz="2400"/>
              <a:t> hodnotu, záporné funkci zápornou!</a:t>
            </a:r>
          </a:p>
          <a:p>
            <a:endParaRPr lang="cs-CZ" sz="2200"/>
          </a:p>
        </p:txBody>
      </p:sp>
      <p:sp>
        <p:nvSpPr>
          <p:cNvPr id="57391" name="Rectangle 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7392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7393" name="Rectangle 14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7382" name="Object 38"/>
          <p:cNvGraphicFramePr>
            <a:graphicFrameLocks noChangeAspect="1"/>
          </p:cNvGraphicFramePr>
          <p:nvPr/>
        </p:nvGraphicFramePr>
        <p:xfrm>
          <a:off x="1939925" y="1846263"/>
          <a:ext cx="757238" cy="842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86" name="Equation" r:id="rId3" imgW="419100" imgH="469900" progId="Equation.DSMT4">
                  <p:embed/>
                </p:oleObj>
              </mc:Choice>
              <mc:Fallback>
                <p:oleObj name="Equation" r:id="rId3" imgW="419100" imgH="469900" progId="Equation.DSMT4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9925" y="1846263"/>
                        <a:ext cx="757238" cy="842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94" name="Rectangle 16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7383" name="Object 39"/>
          <p:cNvGraphicFramePr>
            <a:graphicFrameLocks noChangeAspect="1"/>
          </p:cNvGraphicFramePr>
          <p:nvPr/>
        </p:nvGraphicFramePr>
        <p:xfrm>
          <a:off x="2106613" y="2505075"/>
          <a:ext cx="2968625" cy="85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87" name="Equation" r:id="rId5" imgW="1752600" imgH="508000" progId="Equation.DSMT4">
                  <p:embed/>
                </p:oleObj>
              </mc:Choice>
              <mc:Fallback>
                <p:oleObj name="Equation" r:id="rId5" imgW="1752600" imgH="508000" progId="Equation.DSMT4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6613" y="2505075"/>
                        <a:ext cx="2968625" cy="855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42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 dirty="0"/>
              <a:t>Určitý integrál – </a:t>
            </a:r>
            <a:r>
              <a:rPr lang="cs-CZ" altLang="cs-CZ" sz="2400" b="1" dirty="0"/>
              <a:t>řešený příklad  </a:t>
            </a:r>
            <a:r>
              <a:rPr lang="cs-CZ" altLang="cs-CZ" sz="2400" b="1" dirty="0"/>
              <a:t>3 a 4</a:t>
            </a:r>
            <a:endParaRPr lang="en-GB" altLang="cs-CZ" sz="2400" b="1" dirty="0"/>
          </a:p>
        </p:txBody>
      </p:sp>
      <p:sp>
        <p:nvSpPr>
          <p:cNvPr id="58443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58444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5844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8446" name="Text Box 9"/>
          <p:cNvSpPr txBox="1">
            <a:spLocks noChangeArrowheads="1"/>
          </p:cNvSpPr>
          <p:nvPr/>
        </p:nvSpPr>
        <p:spPr bwMode="auto">
          <a:xfrm>
            <a:off x="944563" y="4716463"/>
            <a:ext cx="1841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58447" name="Text Box 8"/>
          <p:cNvSpPr txBox="1">
            <a:spLocks noChangeArrowheads="1"/>
          </p:cNvSpPr>
          <p:nvPr/>
        </p:nvSpPr>
        <p:spPr bwMode="auto">
          <a:xfrm>
            <a:off x="822325" y="1985963"/>
            <a:ext cx="1673225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/>
              <a:t>Vypočtěte:</a:t>
            </a:r>
          </a:p>
          <a:p>
            <a:endParaRPr lang="cs-CZ" sz="2400"/>
          </a:p>
          <a:p>
            <a:r>
              <a:rPr lang="cs-CZ" sz="2400"/>
              <a:t>Řešení: </a:t>
            </a:r>
          </a:p>
          <a:p>
            <a:endParaRPr lang="cs-CZ" sz="2400"/>
          </a:p>
        </p:txBody>
      </p:sp>
      <p:sp>
        <p:nvSpPr>
          <p:cNvPr id="58448" name="Rectangle 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8449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8450" name="Rectangle 11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8451" name="Rectangle 13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8452" name="Rectangle 16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8437" name="Object 69"/>
          <p:cNvGraphicFramePr>
            <a:graphicFrameLocks noChangeAspect="1"/>
          </p:cNvGraphicFramePr>
          <p:nvPr/>
        </p:nvGraphicFramePr>
        <p:xfrm>
          <a:off x="2506663" y="1793875"/>
          <a:ext cx="1090612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45" name="Equation" r:id="rId3" imgW="558800" imgH="457200" progId="Equation.DSMT4">
                  <p:embed/>
                </p:oleObj>
              </mc:Choice>
              <mc:Fallback>
                <p:oleObj name="Equation" r:id="rId3" imgW="558800" imgH="457200" progId="Equation.DSMT4">
                  <p:embed/>
                  <p:pic>
                    <p:nvPicPr>
                      <p:cNvPr id="0" name="Picture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6663" y="1793875"/>
                        <a:ext cx="1090612" cy="901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453" name="Rectangle 18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8438" name="Object 70"/>
          <p:cNvGraphicFramePr>
            <a:graphicFrameLocks noChangeAspect="1"/>
          </p:cNvGraphicFramePr>
          <p:nvPr/>
        </p:nvGraphicFramePr>
        <p:xfrm>
          <a:off x="2197100" y="2632075"/>
          <a:ext cx="5000625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46" name="Equation" r:id="rId5" imgW="3124200" imgH="457200" progId="Equation.DSMT4">
                  <p:embed/>
                </p:oleObj>
              </mc:Choice>
              <mc:Fallback>
                <p:oleObj name="Equation" r:id="rId5" imgW="3124200" imgH="457200" progId="Equation.DSMT4">
                  <p:embed/>
                  <p:pic>
                    <p:nvPicPr>
                      <p:cNvPr id="0" name="Picture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7100" y="2632075"/>
                        <a:ext cx="5000625" cy="731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454" name="Rectangle 20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8455" name="Text Box 21"/>
          <p:cNvSpPr txBox="1">
            <a:spLocks noChangeArrowheads="1"/>
          </p:cNvSpPr>
          <p:nvPr/>
        </p:nvSpPr>
        <p:spPr bwMode="auto">
          <a:xfrm>
            <a:off x="944563" y="4049713"/>
            <a:ext cx="1627187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/>
              <a:t>Vypočtěte:</a:t>
            </a:r>
          </a:p>
          <a:p>
            <a:endParaRPr lang="cs-CZ" sz="2400"/>
          </a:p>
          <a:p>
            <a:r>
              <a:rPr lang="cs-CZ" sz="2400"/>
              <a:t>Řešení: </a:t>
            </a:r>
          </a:p>
          <a:p>
            <a:endParaRPr lang="cs-CZ" sz="2400"/>
          </a:p>
        </p:txBody>
      </p:sp>
      <p:sp>
        <p:nvSpPr>
          <p:cNvPr id="58456" name="Rectangle 23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8439" name="Object 71"/>
          <p:cNvGraphicFramePr>
            <a:graphicFrameLocks noChangeAspect="1"/>
          </p:cNvGraphicFramePr>
          <p:nvPr/>
        </p:nvGraphicFramePr>
        <p:xfrm>
          <a:off x="2405063" y="3935413"/>
          <a:ext cx="1981200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47" name="Equation" r:id="rId7" imgW="1155700" imgH="457200" progId="Equation.DSMT4">
                  <p:embed/>
                </p:oleObj>
              </mc:Choice>
              <mc:Fallback>
                <p:oleObj name="Equation" r:id="rId7" imgW="1155700" imgH="457200" progId="Equation.DSMT4">
                  <p:embed/>
                  <p:pic>
                    <p:nvPicPr>
                      <p:cNvPr id="0" name="Picture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5063" y="3935413"/>
                        <a:ext cx="1981200" cy="785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457" name="Rectangle 25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8440" name="Object 72"/>
          <p:cNvGraphicFramePr>
            <a:graphicFrameLocks noChangeAspect="1"/>
          </p:cNvGraphicFramePr>
          <p:nvPr/>
        </p:nvGraphicFramePr>
        <p:xfrm>
          <a:off x="2197100" y="4738688"/>
          <a:ext cx="5881688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48" name="Equation" r:id="rId9" imgW="3898900" imgH="469900" progId="Equation.DSMT4">
                  <p:embed/>
                </p:oleObj>
              </mc:Choice>
              <mc:Fallback>
                <p:oleObj name="Equation" r:id="rId9" imgW="3898900" imgH="469900" progId="Equation.DSMT4">
                  <p:embed/>
                  <p:pic>
                    <p:nvPicPr>
                      <p:cNvPr id="0" name="Picture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7100" y="4738688"/>
                        <a:ext cx="5881688" cy="704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43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Určitý integrál – per partes</a:t>
            </a:r>
            <a:endParaRPr lang="en-GB" altLang="cs-CZ" sz="2400" b="1"/>
          </a:p>
        </p:txBody>
      </p:sp>
      <p:sp>
        <p:nvSpPr>
          <p:cNvPr id="59444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59445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5944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9447" name="Text Box 9"/>
          <p:cNvSpPr txBox="1">
            <a:spLocks noChangeArrowheads="1"/>
          </p:cNvSpPr>
          <p:nvPr/>
        </p:nvSpPr>
        <p:spPr bwMode="auto">
          <a:xfrm>
            <a:off x="944563" y="4716463"/>
            <a:ext cx="1841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59448" name="Text Box 8"/>
          <p:cNvSpPr txBox="1">
            <a:spLocks noChangeArrowheads="1"/>
          </p:cNvSpPr>
          <p:nvPr/>
        </p:nvSpPr>
        <p:spPr bwMode="auto">
          <a:xfrm>
            <a:off x="822325" y="1985963"/>
            <a:ext cx="27432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/>
              <a:t>Metoda per partes:</a:t>
            </a:r>
          </a:p>
          <a:p>
            <a:endParaRPr lang="cs-CZ" sz="2400"/>
          </a:p>
          <a:p>
            <a:endParaRPr lang="cs-CZ" sz="2400"/>
          </a:p>
          <a:p>
            <a:endParaRPr lang="cs-CZ" sz="2400"/>
          </a:p>
          <a:p>
            <a:endParaRPr lang="cs-CZ" sz="2400"/>
          </a:p>
          <a:p>
            <a:r>
              <a:rPr lang="cs-CZ" sz="2400"/>
              <a:t>Příklad:</a:t>
            </a:r>
          </a:p>
        </p:txBody>
      </p:sp>
      <p:sp>
        <p:nvSpPr>
          <p:cNvPr id="59449" name="Rectangle 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945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9451" name="Rectangle 11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9452" name="Rectangle 12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9453" name="Rectangle 13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9454" name="Rectangle 15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9455" name="Rectangle 17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9456" name="Rectangle 1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9457" name="Rectangle 21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9458" name="Rectangle 24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9440" name="Object 48"/>
          <p:cNvGraphicFramePr>
            <a:graphicFrameLocks noChangeAspect="1"/>
          </p:cNvGraphicFramePr>
          <p:nvPr/>
        </p:nvGraphicFramePr>
        <p:xfrm>
          <a:off x="2178050" y="2549525"/>
          <a:ext cx="5251450" cy="909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44" name="Equation" r:id="rId3" imgW="2908300" imgH="508000" progId="Equation.DSMT4">
                  <p:embed/>
                </p:oleObj>
              </mc:Choice>
              <mc:Fallback>
                <p:oleObj name="Equation" r:id="rId3" imgW="2908300" imgH="508000" progId="Equation.DSMT4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8050" y="2549525"/>
                        <a:ext cx="5251450" cy="909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441" name="Object 49"/>
          <p:cNvGraphicFramePr>
            <a:graphicFrameLocks noChangeAspect="1"/>
          </p:cNvGraphicFramePr>
          <p:nvPr/>
        </p:nvGraphicFramePr>
        <p:xfrm>
          <a:off x="573088" y="4524375"/>
          <a:ext cx="7829550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45" name="Equation" r:id="rId5" imgW="5410200" imgH="508000" progId="Equation.DSMT4">
                  <p:embed/>
                </p:oleObj>
              </mc:Choice>
              <mc:Fallback>
                <p:oleObj name="Equation" r:id="rId5" imgW="5410200" imgH="508000" progId="Equation.DSMT4">
                  <p:embed/>
                  <p:pic>
                    <p:nvPicPr>
                      <p:cNvPr id="0" name="Picture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088" y="4524375"/>
                        <a:ext cx="7829550" cy="731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63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 dirty="0"/>
              <a:t>Per partes – </a:t>
            </a:r>
            <a:r>
              <a:rPr lang="cs-CZ" altLang="cs-CZ" sz="2400" b="1" dirty="0"/>
              <a:t>řešený příklad 1</a:t>
            </a:r>
            <a:endParaRPr lang="en-GB" altLang="cs-CZ" sz="2400" b="1" dirty="0"/>
          </a:p>
        </p:txBody>
      </p:sp>
      <p:sp>
        <p:nvSpPr>
          <p:cNvPr id="91164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91165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9116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91167" name="Text Box 9"/>
          <p:cNvSpPr txBox="1">
            <a:spLocks noChangeArrowheads="1"/>
          </p:cNvSpPr>
          <p:nvPr/>
        </p:nvSpPr>
        <p:spPr bwMode="auto">
          <a:xfrm>
            <a:off x="944563" y="4716463"/>
            <a:ext cx="1841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91168" name="Text Box 8"/>
          <p:cNvSpPr txBox="1">
            <a:spLocks noChangeArrowheads="1"/>
          </p:cNvSpPr>
          <p:nvPr/>
        </p:nvSpPr>
        <p:spPr bwMode="auto">
          <a:xfrm>
            <a:off x="784225" y="1712913"/>
            <a:ext cx="5056188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/>
              <a:t>Řešte metodou per partes:              .</a:t>
            </a:r>
          </a:p>
          <a:p>
            <a:endParaRPr lang="cs-CZ" sz="2400"/>
          </a:p>
          <a:p>
            <a:r>
              <a:rPr lang="cs-CZ" sz="2400"/>
              <a:t>Řešení:</a:t>
            </a:r>
          </a:p>
          <a:p>
            <a:endParaRPr lang="cs-CZ" sz="2400"/>
          </a:p>
          <a:p>
            <a:endParaRPr lang="cs-CZ" sz="2400"/>
          </a:p>
          <a:p>
            <a:endParaRPr lang="cs-CZ" sz="2400"/>
          </a:p>
          <a:p>
            <a:endParaRPr lang="cs-CZ" sz="2400"/>
          </a:p>
        </p:txBody>
      </p:sp>
      <p:sp>
        <p:nvSpPr>
          <p:cNvPr id="91169" name="Rectangle 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9117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91171" name="Rectangle 11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91172" name="Rectangle 12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91173" name="Rectangle 13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91174" name="Rectangle 15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91175" name="Rectangle 17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91176" name="Rectangle 1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91177" name="Rectangle 21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91178" name="Rectangle 24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91179" name="Rectangle 22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91160" name="Object 24"/>
          <p:cNvGraphicFramePr>
            <a:graphicFrameLocks noChangeAspect="1"/>
          </p:cNvGraphicFramePr>
          <p:nvPr/>
        </p:nvGraphicFramePr>
        <p:xfrm>
          <a:off x="4514850" y="1550988"/>
          <a:ext cx="1054100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64" name="Equation" r:id="rId3" imgW="647700" imgH="457200" progId="Equation.DSMT4">
                  <p:embed/>
                </p:oleObj>
              </mc:Choice>
              <mc:Fallback>
                <p:oleObj name="Equation" r:id="rId3" imgW="647700" imgH="457200" progId="Equation.DSMT4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1550988"/>
                        <a:ext cx="1054100" cy="744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1180" name="Rectangle 24"/>
          <p:cNvSpPr>
            <a:spLocks noChangeArrowheads="1"/>
          </p:cNvSpPr>
          <p:nvPr/>
        </p:nvSpPr>
        <p:spPr bwMode="auto">
          <a:xfrm>
            <a:off x="0" y="3086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91161" name="Object 25"/>
          <p:cNvGraphicFramePr>
            <a:graphicFrameLocks noChangeAspect="1"/>
          </p:cNvGraphicFramePr>
          <p:nvPr/>
        </p:nvGraphicFramePr>
        <p:xfrm>
          <a:off x="962025" y="3124200"/>
          <a:ext cx="7094538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65" name="Equation" r:id="rId5" imgW="5575300" imgH="685800" progId="Equation.DSMT4">
                  <p:embed/>
                </p:oleObj>
              </mc:Choice>
              <mc:Fallback>
                <p:oleObj name="Equation" r:id="rId5" imgW="5575300" imgH="685800" progId="Equation.DSMT4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2025" y="3124200"/>
                        <a:ext cx="7094538" cy="873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9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 dirty="0"/>
              <a:t>Per partes – </a:t>
            </a:r>
            <a:r>
              <a:rPr lang="cs-CZ" altLang="cs-CZ" sz="2400" b="1" dirty="0"/>
              <a:t>řešený příklad </a:t>
            </a:r>
            <a:r>
              <a:rPr lang="cs-CZ" altLang="cs-CZ" sz="2400" b="1" dirty="0" smtClean="0"/>
              <a:t>2</a:t>
            </a:r>
            <a:endParaRPr lang="en-GB" altLang="cs-CZ" sz="2400" b="1" dirty="0"/>
          </a:p>
        </p:txBody>
      </p:sp>
      <p:sp>
        <p:nvSpPr>
          <p:cNvPr id="92190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92191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9219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92193" name="Text Box 9"/>
          <p:cNvSpPr txBox="1">
            <a:spLocks noChangeArrowheads="1"/>
          </p:cNvSpPr>
          <p:nvPr/>
        </p:nvSpPr>
        <p:spPr bwMode="auto">
          <a:xfrm>
            <a:off x="944563" y="4716463"/>
            <a:ext cx="1841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92194" name="Text Box 8"/>
          <p:cNvSpPr txBox="1">
            <a:spLocks noChangeArrowheads="1"/>
          </p:cNvSpPr>
          <p:nvPr/>
        </p:nvSpPr>
        <p:spPr bwMode="auto">
          <a:xfrm>
            <a:off x="784225" y="1712913"/>
            <a:ext cx="5056188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/>
              <a:t>Řešte metodou per partes:              .</a:t>
            </a:r>
          </a:p>
          <a:p>
            <a:endParaRPr lang="cs-CZ" sz="2400"/>
          </a:p>
          <a:p>
            <a:r>
              <a:rPr lang="cs-CZ" sz="2400"/>
              <a:t>Řešení:</a:t>
            </a:r>
          </a:p>
          <a:p>
            <a:endParaRPr lang="cs-CZ" sz="2400"/>
          </a:p>
          <a:p>
            <a:endParaRPr lang="cs-CZ" sz="2400"/>
          </a:p>
          <a:p>
            <a:endParaRPr lang="cs-CZ" sz="2400"/>
          </a:p>
          <a:p>
            <a:endParaRPr lang="cs-CZ" sz="2400"/>
          </a:p>
        </p:txBody>
      </p:sp>
      <p:sp>
        <p:nvSpPr>
          <p:cNvPr id="92195" name="Rectangle 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9219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92197" name="Rectangle 11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92198" name="Rectangle 12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92199" name="Rectangle 13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92200" name="Rectangle 15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92201" name="Rectangle 17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92202" name="Rectangle 1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92203" name="Rectangle 21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92204" name="Rectangle 24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92205" name="Rectangle 1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92206" name="Rectangle 21"/>
          <p:cNvSpPr>
            <a:spLocks noChangeArrowheads="1"/>
          </p:cNvSpPr>
          <p:nvPr/>
        </p:nvSpPr>
        <p:spPr bwMode="auto">
          <a:xfrm>
            <a:off x="0" y="3086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92207" name="Rectangle 2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92186" name="Object 26"/>
          <p:cNvGraphicFramePr>
            <a:graphicFrameLocks noChangeAspect="1"/>
          </p:cNvGraphicFramePr>
          <p:nvPr/>
        </p:nvGraphicFramePr>
        <p:xfrm>
          <a:off x="4524375" y="1606550"/>
          <a:ext cx="1071563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0" name="Equation" r:id="rId3" imgW="660400" imgH="457200" progId="Equation.DSMT4">
                  <p:embed/>
                </p:oleObj>
              </mc:Choice>
              <mc:Fallback>
                <p:oleObj name="Equation" r:id="rId3" imgW="660400" imgH="457200" progId="Equation.DSMT4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75" y="1606550"/>
                        <a:ext cx="1071563" cy="746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08" name="Rectangle 26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92187" name="Object 27"/>
          <p:cNvGraphicFramePr>
            <a:graphicFrameLocks noChangeAspect="1"/>
          </p:cNvGraphicFramePr>
          <p:nvPr/>
        </p:nvGraphicFramePr>
        <p:xfrm>
          <a:off x="809625" y="3205163"/>
          <a:ext cx="7518400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1" name="Equation" r:id="rId5" imgW="5613400" imgH="469900" progId="Equation.DSMT4">
                  <p:embed/>
                </p:oleObj>
              </mc:Choice>
              <mc:Fallback>
                <p:oleObj name="Equation" r:id="rId5" imgW="5613400" imgH="469900" progId="Equation.DSMT4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9625" y="3205163"/>
                        <a:ext cx="7518400" cy="625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52" name="TextovéPole 8"/>
          <p:cNvSpPr txBox="1">
            <a:spLocks noChangeArrowheads="1"/>
          </p:cNvSpPr>
          <p:nvPr/>
        </p:nvSpPr>
        <p:spPr bwMode="auto">
          <a:xfrm>
            <a:off x="338138" y="806450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Substituce v určitém integrálu</a:t>
            </a:r>
            <a:endParaRPr lang="en-GB" altLang="cs-CZ" sz="2400" b="1"/>
          </a:p>
        </p:txBody>
      </p:sp>
      <p:sp>
        <p:nvSpPr>
          <p:cNvPr id="60453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60454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6045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0456" name="Text Box 9"/>
          <p:cNvSpPr txBox="1">
            <a:spLocks noChangeArrowheads="1"/>
          </p:cNvSpPr>
          <p:nvPr/>
        </p:nvSpPr>
        <p:spPr bwMode="auto">
          <a:xfrm>
            <a:off x="944563" y="4716463"/>
            <a:ext cx="1841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60457" name="Text Box 8"/>
          <p:cNvSpPr txBox="1">
            <a:spLocks noChangeArrowheads="1"/>
          </p:cNvSpPr>
          <p:nvPr/>
        </p:nvSpPr>
        <p:spPr bwMode="auto">
          <a:xfrm>
            <a:off x="812800" y="1835150"/>
            <a:ext cx="7237413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/>
              <a:t>Při substituci nahrazujeme nejen danou funkci a dx, </a:t>
            </a:r>
          </a:p>
          <a:p>
            <a:r>
              <a:rPr lang="cs-CZ" sz="2400"/>
              <a:t>ale také integrační meze!</a:t>
            </a:r>
          </a:p>
          <a:p>
            <a:endParaRPr lang="cs-CZ" sz="2400"/>
          </a:p>
          <a:p>
            <a:r>
              <a:rPr lang="cs-CZ" sz="2400"/>
              <a:t>Příklad:</a:t>
            </a:r>
          </a:p>
          <a:p>
            <a:endParaRPr lang="cs-CZ" sz="2400"/>
          </a:p>
          <a:p>
            <a:endParaRPr lang="cs-CZ" sz="2400"/>
          </a:p>
          <a:p>
            <a:endParaRPr lang="cs-CZ" sz="2400"/>
          </a:p>
        </p:txBody>
      </p:sp>
      <p:sp>
        <p:nvSpPr>
          <p:cNvPr id="60458" name="Rectangle 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0459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0460" name="Rectangle 11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0461" name="Rectangle 12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0462" name="Rectangle 13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0463" name="Rectangle 1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0464" name="Rectangle 15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0465" name="Rectangle 16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0466" name="Rectangle 17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0467" name="Rectangle 18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0468" name="Rectangle 20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0469" name="Rectangle 23"/>
          <p:cNvSpPr>
            <a:spLocks noChangeArrowheads="1"/>
          </p:cNvSpPr>
          <p:nvPr/>
        </p:nvSpPr>
        <p:spPr bwMode="auto">
          <a:xfrm>
            <a:off x="0" y="2971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0450" name="Object 34"/>
          <p:cNvGraphicFramePr>
            <a:graphicFrameLocks noChangeAspect="1"/>
          </p:cNvGraphicFramePr>
          <p:nvPr/>
        </p:nvGraphicFramePr>
        <p:xfrm>
          <a:off x="809625" y="3632200"/>
          <a:ext cx="7304088" cy="1249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52" name="Equation" r:id="rId3" imgW="5346700" imgH="914400" progId="Equation.DSMT4">
                  <p:embed/>
                </p:oleObj>
              </mc:Choice>
              <mc:Fallback>
                <p:oleObj name="Equation" r:id="rId3" imgW="5346700" imgH="914400" progId="Equation.DSMT4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9625" y="3632200"/>
                        <a:ext cx="7304088" cy="1249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212" name="TextovéPole 8"/>
          <p:cNvSpPr txBox="1">
            <a:spLocks noChangeArrowheads="1"/>
          </p:cNvSpPr>
          <p:nvPr/>
        </p:nvSpPr>
        <p:spPr bwMode="auto">
          <a:xfrm>
            <a:off x="338138" y="806450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 dirty="0"/>
              <a:t>Substituce v určitém integrálu - </a:t>
            </a:r>
            <a:r>
              <a:rPr lang="cs-CZ" altLang="cs-CZ" sz="2400" b="1" dirty="0"/>
              <a:t>řešený příklad 1</a:t>
            </a:r>
            <a:endParaRPr lang="en-GB" altLang="cs-CZ" sz="2400" b="1" dirty="0"/>
          </a:p>
        </p:txBody>
      </p:sp>
      <p:sp>
        <p:nvSpPr>
          <p:cNvPr id="93213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93214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9321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93216" name="Text Box 9"/>
          <p:cNvSpPr txBox="1">
            <a:spLocks noChangeArrowheads="1"/>
          </p:cNvSpPr>
          <p:nvPr/>
        </p:nvSpPr>
        <p:spPr bwMode="auto">
          <a:xfrm>
            <a:off x="944563" y="4716463"/>
            <a:ext cx="1841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93217" name="Text Box 8"/>
          <p:cNvSpPr txBox="1">
            <a:spLocks noChangeArrowheads="1"/>
          </p:cNvSpPr>
          <p:nvPr/>
        </p:nvSpPr>
        <p:spPr bwMode="auto">
          <a:xfrm>
            <a:off x="812800" y="1835150"/>
            <a:ext cx="3222625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/>
              <a:t>Vypočtěte:                  .</a:t>
            </a:r>
          </a:p>
          <a:p>
            <a:endParaRPr lang="cs-CZ" sz="2400"/>
          </a:p>
          <a:p>
            <a:r>
              <a:rPr lang="cs-CZ" sz="2400"/>
              <a:t>Řešení:</a:t>
            </a:r>
          </a:p>
          <a:p>
            <a:endParaRPr lang="cs-CZ" sz="2400"/>
          </a:p>
          <a:p>
            <a:endParaRPr lang="cs-CZ" sz="2400"/>
          </a:p>
          <a:p>
            <a:endParaRPr lang="cs-CZ" sz="2400"/>
          </a:p>
        </p:txBody>
      </p:sp>
      <p:sp>
        <p:nvSpPr>
          <p:cNvPr id="93218" name="Rectangle 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93219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93220" name="Rectangle 11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93221" name="Rectangle 12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93222" name="Rectangle 13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93223" name="Rectangle 1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93224" name="Rectangle 15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93225" name="Rectangle 16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93226" name="Rectangle 17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93227" name="Rectangle 18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93228" name="Rectangle 20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93229" name="Rectangle 23"/>
          <p:cNvSpPr>
            <a:spLocks noChangeArrowheads="1"/>
          </p:cNvSpPr>
          <p:nvPr/>
        </p:nvSpPr>
        <p:spPr bwMode="auto">
          <a:xfrm>
            <a:off x="0" y="2971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93230" name="Rectangle 23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93209" name="Object 25"/>
          <p:cNvGraphicFramePr>
            <a:graphicFrameLocks noChangeAspect="1"/>
          </p:cNvGraphicFramePr>
          <p:nvPr/>
        </p:nvGraphicFramePr>
        <p:xfrm>
          <a:off x="2459038" y="1708150"/>
          <a:ext cx="1247775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13" name="Equation" r:id="rId3" imgW="825500" imgH="469900" progId="Equation.DSMT4">
                  <p:embed/>
                </p:oleObj>
              </mc:Choice>
              <mc:Fallback>
                <p:oleObj name="Equation" r:id="rId3" imgW="825500" imgH="469900" progId="Equation.DSMT4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9038" y="1708150"/>
                        <a:ext cx="1247775" cy="701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231" name="Rectangle 25"/>
          <p:cNvSpPr>
            <a:spLocks noChangeArrowheads="1"/>
          </p:cNvSpPr>
          <p:nvPr/>
        </p:nvSpPr>
        <p:spPr bwMode="auto">
          <a:xfrm>
            <a:off x="0" y="2781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93210" name="Object 26"/>
          <p:cNvGraphicFramePr>
            <a:graphicFrameLocks noChangeAspect="1"/>
          </p:cNvGraphicFramePr>
          <p:nvPr/>
        </p:nvGraphicFramePr>
        <p:xfrm>
          <a:off x="1695450" y="3140075"/>
          <a:ext cx="6342063" cy="167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14" name="Equation" r:id="rId5" imgW="4914900" imgH="1295400" progId="Equation.DSMT4">
                  <p:embed/>
                </p:oleObj>
              </mc:Choice>
              <mc:Fallback>
                <p:oleObj name="Equation" r:id="rId5" imgW="4914900" imgH="1295400" progId="Equation.DSMT4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5450" y="3140075"/>
                        <a:ext cx="6342063" cy="1671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39" name="TextovéPole 8"/>
          <p:cNvSpPr txBox="1">
            <a:spLocks noChangeArrowheads="1"/>
          </p:cNvSpPr>
          <p:nvPr/>
        </p:nvSpPr>
        <p:spPr bwMode="auto">
          <a:xfrm>
            <a:off x="338138" y="806450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 dirty="0"/>
              <a:t>Substituce v určitém integrálu - </a:t>
            </a:r>
            <a:r>
              <a:rPr lang="cs-CZ" altLang="cs-CZ" sz="2400" b="1" dirty="0"/>
              <a:t>řešený příklad 2</a:t>
            </a:r>
            <a:endParaRPr lang="en-GB" altLang="cs-CZ" sz="2400" b="1" dirty="0"/>
          </a:p>
        </p:txBody>
      </p:sp>
      <p:sp>
        <p:nvSpPr>
          <p:cNvPr id="94240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94241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9424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94243" name="Text Box 9"/>
          <p:cNvSpPr txBox="1">
            <a:spLocks noChangeArrowheads="1"/>
          </p:cNvSpPr>
          <p:nvPr/>
        </p:nvSpPr>
        <p:spPr bwMode="auto">
          <a:xfrm>
            <a:off x="944563" y="4716463"/>
            <a:ext cx="1841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94244" name="Text Box 8"/>
          <p:cNvSpPr txBox="1">
            <a:spLocks noChangeArrowheads="1"/>
          </p:cNvSpPr>
          <p:nvPr/>
        </p:nvSpPr>
        <p:spPr bwMode="auto">
          <a:xfrm>
            <a:off x="812800" y="1835150"/>
            <a:ext cx="3222625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/>
              <a:t>Vypočtěte:                  .</a:t>
            </a:r>
          </a:p>
          <a:p>
            <a:endParaRPr lang="cs-CZ" sz="2400"/>
          </a:p>
          <a:p>
            <a:r>
              <a:rPr lang="cs-CZ" sz="2400"/>
              <a:t>Řešení:</a:t>
            </a:r>
          </a:p>
          <a:p>
            <a:endParaRPr lang="cs-CZ" sz="2400"/>
          </a:p>
          <a:p>
            <a:endParaRPr lang="cs-CZ" sz="2400"/>
          </a:p>
          <a:p>
            <a:endParaRPr lang="cs-CZ" sz="2400"/>
          </a:p>
        </p:txBody>
      </p:sp>
      <p:sp>
        <p:nvSpPr>
          <p:cNvPr id="94245" name="Rectangle 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9424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94247" name="Rectangle 11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94248" name="Rectangle 12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94249" name="Rectangle 13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94250" name="Rectangle 1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94251" name="Rectangle 15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94252" name="Rectangle 16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94253" name="Rectangle 17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94254" name="Rectangle 18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94255" name="Rectangle 20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94256" name="Rectangle 23"/>
          <p:cNvSpPr>
            <a:spLocks noChangeArrowheads="1"/>
          </p:cNvSpPr>
          <p:nvPr/>
        </p:nvSpPr>
        <p:spPr bwMode="auto">
          <a:xfrm>
            <a:off x="0" y="2971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94257" name="Rectangle 21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94258" name="Rectangle 23"/>
          <p:cNvSpPr>
            <a:spLocks noChangeArrowheads="1"/>
          </p:cNvSpPr>
          <p:nvPr/>
        </p:nvSpPr>
        <p:spPr bwMode="auto">
          <a:xfrm>
            <a:off x="0" y="2781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94259" name="Rectangle 26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94236" name="Object 28"/>
          <p:cNvGraphicFramePr>
            <a:graphicFrameLocks noChangeAspect="1"/>
          </p:cNvGraphicFramePr>
          <p:nvPr/>
        </p:nvGraphicFramePr>
        <p:xfrm>
          <a:off x="2413000" y="1790700"/>
          <a:ext cx="1366838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40" name="Equation" r:id="rId3" imgW="927100" imgH="469900" progId="Equation.DSMT4">
                  <p:embed/>
                </p:oleObj>
              </mc:Choice>
              <mc:Fallback>
                <p:oleObj name="Equation" r:id="rId3" imgW="927100" imgH="469900" progId="Equation.DSMT4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3000" y="1790700"/>
                        <a:ext cx="1366838" cy="684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260" name="Rectangle 28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94237" name="Object 29"/>
          <p:cNvGraphicFramePr>
            <a:graphicFrameLocks noChangeAspect="1"/>
          </p:cNvGraphicFramePr>
          <p:nvPr/>
        </p:nvGraphicFramePr>
        <p:xfrm>
          <a:off x="1622425" y="3128963"/>
          <a:ext cx="5799138" cy="693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41" name="Equation" r:id="rId5" imgW="4216400" imgH="508000" progId="Equation.DSMT4">
                  <p:embed/>
                </p:oleObj>
              </mc:Choice>
              <mc:Fallback>
                <p:oleObj name="Equation" r:id="rId5" imgW="4216400" imgH="508000" progId="Equation.DSMT4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2425" y="3128963"/>
                        <a:ext cx="5799138" cy="693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63" name="TextovéPole 8"/>
          <p:cNvSpPr txBox="1">
            <a:spLocks noChangeArrowheads="1"/>
          </p:cNvSpPr>
          <p:nvPr/>
        </p:nvSpPr>
        <p:spPr bwMode="auto">
          <a:xfrm>
            <a:off x="338138" y="806450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 dirty="0"/>
              <a:t>Substituce v určitém integrálu - </a:t>
            </a:r>
            <a:r>
              <a:rPr lang="cs-CZ" altLang="cs-CZ" sz="2400" b="1" dirty="0"/>
              <a:t>řešený příklad 3</a:t>
            </a:r>
            <a:endParaRPr lang="en-GB" altLang="cs-CZ" sz="2400" b="1" dirty="0"/>
          </a:p>
        </p:txBody>
      </p:sp>
      <p:sp>
        <p:nvSpPr>
          <p:cNvPr id="95264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95265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9526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95267" name="Text Box 9"/>
          <p:cNvSpPr txBox="1">
            <a:spLocks noChangeArrowheads="1"/>
          </p:cNvSpPr>
          <p:nvPr/>
        </p:nvSpPr>
        <p:spPr bwMode="auto">
          <a:xfrm>
            <a:off x="944563" y="4716463"/>
            <a:ext cx="1841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95268" name="Text Box 8"/>
          <p:cNvSpPr txBox="1">
            <a:spLocks noChangeArrowheads="1"/>
          </p:cNvSpPr>
          <p:nvPr/>
        </p:nvSpPr>
        <p:spPr bwMode="auto">
          <a:xfrm>
            <a:off x="812800" y="1835150"/>
            <a:ext cx="2886075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/>
              <a:t>Vypočtěte:              .</a:t>
            </a:r>
          </a:p>
          <a:p>
            <a:endParaRPr lang="cs-CZ" sz="2400"/>
          </a:p>
          <a:p>
            <a:r>
              <a:rPr lang="cs-CZ" sz="2400"/>
              <a:t>Řešení: </a:t>
            </a:r>
          </a:p>
          <a:p>
            <a:endParaRPr lang="cs-CZ" sz="2400"/>
          </a:p>
          <a:p>
            <a:endParaRPr lang="cs-CZ" sz="2400"/>
          </a:p>
          <a:p>
            <a:endParaRPr lang="cs-CZ" sz="2400"/>
          </a:p>
        </p:txBody>
      </p:sp>
      <p:sp>
        <p:nvSpPr>
          <p:cNvPr id="95269" name="Rectangle 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9527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95271" name="Rectangle 11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95272" name="Rectangle 12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95273" name="Rectangle 13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95274" name="Rectangle 1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95275" name="Rectangle 15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95276" name="Rectangle 16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95277" name="Rectangle 17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95278" name="Rectangle 18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95279" name="Rectangle 20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95280" name="Rectangle 23"/>
          <p:cNvSpPr>
            <a:spLocks noChangeArrowheads="1"/>
          </p:cNvSpPr>
          <p:nvPr/>
        </p:nvSpPr>
        <p:spPr bwMode="auto">
          <a:xfrm>
            <a:off x="0" y="2971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95281" name="Rectangle 21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95282" name="Rectangle 23"/>
          <p:cNvSpPr>
            <a:spLocks noChangeArrowheads="1"/>
          </p:cNvSpPr>
          <p:nvPr/>
        </p:nvSpPr>
        <p:spPr bwMode="auto">
          <a:xfrm>
            <a:off x="0" y="2781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95283" name="Rectangle 26"/>
          <p:cNvSpPr>
            <a:spLocks noChangeArrowheads="1"/>
          </p:cNvSpPr>
          <p:nvPr/>
        </p:nvSpPr>
        <p:spPr bwMode="auto">
          <a:xfrm>
            <a:off x="0" y="3181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95260" name="Object 28"/>
          <p:cNvGraphicFramePr>
            <a:graphicFrameLocks noChangeAspect="1"/>
          </p:cNvGraphicFramePr>
          <p:nvPr/>
        </p:nvGraphicFramePr>
        <p:xfrm>
          <a:off x="2432050" y="1719263"/>
          <a:ext cx="995363" cy="728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64" name="Equation" r:id="rId3" imgW="672808" imgH="495085" progId="Equation.DSMT4">
                  <p:embed/>
                </p:oleObj>
              </mc:Choice>
              <mc:Fallback>
                <p:oleObj name="Equation" r:id="rId3" imgW="672808" imgH="495085" progId="Equation.DSMT4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2050" y="1719263"/>
                        <a:ext cx="995363" cy="728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5284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95261" name="Object 29"/>
          <p:cNvGraphicFramePr>
            <a:graphicFrameLocks noChangeAspect="1"/>
          </p:cNvGraphicFramePr>
          <p:nvPr/>
        </p:nvGraphicFramePr>
        <p:xfrm>
          <a:off x="1319213" y="3287713"/>
          <a:ext cx="6645275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65" name="Equation" r:id="rId5" imgW="4381500" imgH="660400" progId="Equation.DSMT4">
                  <p:embed/>
                </p:oleObj>
              </mc:Choice>
              <mc:Fallback>
                <p:oleObj name="Equation" r:id="rId5" imgW="4381500" imgH="660400" progId="Equation.DSMT4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9213" y="3287713"/>
                        <a:ext cx="6645275" cy="996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32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Samostatné úlohy</a:t>
            </a:r>
            <a:endParaRPr lang="en-GB" altLang="cs-CZ" sz="2400" b="1"/>
          </a:p>
        </p:txBody>
      </p:sp>
      <p:sp>
        <p:nvSpPr>
          <p:cNvPr id="61533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61534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6153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1536" name="Text Box 9"/>
          <p:cNvSpPr txBox="1">
            <a:spLocks noChangeArrowheads="1"/>
          </p:cNvSpPr>
          <p:nvPr/>
        </p:nvSpPr>
        <p:spPr bwMode="auto">
          <a:xfrm>
            <a:off x="944563" y="4716463"/>
            <a:ext cx="1841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61537" name="Text Box 8"/>
          <p:cNvSpPr txBox="1">
            <a:spLocks noChangeArrowheads="1"/>
          </p:cNvSpPr>
          <p:nvPr/>
        </p:nvSpPr>
        <p:spPr bwMode="auto">
          <a:xfrm>
            <a:off x="822325" y="1751013"/>
            <a:ext cx="1624013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/>
              <a:t>Vypočtěte:</a:t>
            </a:r>
          </a:p>
          <a:p>
            <a:endParaRPr lang="cs-CZ" sz="2400"/>
          </a:p>
          <a:p>
            <a:r>
              <a:rPr lang="cs-CZ" sz="2400"/>
              <a:t>a)</a:t>
            </a:r>
          </a:p>
          <a:p>
            <a:endParaRPr lang="cs-CZ" sz="2400"/>
          </a:p>
          <a:p>
            <a:r>
              <a:rPr lang="cs-CZ" sz="2400"/>
              <a:t>b)</a:t>
            </a:r>
          </a:p>
          <a:p>
            <a:endParaRPr lang="cs-CZ" sz="2400"/>
          </a:p>
          <a:p>
            <a:r>
              <a:rPr lang="cs-CZ" sz="2400"/>
              <a:t>c)</a:t>
            </a:r>
          </a:p>
          <a:p>
            <a:endParaRPr lang="cs-CZ" sz="2400"/>
          </a:p>
          <a:p>
            <a:r>
              <a:rPr lang="cs-CZ" sz="2400"/>
              <a:t>d)</a:t>
            </a:r>
          </a:p>
          <a:p>
            <a:endParaRPr lang="cs-CZ" sz="2400"/>
          </a:p>
          <a:p>
            <a:r>
              <a:rPr lang="cs-CZ" sz="2400"/>
              <a:t>e)</a:t>
            </a:r>
          </a:p>
          <a:p>
            <a:endParaRPr lang="cs-CZ" sz="2400"/>
          </a:p>
          <a:p>
            <a:endParaRPr lang="cs-CZ" sz="2400"/>
          </a:p>
        </p:txBody>
      </p:sp>
      <p:sp>
        <p:nvSpPr>
          <p:cNvPr id="61538" name="Rectangle 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1539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1540" name="Rectangle 11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1541" name="Rectangle 12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1542" name="Rectangle 13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1543" name="Rectangle 1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1544" name="Rectangle 15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1545" name="Rectangle 16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1546" name="Rectangle 17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1547" name="Rectangle 18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1548" name="Rectangle 19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1549" name="Rectangle 20"/>
          <p:cNvSpPr>
            <a:spLocks noChangeArrowheads="1"/>
          </p:cNvSpPr>
          <p:nvPr/>
        </p:nvSpPr>
        <p:spPr bwMode="auto">
          <a:xfrm>
            <a:off x="0" y="2971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1550" name="Rectangle 23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1526" name="Object 86"/>
          <p:cNvGraphicFramePr>
            <a:graphicFrameLocks noChangeAspect="1"/>
          </p:cNvGraphicFramePr>
          <p:nvPr/>
        </p:nvGraphicFramePr>
        <p:xfrm>
          <a:off x="1308100" y="2243138"/>
          <a:ext cx="771525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6" name="Equation" r:id="rId3" imgW="406224" imgH="469696" progId="Equation.DSMT4">
                  <p:embed/>
                </p:oleObj>
              </mc:Choice>
              <mc:Fallback>
                <p:oleObj name="Equation" r:id="rId3" imgW="406224" imgH="469696" progId="Equation.DSMT4">
                  <p:embed/>
                  <p:pic>
                    <p:nvPicPr>
                      <p:cNvPr id="0" name="Picture 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8100" y="2243138"/>
                        <a:ext cx="771525" cy="879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51" name="Rectangle 25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1527" name="Object 87"/>
          <p:cNvGraphicFramePr>
            <a:graphicFrameLocks noChangeAspect="1"/>
          </p:cNvGraphicFramePr>
          <p:nvPr/>
        </p:nvGraphicFramePr>
        <p:xfrm>
          <a:off x="1243013" y="3124200"/>
          <a:ext cx="1727200" cy="70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7" name="Equation" r:id="rId5" imgW="1117600" imgH="457200" progId="Equation.DSMT4">
                  <p:embed/>
                </p:oleObj>
              </mc:Choice>
              <mc:Fallback>
                <p:oleObj name="Equation" r:id="rId5" imgW="1117600" imgH="457200" progId="Equation.DSMT4">
                  <p:embed/>
                  <p:pic>
                    <p:nvPicPr>
                      <p:cNvPr id="0" name="Picture 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3013" y="3124200"/>
                        <a:ext cx="1727200" cy="703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52" name="Rectangle 27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1528" name="Object 88"/>
          <p:cNvGraphicFramePr>
            <a:graphicFrameLocks noChangeAspect="1"/>
          </p:cNvGraphicFramePr>
          <p:nvPr/>
        </p:nvGraphicFramePr>
        <p:xfrm>
          <a:off x="1289050" y="3829050"/>
          <a:ext cx="1204913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8" name="Equation" r:id="rId7" imgW="787400" imgH="469900" progId="Equation.DSMT4">
                  <p:embed/>
                </p:oleObj>
              </mc:Choice>
              <mc:Fallback>
                <p:oleObj name="Equation" r:id="rId7" imgW="787400" imgH="469900" progId="Equation.DSMT4">
                  <p:embed/>
                  <p:pic>
                    <p:nvPicPr>
                      <p:cNvPr id="0" name="Picture 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9050" y="3829050"/>
                        <a:ext cx="1204913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53" name="Rectangle 2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1529" name="Object 89"/>
          <p:cNvGraphicFramePr>
            <a:graphicFrameLocks noChangeAspect="1"/>
          </p:cNvGraphicFramePr>
          <p:nvPr/>
        </p:nvGraphicFramePr>
        <p:xfrm>
          <a:off x="1376363" y="4454525"/>
          <a:ext cx="720725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9" name="Equation" r:id="rId9" imgW="393529" imgH="457002" progId="Equation.DSMT4">
                  <p:embed/>
                </p:oleObj>
              </mc:Choice>
              <mc:Fallback>
                <p:oleObj name="Equation" r:id="rId9" imgW="393529" imgH="457002" progId="Equation.DSMT4">
                  <p:embed/>
                  <p:pic>
                    <p:nvPicPr>
                      <p:cNvPr id="0" name="Picture 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6363" y="4454525"/>
                        <a:ext cx="720725" cy="823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54" name="Rectangle 31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1530" name="Object 90"/>
          <p:cNvGraphicFramePr>
            <a:graphicFrameLocks noChangeAspect="1"/>
          </p:cNvGraphicFramePr>
          <p:nvPr/>
        </p:nvGraphicFramePr>
        <p:xfrm>
          <a:off x="1336675" y="5287963"/>
          <a:ext cx="949325" cy="801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0" name="Equation" r:id="rId11" imgW="545863" imgH="469696" progId="Equation.DSMT4">
                  <p:embed/>
                </p:oleObj>
              </mc:Choice>
              <mc:Fallback>
                <p:oleObj name="Equation" r:id="rId11" imgW="545863" imgH="469696" progId="Equation.DSMT4">
                  <p:embed/>
                  <p:pic>
                    <p:nvPicPr>
                      <p:cNvPr id="0" name="Picture 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6675" y="5287963"/>
                        <a:ext cx="949325" cy="801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02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Určitý integrál</a:t>
            </a:r>
            <a:endParaRPr lang="en-GB" altLang="cs-CZ" sz="2400" b="1"/>
          </a:p>
        </p:txBody>
      </p:sp>
      <p:sp>
        <p:nvSpPr>
          <p:cNvPr id="28703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28704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2870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28706" name="Text Box 9"/>
          <p:cNvSpPr txBox="1">
            <a:spLocks noChangeArrowheads="1"/>
          </p:cNvSpPr>
          <p:nvPr/>
        </p:nvSpPr>
        <p:spPr bwMode="auto">
          <a:xfrm>
            <a:off x="944563" y="4716463"/>
            <a:ext cx="1841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28707" name="Rectangle 17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28700" name="Object 28"/>
          <p:cNvGraphicFramePr>
            <a:graphicFrameLocks noChangeAspect="1"/>
          </p:cNvGraphicFramePr>
          <p:nvPr/>
        </p:nvGraphicFramePr>
        <p:xfrm>
          <a:off x="2922588" y="2043113"/>
          <a:ext cx="2714625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2" name="Equation" r:id="rId3" imgW="1459866" imgH="469696" progId="Equation.DSMT4">
                  <p:embed/>
                </p:oleObj>
              </mc:Choice>
              <mc:Fallback>
                <p:oleObj name="Equation" r:id="rId3" imgW="1459866" imgH="469696" progId="Equation.DSMT4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2588" y="2043113"/>
                        <a:ext cx="2714625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708" name="Text Box 18"/>
          <p:cNvSpPr txBox="1">
            <a:spLocks noChangeArrowheads="1"/>
          </p:cNvSpPr>
          <p:nvPr/>
        </p:nvSpPr>
        <p:spPr bwMode="auto">
          <a:xfrm>
            <a:off x="889000" y="1435100"/>
            <a:ext cx="33401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Newtonův určitý integrál:</a:t>
            </a:r>
          </a:p>
        </p:txBody>
      </p:sp>
      <p:sp>
        <p:nvSpPr>
          <p:cNvPr id="28709" name="Text Box 19"/>
          <p:cNvSpPr txBox="1">
            <a:spLocks noChangeArrowheads="1"/>
          </p:cNvSpPr>
          <p:nvPr/>
        </p:nvSpPr>
        <p:spPr bwMode="auto">
          <a:xfrm>
            <a:off x="869950" y="3035300"/>
            <a:ext cx="7769225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V definici výše je F primitivní funkce k f, </a:t>
            </a:r>
            <a:r>
              <a:rPr lang="cs-CZ" sz="2200" i="1"/>
              <a:t>a</a:t>
            </a:r>
            <a:r>
              <a:rPr lang="cs-CZ" sz="2200"/>
              <a:t> a </a:t>
            </a:r>
            <a:r>
              <a:rPr lang="cs-CZ" sz="2200" i="1"/>
              <a:t>b</a:t>
            </a:r>
            <a:r>
              <a:rPr lang="cs-CZ" sz="2200"/>
              <a:t> jsou integrační</a:t>
            </a:r>
          </a:p>
          <a:p>
            <a:r>
              <a:rPr lang="cs-CZ" sz="2200"/>
              <a:t>meze.</a:t>
            </a:r>
          </a:p>
          <a:p>
            <a:endParaRPr lang="cs-CZ" sz="2200"/>
          </a:p>
          <a:p>
            <a:r>
              <a:rPr lang="cs-CZ" sz="2200"/>
              <a:t>Pozn.: Výsledkem určitého integrálu je vždy číslo.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09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Obsah plochy sevřené dvěma křivkami</a:t>
            </a:r>
            <a:endParaRPr lang="en-GB" altLang="cs-CZ" sz="2400" b="1"/>
          </a:p>
        </p:txBody>
      </p:sp>
      <p:sp>
        <p:nvSpPr>
          <p:cNvPr id="62510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62511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625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2513" name="Text Box 9"/>
          <p:cNvSpPr txBox="1">
            <a:spLocks noChangeArrowheads="1"/>
          </p:cNvSpPr>
          <p:nvPr/>
        </p:nvSpPr>
        <p:spPr bwMode="auto">
          <a:xfrm>
            <a:off x="944563" y="4716463"/>
            <a:ext cx="1841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62514" name="Text Box 8"/>
          <p:cNvSpPr txBox="1">
            <a:spLocks noChangeArrowheads="1"/>
          </p:cNvSpPr>
          <p:nvPr/>
        </p:nvSpPr>
        <p:spPr bwMode="auto">
          <a:xfrm>
            <a:off x="822325" y="1751013"/>
            <a:ext cx="7923213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/>
              <a:t>Nechť f(x) a h(x) jsou dvě funkce (křivky), které ohraničují</a:t>
            </a:r>
          </a:p>
          <a:p>
            <a:r>
              <a:rPr lang="cs-CZ" sz="2400"/>
              <a:t>určitou plochu s obsahem S, a nechť </a:t>
            </a:r>
            <a:r>
              <a:rPr lang="cs-CZ" sz="2400" i="1"/>
              <a:t>a</a:t>
            </a:r>
            <a:r>
              <a:rPr lang="cs-CZ" sz="2400"/>
              <a:t> a </a:t>
            </a:r>
            <a:r>
              <a:rPr lang="cs-CZ" sz="2400" i="1"/>
              <a:t>b</a:t>
            </a:r>
            <a:r>
              <a:rPr lang="cs-CZ" sz="2400"/>
              <a:t> jsou jejich </a:t>
            </a:r>
          </a:p>
          <a:p>
            <a:r>
              <a:rPr lang="cs-CZ" sz="2400"/>
              <a:t> (x-ové) průsečíky. </a:t>
            </a:r>
          </a:p>
          <a:p>
            <a:r>
              <a:rPr lang="cs-CZ" sz="2400"/>
              <a:t>Pak je obsah plochy dán jako:</a:t>
            </a:r>
          </a:p>
          <a:p>
            <a:endParaRPr lang="cs-CZ" sz="2400"/>
          </a:p>
          <a:p>
            <a:endParaRPr lang="cs-CZ" sz="2400"/>
          </a:p>
        </p:txBody>
      </p:sp>
      <p:sp>
        <p:nvSpPr>
          <p:cNvPr id="62515" name="Rectangle 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251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2517" name="Rectangle 11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2518" name="Rectangle 12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2519" name="Rectangle 13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2520" name="Rectangle 1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2521" name="Rectangle 15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2522" name="Rectangle 16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2523" name="Rectangle 17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2524" name="Rectangle 18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2525" name="Rectangle 19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2526" name="Rectangle 20"/>
          <p:cNvSpPr>
            <a:spLocks noChangeArrowheads="1"/>
          </p:cNvSpPr>
          <p:nvPr/>
        </p:nvSpPr>
        <p:spPr bwMode="auto">
          <a:xfrm>
            <a:off x="0" y="2971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2527" name="Rectangle 21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2528" name="Rectangle 23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2529" name="Rectangle 25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2530" name="Rectangle 27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2531" name="Rectangle 29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2532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2507" name="Object 43"/>
          <p:cNvGraphicFramePr>
            <a:graphicFrameLocks noChangeAspect="1"/>
          </p:cNvGraphicFramePr>
          <p:nvPr/>
        </p:nvGraphicFramePr>
        <p:xfrm>
          <a:off x="3063875" y="3590925"/>
          <a:ext cx="2408238" cy="814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09" name="Equation" r:id="rId3" imgW="1384300" imgH="469900" progId="Equation.DSMT4">
                  <p:embed/>
                </p:oleObj>
              </mc:Choice>
              <mc:Fallback>
                <p:oleObj name="Equation" r:id="rId3" imgW="1384300" imgH="469900" progId="Equation.DSMT4">
                  <p:embed/>
                  <p:pic>
                    <p:nvPicPr>
                      <p:cNvPr id="0" name="Picture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3875" y="3590925"/>
                        <a:ext cx="2408238" cy="814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44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 dirty="0"/>
              <a:t>Obsah plochy – </a:t>
            </a:r>
            <a:r>
              <a:rPr lang="cs-CZ" altLang="cs-CZ" sz="2400" b="1" dirty="0"/>
              <a:t>řešený příklad 1</a:t>
            </a:r>
            <a:endParaRPr lang="en-GB" altLang="cs-CZ" sz="2400" b="1" dirty="0"/>
          </a:p>
        </p:txBody>
      </p:sp>
      <p:sp>
        <p:nvSpPr>
          <p:cNvPr id="63545" name="TextovéPole 10"/>
          <p:cNvSpPr txBox="1">
            <a:spLocks noChangeArrowheads="1"/>
          </p:cNvSpPr>
          <p:nvPr/>
        </p:nvSpPr>
        <p:spPr bwMode="auto">
          <a:xfrm>
            <a:off x="320675" y="1381125"/>
            <a:ext cx="8477250" cy="438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Určete obsah plochy sevřené křivkami          a          .</a:t>
            </a:r>
          </a:p>
          <a:p>
            <a:pPr marL="342900" indent="-342900">
              <a:buFont typeface="Calibri" pitchFamily="34" charset="0"/>
              <a:buNone/>
            </a:pPr>
            <a:endParaRPr lang="cs-CZ" altLang="cs-CZ" sz="2200"/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63546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6354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3548" name="Text Box 9"/>
          <p:cNvSpPr txBox="1">
            <a:spLocks noChangeArrowheads="1"/>
          </p:cNvSpPr>
          <p:nvPr/>
        </p:nvSpPr>
        <p:spPr bwMode="auto">
          <a:xfrm>
            <a:off x="944563" y="4716463"/>
            <a:ext cx="1841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63549" name="Rectangle 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355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3551" name="Rectangle 11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3552" name="Rectangle 12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3553" name="Rectangle 13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3554" name="Rectangle 1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3555" name="Rectangle 15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3556" name="Rectangle 16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3557" name="Rectangle 17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3558" name="Rectangle 18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3559" name="Rectangle 19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3560" name="Rectangle 20"/>
          <p:cNvSpPr>
            <a:spLocks noChangeArrowheads="1"/>
          </p:cNvSpPr>
          <p:nvPr/>
        </p:nvSpPr>
        <p:spPr bwMode="auto">
          <a:xfrm>
            <a:off x="0" y="2971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3561" name="Rectangle 21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3562" name="Rectangle 22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3563" name="Rectangle 23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3564" name="Rectangle 2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3565" name="Rectangle 25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3566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3567" name="Rectangle 29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3541" name="Object 53"/>
          <p:cNvGraphicFramePr>
            <a:graphicFrameLocks noChangeAspect="1"/>
          </p:cNvGraphicFramePr>
          <p:nvPr/>
        </p:nvGraphicFramePr>
        <p:xfrm>
          <a:off x="6173788" y="1760538"/>
          <a:ext cx="655637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45" name="Equation" r:id="rId3" imgW="419100" imgH="228600" progId="Equation.DSMT4">
                  <p:embed/>
                </p:oleObj>
              </mc:Choice>
              <mc:Fallback>
                <p:oleObj name="Equation" r:id="rId3" imgW="419100" imgH="228600" progId="Equation.DSMT4">
                  <p:embed/>
                  <p:pic>
                    <p:nvPicPr>
                      <p:cNvPr id="0" name="Picture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3788" y="1760538"/>
                        <a:ext cx="655637" cy="357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568" name="Rectangle 31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3542" name="Object 54"/>
          <p:cNvGraphicFramePr>
            <a:graphicFrameLocks noChangeAspect="1"/>
          </p:cNvGraphicFramePr>
          <p:nvPr/>
        </p:nvGraphicFramePr>
        <p:xfrm>
          <a:off x="5140325" y="1744663"/>
          <a:ext cx="77787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46" name="Equation" r:id="rId5" imgW="482391" imgH="241195" progId="Equation.DSMT4">
                  <p:embed/>
                </p:oleObj>
              </mc:Choice>
              <mc:Fallback>
                <p:oleObj name="Equation" r:id="rId5" imgW="482391" imgH="241195" progId="Equation.DSMT4">
                  <p:embed/>
                  <p:pic>
                    <p:nvPicPr>
                      <p:cNvPr id="0" name="Picture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0325" y="1744663"/>
                        <a:ext cx="777875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3569" name="Picture 1706" descr="Graf 2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405063" y="2573338"/>
            <a:ext cx="4286250" cy="321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94" name="TextovéPole 10"/>
          <p:cNvSpPr txBox="1">
            <a:spLocks noChangeArrowheads="1"/>
          </p:cNvSpPr>
          <p:nvPr/>
        </p:nvSpPr>
        <p:spPr bwMode="auto">
          <a:xfrm>
            <a:off x="320675" y="1381125"/>
            <a:ext cx="8477250" cy="505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Řešení:</a:t>
            </a:r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Najdeme průsečíky obou křivek: x = 0 a x = 1, která z plyne rovnosti obou funkcí:</a:t>
            </a:r>
          </a:p>
          <a:p>
            <a:pPr marL="342900" indent="-342900">
              <a:buFont typeface="Calibri" pitchFamily="34" charset="0"/>
              <a:buNone/>
            </a:pPr>
            <a:endParaRPr lang="cs-CZ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 Nyní dosadíme do vztahu pro obsah plochy:</a:t>
            </a: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64595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645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597" name="Text Box 9"/>
          <p:cNvSpPr txBox="1">
            <a:spLocks noChangeArrowheads="1"/>
          </p:cNvSpPr>
          <p:nvPr/>
        </p:nvSpPr>
        <p:spPr bwMode="auto">
          <a:xfrm>
            <a:off x="944563" y="4716463"/>
            <a:ext cx="1841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64598" name="Rectangle 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599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600" name="Rectangle 11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601" name="Rectangle 12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602" name="Rectangle 13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603" name="Rectangle 1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604" name="Rectangle 15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605" name="Rectangle 16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606" name="Rectangle 17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607" name="Rectangle 18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608" name="Rectangle 19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609" name="Rectangle 20"/>
          <p:cNvSpPr>
            <a:spLocks noChangeArrowheads="1"/>
          </p:cNvSpPr>
          <p:nvPr/>
        </p:nvSpPr>
        <p:spPr bwMode="auto">
          <a:xfrm>
            <a:off x="0" y="2971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610" name="Rectangle 21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611" name="Rectangle 22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612" name="Rectangle 23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613" name="Rectangle 25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614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615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4590" name="Object 78"/>
          <p:cNvGraphicFramePr>
            <a:graphicFrameLocks noChangeAspect="1"/>
          </p:cNvGraphicFramePr>
          <p:nvPr/>
        </p:nvGraphicFramePr>
        <p:xfrm>
          <a:off x="3546475" y="2635250"/>
          <a:ext cx="1047750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94" name="Equation" r:id="rId3" imgW="533169" imgH="228501" progId="Equation.DSMT4">
                  <p:embed/>
                </p:oleObj>
              </mc:Choice>
              <mc:Fallback>
                <p:oleObj name="Equation" r:id="rId3" imgW="533169" imgH="228501" progId="Equation.DSMT4">
                  <p:embed/>
                  <p:pic>
                    <p:nvPicPr>
                      <p:cNvPr id="0" name="Picture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6475" y="2635250"/>
                        <a:ext cx="1047750" cy="449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616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4591" name="Object 79"/>
          <p:cNvGraphicFramePr>
            <a:graphicFrameLocks noChangeAspect="1"/>
          </p:cNvGraphicFramePr>
          <p:nvPr/>
        </p:nvGraphicFramePr>
        <p:xfrm>
          <a:off x="1082675" y="3884613"/>
          <a:ext cx="6230938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95" name="Equation" r:id="rId5" imgW="3606800" imgH="508000" progId="Equation.DSMT4">
                  <p:embed/>
                </p:oleObj>
              </mc:Choice>
              <mc:Fallback>
                <p:oleObj name="Equation" r:id="rId5" imgW="3606800" imgH="508000" progId="Equation.DSMT4">
                  <p:embed/>
                  <p:pic>
                    <p:nvPicPr>
                      <p:cNvPr id="0" name="Picture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2675" y="3884613"/>
                        <a:ext cx="6230938" cy="871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24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 dirty="0"/>
              <a:t>Obsah plochy – </a:t>
            </a:r>
            <a:r>
              <a:rPr lang="cs-CZ" altLang="cs-CZ" sz="2400" b="1" dirty="0"/>
              <a:t>řešený příklad </a:t>
            </a:r>
            <a:r>
              <a:rPr lang="cs-CZ" altLang="cs-CZ" sz="2400" b="1" dirty="0" smtClean="0"/>
              <a:t>2</a:t>
            </a:r>
            <a:endParaRPr lang="en-GB" altLang="cs-CZ" sz="2400" b="1" dirty="0"/>
          </a:p>
        </p:txBody>
      </p:sp>
      <p:sp>
        <p:nvSpPr>
          <p:cNvPr id="65625" name="TextovéPole 10"/>
          <p:cNvSpPr txBox="1">
            <a:spLocks noChangeArrowheads="1"/>
          </p:cNvSpPr>
          <p:nvPr/>
        </p:nvSpPr>
        <p:spPr bwMode="auto">
          <a:xfrm>
            <a:off x="320675" y="1381125"/>
            <a:ext cx="8477250" cy="505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Určete obsah plochy sevřené křivkami               a             . </a:t>
            </a:r>
          </a:p>
          <a:p>
            <a:pPr marL="342900" indent="-342900">
              <a:buFont typeface="Calibri" pitchFamily="34" charset="0"/>
              <a:buNone/>
            </a:pPr>
            <a:endParaRPr lang="cs-CZ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Řešení:</a:t>
            </a:r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Opět začneme s nalezením průsečíků. Rovnice            má kořeny</a:t>
            </a:r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 x = 0 a x = 2.</a:t>
            </a:r>
          </a:p>
          <a:p>
            <a:pPr marL="342900" indent="-342900">
              <a:buFont typeface="Calibri" pitchFamily="34" charset="0"/>
              <a:buNone/>
            </a:pPr>
            <a:endParaRPr lang="cs-CZ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Nyní integrujeme:</a:t>
            </a: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65626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6562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5628" name="Text Box 9"/>
          <p:cNvSpPr txBox="1">
            <a:spLocks noChangeArrowheads="1"/>
          </p:cNvSpPr>
          <p:nvPr/>
        </p:nvSpPr>
        <p:spPr bwMode="auto">
          <a:xfrm>
            <a:off x="944563" y="4716463"/>
            <a:ext cx="1841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65629" name="Rectangle 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56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5631" name="Rectangle 11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5632" name="Rectangle 12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5633" name="Rectangle 13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5634" name="Rectangle 1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5635" name="Rectangle 15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5636" name="Rectangle 16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5637" name="Rectangle 17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5638" name="Rectangle 18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5639" name="Rectangle 19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5640" name="Rectangle 20"/>
          <p:cNvSpPr>
            <a:spLocks noChangeArrowheads="1"/>
          </p:cNvSpPr>
          <p:nvPr/>
        </p:nvSpPr>
        <p:spPr bwMode="auto">
          <a:xfrm>
            <a:off x="0" y="2971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5641" name="Rectangle 21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5642" name="Rectangle 22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5643" name="Rectangle 23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5644" name="Rectangle 2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5645" name="Rectangle 25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5646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5619" name="Object 83"/>
          <p:cNvGraphicFramePr>
            <a:graphicFrameLocks noChangeAspect="1"/>
          </p:cNvGraphicFramePr>
          <p:nvPr/>
        </p:nvGraphicFramePr>
        <p:xfrm>
          <a:off x="6532563" y="1717675"/>
          <a:ext cx="76835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627" name="Equation" r:id="rId3" imgW="419100" imgH="228600" progId="Equation.DSMT4">
                  <p:embed/>
                </p:oleObj>
              </mc:Choice>
              <mc:Fallback>
                <p:oleObj name="Equation" r:id="rId3" imgW="419100" imgH="228600" progId="Equation.DSMT4">
                  <p:embed/>
                  <p:pic>
                    <p:nvPicPr>
                      <p:cNvPr id="0" name="Picture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2563" y="1717675"/>
                        <a:ext cx="76835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647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5648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5649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5620" name="Object 84"/>
          <p:cNvGraphicFramePr>
            <a:graphicFrameLocks noChangeAspect="1"/>
          </p:cNvGraphicFramePr>
          <p:nvPr/>
        </p:nvGraphicFramePr>
        <p:xfrm>
          <a:off x="5221288" y="1773238"/>
          <a:ext cx="808037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628" name="Equation" r:id="rId5" imgW="457002" imgH="203112" progId="Equation.DSMT4">
                  <p:embed/>
                </p:oleObj>
              </mc:Choice>
              <mc:Fallback>
                <p:oleObj name="Equation" r:id="rId5" imgW="457002" imgH="203112" progId="Equation.DSMT4">
                  <p:embed/>
                  <p:pic>
                    <p:nvPicPr>
                      <p:cNvPr id="0" name="Picture 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1288" y="1773238"/>
                        <a:ext cx="808037" cy="37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650" name="Rectangle 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5621" name="Object 85"/>
          <p:cNvGraphicFramePr>
            <a:graphicFrameLocks noChangeAspect="1"/>
          </p:cNvGraphicFramePr>
          <p:nvPr/>
        </p:nvGraphicFramePr>
        <p:xfrm>
          <a:off x="6276975" y="2722563"/>
          <a:ext cx="890588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629" name="Equation" r:id="rId7" imgW="494870" imgH="203024" progId="Equation.DSMT4">
                  <p:embed/>
                </p:oleObj>
              </mc:Choice>
              <mc:Fallback>
                <p:oleObj name="Equation" r:id="rId7" imgW="494870" imgH="203024" progId="Equation.DSMT4">
                  <p:embed/>
                  <p:pic>
                    <p:nvPicPr>
                      <p:cNvPr id="0" name="Picture 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6975" y="2722563"/>
                        <a:ext cx="890588" cy="376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651" name="Rectangle 39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5622" name="Object 86"/>
          <p:cNvGraphicFramePr>
            <a:graphicFrameLocks noChangeAspect="1"/>
          </p:cNvGraphicFramePr>
          <p:nvPr/>
        </p:nvGraphicFramePr>
        <p:xfrm>
          <a:off x="1544638" y="4251325"/>
          <a:ext cx="5813425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630" name="Equation" r:id="rId9" imgW="3327400" imgH="508000" progId="Equation.DSMT4">
                  <p:embed/>
                </p:oleObj>
              </mc:Choice>
              <mc:Fallback>
                <p:oleObj name="Equation" r:id="rId9" imgW="3327400" imgH="508000" progId="Equation.DSMT4">
                  <p:embed/>
                  <p:pic>
                    <p:nvPicPr>
                      <p:cNvPr id="0" name="Picture 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4638" y="4251325"/>
                        <a:ext cx="5813425" cy="882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TextovéPole 10"/>
          <p:cNvSpPr txBox="1">
            <a:spLocks noChangeArrowheads="1"/>
          </p:cNvSpPr>
          <p:nvPr/>
        </p:nvSpPr>
        <p:spPr bwMode="auto">
          <a:xfrm>
            <a:off x="320675" y="1381125"/>
            <a:ext cx="8477250" cy="271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Obrázek:</a:t>
            </a: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102404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10240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2406" name="Text Box 9"/>
          <p:cNvSpPr txBox="1">
            <a:spLocks noChangeArrowheads="1"/>
          </p:cNvSpPr>
          <p:nvPr/>
        </p:nvSpPr>
        <p:spPr bwMode="auto">
          <a:xfrm>
            <a:off x="944563" y="4716463"/>
            <a:ext cx="1841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102407" name="Rectangle 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240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2409" name="Rectangle 11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2410" name="Rectangle 12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2411" name="Rectangle 13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2412" name="Rectangle 1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2413" name="Rectangle 15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2414" name="Rectangle 16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2415" name="Rectangle 17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2416" name="Rectangle 18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2417" name="Rectangle 19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2418" name="Rectangle 20"/>
          <p:cNvSpPr>
            <a:spLocks noChangeArrowheads="1"/>
          </p:cNvSpPr>
          <p:nvPr/>
        </p:nvSpPr>
        <p:spPr bwMode="auto">
          <a:xfrm>
            <a:off x="0" y="2971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2419" name="Rectangle 21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2420" name="Rectangle 22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2421" name="Rectangle 23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2422" name="Rectangle 2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2423" name="Rectangle 25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2424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2425" name="Rectangle 29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2426" name="Rectangle 31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2427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2428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2429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2430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2431" name="Rectangle 35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pic>
        <p:nvPicPr>
          <p:cNvPr id="102432" name="Picture 1713" descr="Graf 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78050" y="2141538"/>
            <a:ext cx="4535488" cy="340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83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Objem rotačního tělesa</a:t>
            </a:r>
            <a:endParaRPr lang="en-GB" altLang="cs-CZ" sz="2400" b="1"/>
          </a:p>
        </p:txBody>
      </p:sp>
      <p:sp>
        <p:nvSpPr>
          <p:cNvPr id="69684" name="TextovéPole 10"/>
          <p:cNvSpPr txBox="1">
            <a:spLocks noChangeArrowheads="1"/>
          </p:cNvSpPr>
          <p:nvPr/>
        </p:nvSpPr>
        <p:spPr bwMode="auto">
          <a:xfrm>
            <a:off x="320675" y="1381125"/>
            <a:ext cx="8477250" cy="271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69685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6968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687" name="Text Box 9"/>
          <p:cNvSpPr txBox="1">
            <a:spLocks noChangeArrowheads="1"/>
          </p:cNvSpPr>
          <p:nvPr/>
        </p:nvSpPr>
        <p:spPr bwMode="auto">
          <a:xfrm>
            <a:off x="944563" y="4716463"/>
            <a:ext cx="1841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69688" name="Rectangle 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689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690" name="Rectangle 11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691" name="Rectangle 12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692" name="Rectangle 13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693" name="Rectangle 1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694" name="Rectangle 15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695" name="Rectangle 16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696" name="Rectangle 17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697" name="Rectangle 18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698" name="Rectangle 19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699" name="Rectangle 20"/>
          <p:cNvSpPr>
            <a:spLocks noChangeArrowheads="1"/>
          </p:cNvSpPr>
          <p:nvPr/>
        </p:nvSpPr>
        <p:spPr bwMode="auto">
          <a:xfrm>
            <a:off x="0" y="2971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700" name="Rectangle 21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701" name="Rectangle 22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702" name="Rectangle 23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703" name="Rectangle 2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704" name="Rectangle 25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705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706" name="Rectangle 29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707" name="Rectangle 31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708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709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710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711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712" name="Rectangle 34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713" name="Text Box 36"/>
          <p:cNvSpPr txBox="1">
            <a:spLocks noChangeArrowheads="1"/>
          </p:cNvSpPr>
          <p:nvPr/>
        </p:nvSpPr>
        <p:spPr bwMode="auto">
          <a:xfrm>
            <a:off x="661988" y="1643063"/>
            <a:ext cx="7578725" cy="3776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Nechť těleso T vznikne rotací křivky f(x) kolem osy x. Pak je</a:t>
            </a:r>
          </a:p>
          <a:p>
            <a:r>
              <a:rPr lang="cs-CZ" sz="2200"/>
              <a:t> objem tělesa dán takto:</a:t>
            </a:r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r>
              <a:rPr lang="cs-CZ" sz="2200"/>
              <a:t>Pozn: můžeme si představit, že těleso rozřežeme na tenké </a:t>
            </a:r>
          </a:p>
          <a:p>
            <a:r>
              <a:rPr lang="cs-CZ" sz="2200"/>
              <a:t> válce kolmé k ose x.</a:t>
            </a:r>
          </a:p>
          <a:p>
            <a:endParaRPr lang="cs-CZ" sz="2200"/>
          </a:p>
        </p:txBody>
      </p:sp>
      <p:sp>
        <p:nvSpPr>
          <p:cNvPr id="69714" name="Rectangle 38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9681" name="Object 49"/>
          <p:cNvGraphicFramePr>
            <a:graphicFrameLocks noChangeAspect="1"/>
          </p:cNvGraphicFramePr>
          <p:nvPr/>
        </p:nvGraphicFramePr>
        <p:xfrm>
          <a:off x="3236913" y="2590800"/>
          <a:ext cx="2111375" cy="1004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83" name="Equation" r:id="rId3" imgW="977900" imgH="469900" progId="Equation.DSMT4">
                  <p:embed/>
                </p:oleObj>
              </mc:Choice>
              <mc:Fallback>
                <p:oleObj name="Equation" r:id="rId3" imgW="977900" imgH="469900" progId="Equation.DSMT4">
                  <p:embed/>
                  <p:pic>
                    <p:nvPicPr>
                      <p:cNvPr id="0" name="Picture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6913" y="2590800"/>
                        <a:ext cx="2111375" cy="1004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720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 dirty="0"/>
              <a:t>Objem rotačního tělesa – </a:t>
            </a:r>
            <a:r>
              <a:rPr lang="cs-CZ" altLang="cs-CZ" sz="2400" b="1" dirty="0"/>
              <a:t>řešený příklad </a:t>
            </a:r>
            <a:r>
              <a:rPr lang="cs-CZ" altLang="cs-CZ" sz="2400" b="1" dirty="0" smtClean="0"/>
              <a:t>1</a:t>
            </a:r>
            <a:endParaRPr lang="en-GB" altLang="cs-CZ" sz="2400" b="1" dirty="0"/>
          </a:p>
        </p:txBody>
      </p:sp>
      <p:sp>
        <p:nvSpPr>
          <p:cNvPr id="70721" name="TextovéPole 10"/>
          <p:cNvSpPr txBox="1">
            <a:spLocks noChangeArrowheads="1"/>
          </p:cNvSpPr>
          <p:nvPr/>
        </p:nvSpPr>
        <p:spPr bwMode="auto">
          <a:xfrm>
            <a:off x="320675" y="1381125"/>
            <a:ext cx="847725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Určete objem rotačního tělesa, které vznikne rotací křivky         </a:t>
            </a:r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 kolem osy x a intervalu (0,3).</a:t>
            </a: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70722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7072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0724" name="Text Box 9"/>
          <p:cNvSpPr txBox="1">
            <a:spLocks noChangeArrowheads="1"/>
          </p:cNvSpPr>
          <p:nvPr/>
        </p:nvSpPr>
        <p:spPr bwMode="auto">
          <a:xfrm>
            <a:off x="944563" y="4716463"/>
            <a:ext cx="1841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70725" name="Rectangle 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072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0727" name="Rectangle 11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0728" name="Rectangle 12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0729" name="Rectangle 13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0730" name="Rectangle 1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0731" name="Rectangle 15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0732" name="Rectangle 16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0733" name="Rectangle 17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0734" name="Rectangle 18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0735" name="Rectangle 19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0736" name="Rectangle 20"/>
          <p:cNvSpPr>
            <a:spLocks noChangeArrowheads="1"/>
          </p:cNvSpPr>
          <p:nvPr/>
        </p:nvSpPr>
        <p:spPr bwMode="auto">
          <a:xfrm>
            <a:off x="0" y="2971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0737" name="Rectangle 21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0738" name="Rectangle 22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0739" name="Rectangle 23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0740" name="Rectangle 2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0741" name="Rectangle 25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0742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0743" name="Rectangle 29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0744" name="Rectangle 31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0745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0746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0747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0748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0749" name="Rectangle 32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0750" name="Rectangle 34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0751" name="Rectangle 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70717" name="Object 61"/>
          <p:cNvGraphicFramePr>
            <a:graphicFrameLocks noChangeAspect="1"/>
          </p:cNvGraphicFramePr>
          <p:nvPr/>
        </p:nvGraphicFramePr>
        <p:xfrm>
          <a:off x="7572375" y="1714500"/>
          <a:ext cx="87312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21" name="Equation" r:id="rId3" imgW="482391" imgH="241195" progId="Equation.DSMT4">
                  <p:embed/>
                </p:oleObj>
              </mc:Choice>
              <mc:Fallback>
                <p:oleObj name="Equation" r:id="rId3" imgW="482391" imgH="241195" progId="Equation.DSMT4">
                  <p:embed/>
                  <p:pic>
                    <p:nvPicPr>
                      <p:cNvPr id="0" name="Picture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72375" y="1714500"/>
                        <a:ext cx="873125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752" name="Rectangle 39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70718" name="Object 62"/>
          <p:cNvGraphicFramePr>
            <a:graphicFrameLocks noChangeAspect="1"/>
          </p:cNvGraphicFramePr>
          <p:nvPr/>
        </p:nvGraphicFramePr>
        <p:xfrm>
          <a:off x="1341438" y="2960688"/>
          <a:ext cx="6096000" cy="900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22" name="Equation" r:id="rId5" imgW="3416300" imgH="508000" progId="Equation.DSMT4">
                  <p:embed/>
                </p:oleObj>
              </mc:Choice>
              <mc:Fallback>
                <p:oleObj name="Equation" r:id="rId5" imgW="3416300" imgH="508000" progId="Equation.DSMT4">
                  <p:embed/>
                  <p:pic>
                    <p:nvPicPr>
                      <p:cNvPr id="0" name="Picture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1438" y="2960688"/>
                        <a:ext cx="6096000" cy="900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753" name="Text Box 40"/>
          <p:cNvSpPr txBox="1">
            <a:spLocks noChangeArrowheads="1"/>
          </p:cNvSpPr>
          <p:nvPr/>
        </p:nvSpPr>
        <p:spPr bwMode="auto">
          <a:xfrm>
            <a:off x="850900" y="4678363"/>
            <a:ext cx="474027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Poznámka: Jde o rotační paraboloid.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8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 dirty="0"/>
              <a:t>Objem rotačního tělesa – </a:t>
            </a:r>
            <a:r>
              <a:rPr lang="cs-CZ" altLang="cs-CZ" sz="2400" b="1" dirty="0"/>
              <a:t>řešený příklad </a:t>
            </a:r>
            <a:r>
              <a:rPr lang="cs-CZ" altLang="cs-CZ" sz="2400" b="1" dirty="0" smtClean="0"/>
              <a:t>2</a:t>
            </a:r>
            <a:endParaRPr lang="en-GB" altLang="cs-CZ" sz="2400" b="1" dirty="0"/>
          </a:p>
          <a:p>
            <a:pPr algn="ctr"/>
            <a:endParaRPr lang="en-GB" altLang="cs-CZ" sz="2400" b="1" dirty="0"/>
          </a:p>
        </p:txBody>
      </p:sp>
      <p:sp>
        <p:nvSpPr>
          <p:cNvPr id="71749" name="TextovéPole 10"/>
          <p:cNvSpPr txBox="1">
            <a:spLocks noChangeArrowheads="1"/>
          </p:cNvSpPr>
          <p:nvPr/>
        </p:nvSpPr>
        <p:spPr bwMode="auto">
          <a:xfrm>
            <a:off x="320675" y="1381125"/>
            <a:ext cx="8477250" cy="271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71750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7175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752" name="Text Box 9"/>
          <p:cNvSpPr txBox="1">
            <a:spLocks noChangeArrowheads="1"/>
          </p:cNvSpPr>
          <p:nvPr/>
        </p:nvSpPr>
        <p:spPr bwMode="auto">
          <a:xfrm>
            <a:off x="944563" y="4716463"/>
            <a:ext cx="1841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71753" name="Rectangle 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75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755" name="Rectangle 11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756" name="Rectangle 12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757" name="Rectangle 13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758" name="Rectangle 1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759" name="Rectangle 15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760" name="Rectangle 16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761" name="Rectangle 17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762" name="Rectangle 18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763" name="Rectangle 19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764" name="Rectangle 20"/>
          <p:cNvSpPr>
            <a:spLocks noChangeArrowheads="1"/>
          </p:cNvSpPr>
          <p:nvPr/>
        </p:nvSpPr>
        <p:spPr bwMode="auto">
          <a:xfrm>
            <a:off x="0" y="2971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765" name="Rectangle 21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766" name="Rectangle 22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767" name="Rectangle 23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768" name="Rectangle 2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769" name="Rectangle 25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770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771" name="Rectangle 29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772" name="Rectangle 31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773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774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775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776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777" name="Rectangle 32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778" name="Text Box 33"/>
          <p:cNvSpPr txBox="1">
            <a:spLocks noChangeArrowheads="1"/>
          </p:cNvSpPr>
          <p:nvPr/>
        </p:nvSpPr>
        <p:spPr bwMode="auto">
          <a:xfrm>
            <a:off x="661988" y="1643063"/>
            <a:ext cx="657542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altLang="cs-CZ" sz="2200"/>
              <a:t>Určete objem rotačního tělesa, které vznikne rotací </a:t>
            </a:r>
          </a:p>
          <a:p>
            <a:r>
              <a:rPr lang="cs-CZ" altLang="cs-CZ" sz="2200"/>
              <a:t> křivky           kolem osy x a intervalu (1,2).</a:t>
            </a:r>
            <a:endParaRPr lang="en-GB" altLang="cs-CZ" sz="2200"/>
          </a:p>
          <a:p>
            <a:endParaRPr lang="cs-CZ" sz="2200"/>
          </a:p>
          <a:p>
            <a:r>
              <a:rPr lang="cs-CZ" sz="2200"/>
              <a:t>Řešení:</a:t>
            </a:r>
          </a:p>
        </p:txBody>
      </p:sp>
      <p:sp>
        <p:nvSpPr>
          <p:cNvPr id="71779" name="Rectangle 34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780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781" name="Rectangle 37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782" name="Rectangle 41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71745" name="Object 65"/>
          <p:cNvGraphicFramePr>
            <a:graphicFrameLocks noChangeAspect="1"/>
          </p:cNvGraphicFramePr>
          <p:nvPr/>
        </p:nvGraphicFramePr>
        <p:xfrm>
          <a:off x="1566863" y="1936750"/>
          <a:ext cx="823912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9" name="Equation" r:id="rId3" imgW="419100" imgH="228600" progId="Equation.DSMT4">
                  <p:embed/>
                </p:oleObj>
              </mc:Choice>
              <mc:Fallback>
                <p:oleObj name="Equation" r:id="rId3" imgW="419100" imgH="228600" progId="Equation.DSMT4">
                  <p:embed/>
                  <p:pic>
                    <p:nvPicPr>
                      <p:cNvPr id="0" name="Picture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6863" y="1936750"/>
                        <a:ext cx="823912" cy="449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83" name="Rectangle 43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71746" name="Object 66"/>
          <p:cNvGraphicFramePr>
            <a:graphicFrameLocks noChangeAspect="1"/>
          </p:cNvGraphicFramePr>
          <p:nvPr/>
        </p:nvGraphicFramePr>
        <p:xfrm>
          <a:off x="1470025" y="3257550"/>
          <a:ext cx="5894388" cy="85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0" name="Equation" r:id="rId5" imgW="3467100" imgH="508000" progId="Equation.DSMT4">
                  <p:embed/>
                </p:oleObj>
              </mc:Choice>
              <mc:Fallback>
                <p:oleObj name="Equation" r:id="rId5" imgW="3467100" imgH="508000" progId="Equation.DSMT4">
                  <p:embed/>
                  <p:pic>
                    <p:nvPicPr>
                      <p:cNvPr id="0" name="Picture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0025" y="3257550"/>
                        <a:ext cx="5894388" cy="858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72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 dirty="0"/>
              <a:t>Objem rotačního tělesa – </a:t>
            </a:r>
            <a:r>
              <a:rPr lang="cs-CZ" altLang="cs-CZ" sz="2400" b="1" dirty="0"/>
              <a:t>řešený příklad 3</a:t>
            </a:r>
            <a:endParaRPr lang="en-GB" altLang="cs-CZ" sz="2400" b="1" dirty="0"/>
          </a:p>
        </p:txBody>
      </p:sp>
      <p:sp>
        <p:nvSpPr>
          <p:cNvPr id="72773" name="TextovéPole 10"/>
          <p:cNvSpPr txBox="1">
            <a:spLocks noChangeArrowheads="1"/>
          </p:cNvSpPr>
          <p:nvPr/>
        </p:nvSpPr>
        <p:spPr bwMode="auto">
          <a:xfrm>
            <a:off x="666750" y="1400175"/>
            <a:ext cx="847725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cs-CZ" altLang="cs-CZ" sz="2200"/>
              <a:t>Určete objem rotačního tělesa, které vznikne rotací </a:t>
            </a:r>
          </a:p>
          <a:p>
            <a:pPr marL="342900" indent="-342900"/>
            <a:endParaRPr lang="cs-CZ" altLang="cs-CZ" sz="2200"/>
          </a:p>
          <a:p>
            <a:pPr marL="342900" indent="-342900"/>
            <a:r>
              <a:rPr lang="cs-CZ" altLang="cs-CZ" sz="2200"/>
              <a:t> křivky           kolem osy x a intervalu (1,4).</a:t>
            </a: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72774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7277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2776" name="Text Box 9"/>
          <p:cNvSpPr txBox="1">
            <a:spLocks noChangeArrowheads="1"/>
          </p:cNvSpPr>
          <p:nvPr/>
        </p:nvSpPr>
        <p:spPr bwMode="auto">
          <a:xfrm>
            <a:off x="944563" y="4716463"/>
            <a:ext cx="1841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72777" name="Rectangle 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277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2779" name="Rectangle 11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2780" name="Rectangle 12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2781" name="Rectangle 13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2782" name="Rectangle 1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2783" name="Rectangle 15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2784" name="Rectangle 16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2785" name="Rectangle 17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2786" name="Rectangle 18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2787" name="Rectangle 19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2788" name="Rectangle 20"/>
          <p:cNvSpPr>
            <a:spLocks noChangeArrowheads="1"/>
          </p:cNvSpPr>
          <p:nvPr/>
        </p:nvSpPr>
        <p:spPr bwMode="auto">
          <a:xfrm>
            <a:off x="0" y="2971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2789" name="Rectangle 21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2790" name="Rectangle 22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2791" name="Rectangle 23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2792" name="Rectangle 2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2793" name="Rectangle 25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2794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2795" name="Rectangle 29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2796" name="Rectangle 31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2797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2798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2799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2800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2801" name="Rectangle 32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2802" name="Rectangle 34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2803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2804" name="Rectangle 37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2805" name="Text Box 39"/>
          <p:cNvSpPr txBox="1">
            <a:spLocks noChangeArrowheads="1"/>
          </p:cNvSpPr>
          <p:nvPr/>
        </p:nvSpPr>
        <p:spPr bwMode="auto">
          <a:xfrm>
            <a:off x="850900" y="4678363"/>
            <a:ext cx="435133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Pozn.:  Jde o rotační hyperboloid.</a:t>
            </a:r>
          </a:p>
        </p:txBody>
      </p:sp>
      <p:sp>
        <p:nvSpPr>
          <p:cNvPr id="72806" name="Rectangle 41"/>
          <p:cNvSpPr>
            <a:spLocks noChangeArrowheads="1"/>
          </p:cNvSpPr>
          <p:nvPr/>
        </p:nvSpPr>
        <p:spPr bwMode="auto">
          <a:xfrm>
            <a:off x="0" y="3228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72769" name="Object 65"/>
          <p:cNvGraphicFramePr>
            <a:graphicFrameLocks noChangeAspect="1"/>
          </p:cNvGraphicFramePr>
          <p:nvPr/>
        </p:nvGraphicFramePr>
        <p:xfrm>
          <a:off x="1616075" y="1925638"/>
          <a:ext cx="720725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73" name="Equation" r:id="rId3" imgW="393529" imgH="393529" progId="Equation.DSMT4">
                  <p:embed/>
                </p:oleObj>
              </mc:Choice>
              <mc:Fallback>
                <p:oleObj name="Equation" r:id="rId3" imgW="393529" imgH="393529" progId="Equation.DSMT4">
                  <p:embed/>
                  <p:pic>
                    <p:nvPicPr>
                      <p:cNvPr id="0" name="Picture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6075" y="1925638"/>
                        <a:ext cx="720725" cy="720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807" name="Rectangle 43"/>
          <p:cNvSpPr>
            <a:spLocks noChangeArrowheads="1"/>
          </p:cNvSpPr>
          <p:nvPr/>
        </p:nvSpPr>
        <p:spPr bwMode="auto">
          <a:xfrm>
            <a:off x="0" y="3181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72770" name="Object 66"/>
          <p:cNvGraphicFramePr>
            <a:graphicFrameLocks noChangeAspect="1"/>
          </p:cNvGraphicFramePr>
          <p:nvPr/>
        </p:nvGraphicFramePr>
        <p:xfrm>
          <a:off x="1233488" y="3189288"/>
          <a:ext cx="6508750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74" name="Equation" r:id="rId5" imgW="3467100" imgH="495300" progId="Equation.DSMT4">
                  <p:embed/>
                </p:oleObj>
              </mc:Choice>
              <mc:Fallback>
                <p:oleObj name="Equation" r:id="rId5" imgW="3467100" imgH="495300" progId="Equation.DSMT4">
                  <p:embed/>
                  <p:pic>
                    <p:nvPicPr>
                      <p:cNvPr id="0" name="Picture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3488" y="3189288"/>
                        <a:ext cx="6508750" cy="930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970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Samostatné úlohy</a:t>
            </a:r>
            <a:endParaRPr lang="en-GB" altLang="cs-CZ" sz="2400" b="1"/>
          </a:p>
        </p:txBody>
      </p:sp>
      <p:sp>
        <p:nvSpPr>
          <p:cNvPr id="79971" name="TextovéPole 10"/>
          <p:cNvSpPr txBox="1">
            <a:spLocks noChangeArrowheads="1"/>
          </p:cNvSpPr>
          <p:nvPr/>
        </p:nvSpPr>
        <p:spPr bwMode="auto">
          <a:xfrm>
            <a:off x="320675" y="1381125"/>
            <a:ext cx="8477250" cy="271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79972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7997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9974" name="Text Box 9"/>
          <p:cNvSpPr txBox="1">
            <a:spLocks noChangeArrowheads="1"/>
          </p:cNvSpPr>
          <p:nvPr/>
        </p:nvSpPr>
        <p:spPr bwMode="auto">
          <a:xfrm>
            <a:off x="944563" y="4716463"/>
            <a:ext cx="1841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79975" name="Rectangle 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997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9977" name="Rectangle 11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9978" name="Rectangle 12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9979" name="Rectangle 13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9980" name="Rectangle 1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9981" name="Rectangle 15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9982" name="Rectangle 16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9983" name="Rectangle 17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9984" name="Rectangle 18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9985" name="Rectangle 19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9986" name="Rectangle 21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9987" name="Rectangle 22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9988" name="Rectangle 23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9989" name="Rectangle 2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9990" name="Rectangle 25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9991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9992" name="Rectangle 29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9993" name="Rectangle 31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9994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9995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9996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9997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9998" name="Rectangle 32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9999" name="Text Box 33"/>
          <p:cNvSpPr txBox="1">
            <a:spLocks noChangeArrowheads="1"/>
          </p:cNvSpPr>
          <p:nvPr/>
        </p:nvSpPr>
        <p:spPr bwMode="auto">
          <a:xfrm>
            <a:off x="661988" y="1643063"/>
            <a:ext cx="4987925" cy="310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Určete obsah plochy sevřené křivkami:</a:t>
            </a:r>
          </a:p>
          <a:p>
            <a:endParaRPr lang="cs-CZ" sz="2200"/>
          </a:p>
          <a:p>
            <a:r>
              <a:rPr lang="cs-CZ" sz="2200"/>
              <a:t>a)</a:t>
            </a:r>
          </a:p>
          <a:p>
            <a:endParaRPr lang="cs-CZ" sz="2200"/>
          </a:p>
          <a:p>
            <a:r>
              <a:rPr lang="cs-CZ" sz="2200"/>
              <a:t>b)</a:t>
            </a:r>
          </a:p>
          <a:p>
            <a:endParaRPr lang="cs-CZ" sz="2200"/>
          </a:p>
          <a:p>
            <a:r>
              <a:rPr lang="cs-CZ" sz="2200"/>
              <a:t>c)</a:t>
            </a:r>
          </a:p>
          <a:p>
            <a:endParaRPr lang="cs-CZ" sz="2200"/>
          </a:p>
          <a:p>
            <a:endParaRPr lang="cs-CZ" sz="2200"/>
          </a:p>
        </p:txBody>
      </p:sp>
      <p:sp>
        <p:nvSpPr>
          <p:cNvPr id="80000" name="Rectangle 34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0001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0002" name="Rectangle 36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0003" name="Text Box 37"/>
          <p:cNvSpPr txBox="1">
            <a:spLocks noChangeArrowheads="1"/>
          </p:cNvSpPr>
          <p:nvPr/>
        </p:nvSpPr>
        <p:spPr bwMode="auto">
          <a:xfrm>
            <a:off x="850900" y="4678363"/>
            <a:ext cx="1841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80004" name="Rectangle 38"/>
          <p:cNvSpPr>
            <a:spLocks noChangeArrowheads="1"/>
          </p:cNvSpPr>
          <p:nvPr/>
        </p:nvSpPr>
        <p:spPr bwMode="auto">
          <a:xfrm>
            <a:off x="0" y="3228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0005" name="Rectangle 40"/>
          <p:cNvSpPr>
            <a:spLocks noChangeArrowheads="1"/>
          </p:cNvSpPr>
          <p:nvPr/>
        </p:nvSpPr>
        <p:spPr bwMode="auto">
          <a:xfrm>
            <a:off x="0" y="3181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0006" name="Rectangle 42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79966" name="Object 94"/>
          <p:cNvGraphicFramePr>
            <a:graphicFrameLocks noChangeAspect="1"/>
          </p:cNvGraphicFramePr>
          <p:nvPr/>
        </p:nvGraphicFramePr>
        <p:xfrm>
          <a:off x="1181100" y="2314575"/>
          <a:ext cx="1495425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72" name="Equation" r:id="rId3" imgW="800100" imgH="228600" progId="Equation.DSMT4">
                  <p:embed/>
                </p:oleObj>
              </mc:Choice>
              <mc:Fallback>
                <p:oleObj name="Equation" r:id="rId3" imgW="800100" imgH="228600" progId="Equation.DSMT4">
                  <p:embed/>
                  <p:pic>
                    <p:nvPicPr>
                      <p:cNvPr id="0" name="Picture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1100" y="2314575"/>
                        <a:ext cx="1495425" cy="427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007" name="Rectangle 47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79967" name="Object 95"/>
          <p:cNvGraphicFramePr>
            <a:graphicFrameLocks noChangeAspect="1"/>
          </p:cNvGraphicFramePr>
          <p:nvPr/>
        </p:nvGraphicFramePr>
        <p:xfrm>
          <a:off x="1246188" y="2976563"/>
          <a:ext cx="1462087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73" name="Equation" r:id="rId5" imgW="876300" imgH="228600" progId="Equation.DSMT4">
                  <p:embed/>
                </p:oleObj>
              </mc:Choice>
              <mc:Fallback>
                <p:oleObj name="Equation" r:id="rId5" imgW="876300" imgH="228600" progId="Equation.DSMT4">
                  <p:embed/>
                  <p:pic>
                    <p:nvPicPr>
                      <p:cNvPr id="0" name="Picture 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6188" y="2976563"/>
                        <a:ext cx="1462087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008" name="Rectangle 49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79968" name="Object 96"/>
          <p:cNvGraphicFramePr>
            <a:graphicFrameLocks noChangeAspect="1"/>
          </p:cNvGraphicFramePr>
          <p:nvPr/>
        </p:nvGraphicFramePr>
        <p:xfrm>
          <a:off x="1195388" y="3560763"/>
          <a:ext cx="1339850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74" name="Equation" r:id="rId7" imgW="914400" imgH="419100" progId="Equation.DSMT4">
                  <p:embed/>
                </p:oleObj>
              </mc:Choice>
              <mc:Fallback>
                <p:oleObj name="Equation" r:id="rId7" imgW="914400" imgH="419100" progId="Equation.DSMT4">
                  <p:embed/>
                  <p:pic>
                    <p:nvPicPr>
                      <p:cNvPr id="0" name="Picture 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5388" y="3560763"/>
                        <a:ext cx="1339850" cy="614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009" name="Rectangle 5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27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Určitý integrál – základní vlastnosti</a:t>
            </a:r>
            <a:endParaRPr lang="en-GB" altLang="cs-CZ" sz="2400" b="1"/>
          </a:p>
        </p:txBody>
      </p:sp>
      <p:sp>
        <p:nvSpPr>
          <p:cNvPr id="53328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53329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5333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3331" name="Text Box 9"/>
          <p:cNvSpPr txBox="1">
            <a:spLocks noChangeArrowheads="1"/>
          </p:cNvSpPr>
          <p:nvPr/>
        </p:nvSpPr>
        <p:spPr bwMode="auto">
          <a:xfrm>
            <a:off x="944563" y="4716463"/>
            <a:ext cx="1841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53332" name="Text Box 8"/>
          <p:cNvSpPr txBox="1">
            <a:spLocks noChangeArrowheads="1"/>
          </p:cNvSpPr>
          <p:nvPr/>
        </p:nvSpPr>
        <p:spPr bwMode="auto">
          <a:xfrm>
            <a:off x="774700" y="1597025"/>
            <a:ext cx="4802188" cy="411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  <a:p>
            <a:r>
              <a:rPr lang="cs-CZ" sz="2200"/>
              <a:t>Základní vlastnosti určitého integrálu:</a:t>
            </a:r>
          </a:p>
          <a:p>
            <a:endParaRPr lang="cs-CZ" sz="2200"/>
          </a:p>
          <a:p>
            <a:r>
              <a:rPr lang="cs-CZ" sz="2200"/>
              <a:t>i)</a:t>
            </a:r>
          </a:p>
          <a:p>
            <a:endParaRPr lang="cs-CZ" sz="2200"/>
          </a:p>
          <a:p>
            <a:r>
              <a:rPr lang="cs-CZ" sz="2200"/>
              <a:t>ii)</a:t>
            </a:r>
          </a:p>
          <a:p>
            <a:endParaRPr lang="cs-CZ" sz="2200"/>
          </a:p>
          <a:p>
            <a:r>
              <a:rPr lang="cs-CZ" sz="2200"/>
              <a:t>iii)</a:t>
            </a:r>
          </a:p>
          <a:p>
            <a:endParaRPr lang="cs-CZ" sz="2200"/>
          </a:p>
          <a:p>
            <a:r>
              <a:rPr lang="cs-CZ" sz="2200"/>
              <a:t>iv)</a:t>
            </a:r>
          </a:p>
          <a:p>
            <a:endParaRPr lang="cs-CZ" sz="2200"/>
          </a:p>
          <a:p>
            <a:r>
              <a:rPr lang="cs-CZ" sz="2200"/>
              <a:t>v)</a:t>
            </a:r>
          </a:p>
        </p:txBody>
      </p:sp>
      <p:sp>
        <p:nvSpPr>
          <p:cNvPr id="53333" name="Rectangle 10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3321" name="Object 73"/>
          <p:cNvGraphicFramePr>
            <a:graphicFrameLocks noChangeAspect="1"/>
          </p:cNvGraphicFramePr>
          <p:nvPr/>
        </p:nvGraphicFramePr>
        <p:xfrm>
          <a:off x="1069975" y="2517775"/>
          <a:ext cx="1152525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31" name="Equation" r:id="rId3" imgW="800100" imgH="457200" progId="Equation.DSMT4">
                  <p:embed/>
                </p:oleObj>
              </mc:Choice>
              <mc:Fallback>
                <p:oleObj name="Equation" r:id="rId3" imgW="800100" imgH="457200" progId="Equation.DSMT4">
                  <p:embed/>
                  <p:pic>
                    <p:nvPicPr>
                      <p:cNvPr id="0" name="Picture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9975" y="2517775"/>
                        <a:ext cx="1152525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322" name="Object 74"/>
          <p:cNvGraphicFramePr>
            <a:graphicFrameLocks noChangeAspect="1"/>
          </p:cNvGraphicFramePr>
          <p:nvPr/>
        </p:nvGraphicFramePr>
        <p:xfrm>
          <a:off x="1195388" y="3203575"/>
          <a:ext cx="1838325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32" name="Equation" r:id="rId5" imgW="1346200" imgH="469900" progId="Equation.DSMT4">
                  <p:embed/>
                </p:oleObj>
              </mc:Choice>
              <mc:Fallback>
                <p:oleObj name="Equation" r:id="rId5" imgW="1346200" imgH="469900" progId="Equation.DSMT4">
                  <p:embed/>
                  <p:pic>
                    <p:nvPicPr>
                      <p:cNvPr id="0" name="Picture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5388" y="3203575"/>
                        <a:ext cx="1838325" cy="63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334" name="Rectangle 14"/>
          <p:cNvSpPr>
            <a:spLocks noChangeArrowheads="1"/>
          </p:cNvSpPr>
          <p:nvPr/>
        </p:nvSpPr>
        <p:spPr bwMode="auto">
          <a:xfrm>
            <a:off x="0" y="27352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3323" name="Object 75"/>
          <p:cNvGraphicFramePr>
            <a:graphicFrameLocks noChangeAspect="1"/>
          </p:cNvGraphicFramePr>
          <p:nvPr/>
        </p:nvGraphicFramePr>
        <p:xfrm>
          <a:off x="1249363" y="3860800"/>
          <a:ext cx="1971675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33" name="Equation" r:id="rId7" imgW="1371600" imgH="457200" progId="Equation.DSMT4">
                  <p:embed/>
                </p:oleObj>
              </mc:Choice>
              <mc:Fallback>
                <p:oleObj name="Equation" r:id="rId7" imgW="1371600" imgH="457200" progId="Equation.DSMT4">
                  <p:embed/>
                  <p:pic>
                    <p:nvPicPr>
                      <p:cNvPr id="0" name="Picture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9363" y="3860800"/>
                        <a:ext cx="1971675" cy="657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335" name="Rectangle 16"/>
          <p:cNvSpPr>
            <a:spLocks noChangeArrowheads="1"/>
          </p:cNvSpPr>
          <p:nvPr/>
        </p:nvSpPr>
        <p:spPr bwMode="auto">
          <a:xfrm>
            <a:off x="0" y="27590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3324" name="Object 76"/>
          <p:cNvGraphicFramePr>
            <a:graphicFrameLocks noChangeAspect="1"/>
          </p:cNvGraphicFramePr>
          <p:nvPr/>
        </p:nvGraphicFramePr>
        <p:xfrm>
          <a:off x="1249363" y="4540250"/>
          <a:ext cx="3619500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34" name="Equation" r:id="rId9" imgW="2425700" imgH="469900" progId="Equation.DSMT4">
                  <p:embed/>
                </p:oleObj>
              </mc:Choice>
              <mc:Fallback>
                <p:oleObj name="Equation" r:id="rId9" imgW="2425700" imgH="469900" progId="Equation.DSMT4">
                  <p:embed/>
                  <p:pic>
                    <p:nvPicPr>
                      <p:cNvPr id="0" name="Picture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9363" y="4540250"/>
                        <a:ext cx="3619500" cy="695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336" name="Rectangle 18"/>
          <p:cNvSpPr>
            <a:spLocks noChangeArrowheads="1"/>
          </p:cNvSpPr>
          <p:nvPr/>
        </p:nvSpPr>
        <p:spPr bwMode="auto">
          <a:xfrm>
            <a:off x="0" y="27447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3325" name="Object 77"/>
          <p:cNvGraphicFramePr>
            <a:graphicFrameLocks noChangeAspect="1"/>
          </p:cNvGraphicFramePr>
          <p:nvPr/>
        </p:nvGraphicFramePr>
        <p:xfrm>
          <a:off x="1266825" y="5211763"/>
          <a:ext cx="2659063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35" name="Equation" r:id="rId11" imgW="1905000" imgH="457200" progId="Equation.DSMT4">
                  <p:embed/>
                </p:oleObj>
              </mc:Choice>
              <mc:Fallback>
                <p:oleObj name="Equation" r:id="rId11" imgW="1905000" imgH="457200" progId="Equation.DSMT4">
                  <p:embed/>
                  <p:pic>
                    <p:nvPicPr>
                      <p:cNvPr id="0" name="Picture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6825" y="5211763"/>
                        <a:ext cx="2659063" cy="63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Určitý integrál – základní vlastnosti</a:t>
            </a:r>
            <a:endParaRPr lang="en-GB" altLang="cs-CZ" sz="2400" b="1"/>
          </a:p>
        </p:txBody>
      </p:sp>
      <p:sp>
        <p:nvSpPr>
          <p:cNvPr id="54275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54276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5427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4278" name="Text Box 9"/>
          <p:cNvSpPr txBox="1">
            <a:spLocks noChangeArrowheads="1"/>
          </p:cNvSpPr>
          <p:nvPr/>
        </p:nvSpPr>
        <p:spPr bwMode="auto">
          <a:xfrm>
            <a:off x="944563" y="4716463"/>
            <a:ext cx="1841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54279" name="Text Box 8"/>
          <p:cNvSpPr txBox="1">
            <a:spLocks noChangeArrowheads="1"/>
          </p:cNvSpPr>
          <p:nvPr/>
        </p:nvSpPr>
        <p:spPr bwMode="auto">
          <a:xfrm>
            <a:off x="774700" y="1597025"/>
            <a:ext cx="7288213" cy="344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  <a:p>
            <a:r>
              <a:rPr lang="cs-CZ" sz="2200"/>
              <a:t>Bod i): integrace přes interval nulové délky je nula.</a:t>
            </a:r>
          </a:p>
          <a:p>
            <a:endParaRPr lang="cs-CZ" sz="2200"/>
          </a:p>
          <a:p>
            <a:r>
              <a:rPr lang="cs-CZ" sz="2200"/>
              <a:t>Bod ii): při výměně mezí integrál změní znaménko.</a:t>
            </a:r>
          </a:p>
          <a:p>
            <a:endParaRPr lang="cs-CZ" sz="2200"/>
          </a:p>
          <a:p>
            <a:r>
              <a:rPr lang="cs-CZ" sz="2200"/>
              <a:t>Bod iii): multiplikační konstantu lze vytknout před integrál.</a:t>
            </a:r>
          </a:p>
          <a:p>
            <a:endParaRPr lang="cs-CZ" sz="2200"/>
          </a:p>
          <a:p>
            <a:r>
              <a:rPr lang="cs-CZ" sz="2200"/>
              <a:t>Bod iv): lze integrovat člen po členu.</a:t>
            </a:r>
          </a:p>
          <a:p>
            <a:endParaRPr lang="cs-CZ" sz="2200"/>
          </a:p>
          <a:p>
            <a:r>
              <a:rPr lang="cs-CZ" sz="2200"/>
              <a:t>Bod v): interval integrace lze rozdělit. </a:t>
            </a:r>
          </a:p>
        </p:txBody>
      </p:sp>
      <p:sp>
        <p:nvSpPr>
          <p:cNvPr id="54280" name="Rectangle 10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4281" name="Rectangle 14"/>
          <p:cNvSpPr>
            <a:spLocks noChangeArrowheads="1"/>
          </p:cNvSpPr>
          <p:nvPr/>
        </p:nvSpPr>
        <p:spPr bwMode="auto">
          <a:xfrm>
            <a:off x="0" y="27352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4282" name="Rectangle 16"/>
          <p:cNvSpPr>
            <a:spLocks noChangeArrowheads="1"/>
          </p:cNvSpPr>
          <p:nvPr/>
        </p:nvSpPr>
        <p:spPr bwMode="auto">
          <a:xfrm>
            <a:off x="0" y="27590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4283" name="Rectangle 18"/>
          <p:cNvSpPr>
            <a:spLocks noChangeArrowheads="1"/>
          </p:cNvSpPr>
          <p:nvPr/>
        </p:nvSpPr>
        <p:spPr bwMode="auto">
          <a:xfrm>
            <a:off x="0" y="27447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Užití určitého integrálu</a:t>
            </a:r>
            <a:endParaRPr lang="en-GB" altLang="cs-CZ" sz="2400" b="1"/>
          </a:p>
        </p:txBody>
      </p:sp>
      <p:sp>
        <p:nvSpPr>
          <p:cNvPr id="107523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107524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10752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7526" name="Text Box 9"/>
          <p:cNvSpPr txBox="1">
            <a:spLocks noChangeArrowheads="1"/>
          </p:cNvSpPr>
          <p:nvPr/>
        </p:nvSpPr>
        <p:spPr bwMode="auto">
          <a:xfrm>
            <a:off x="944563" y="4716463"/>
            <a:ext cx="1841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107527" name="Text Box 8"/>
          <p:cNvSpPr txBox="1">
            <a:spLocks noChangeArrowheads="1"/>
          </p:cNvSpPr>
          <p:nvPr/>
        </p:nvSpPr>
        <p:spPr bwMode="auto">
          <a:xfrm>
            <a:off x="1011238" y="1568450"/>
            <a:ext cx="6029325" cy="347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  <a:p>
            <a:pPr>
              <a:buFontTx/>
              <a:buChar char="•"/>
            </a:pPr>
            <a:r>
              <a:rPr lang="cs-CZ" sz="2200"/>
              <a:t> Obsah plochy pod nebo nad danou křivkou,</a:t>
            </a:r>
          </a:p>
          <a:p>
            <a:pPr>
              <a:buFontTx/>
              <a:buChar char="•"/>
            </a:pPr>
            <a:endParaRPr lang="cs-CZ" sz="2200"/>
          </a:p>
          <a:p>
            <a:pPr>
              <a:buFontTx/>
              <a:buChar char="•"/>
            </a:pPr>
            <a:r>
              <a:rPr lang="cs-CZ" sz="2200"/>
              <a:t> Obsah plochy sevřené dvěmi a více křivkami,</a:t>
            </a:r>
          </a:p>
          <a:p>
            <a:pPr>
              <a:buFontTx/>
              <a:buChar char="•"/>
            </a:pPr>
            <a:endParaRPr lang="cs-CZ" sz="2200"/>
          </a:p>
          <a:p>
            <a:pPr>
              <a:buFontTx/>
              <a:buChar char="•"/>
            </a:pPr>
            <a:r>
              <a:rPr lang="cs-CZ" sz="2200"/>
              <a:t> Délka křivky,</a:t>
            </a:r>
          </a:p>
          <a:p>
            <a:pPr>
              <a:buFontTx/>
              <a:buChar char="•"/>
            </a:pPr>
            <a:endParaRPr lang="cs-CZ" sz="2200"/>
          </a:p>
          <a:p>
            <a:pPr>
              <a:buFontTx/>
              <a:buChar char="•"/>
            </a:pPr>
            <a:r>
              <a:rPr lang="cs-CZ" sz="2200"/>
              <a:t> Objem a povrch rotačního tělesa,</a:t>
            </a:r>
          </a:p>
          <a:p>
            <a:pPr>
              <a:buFontTx/>
              <a:buChar char="•"/>
            </a:pPr>
            <a:endParaRPr lang="cs-CZ" sz="2200"/>
          </a:p>
          <a:p>
            <a:pPr>
              <a:buFontTx/>
              <a:buChar char="•"/>
            </a:pPr>
            <a:r>
              <a:rPr lang="cs-CZ" sz="2200"/>
              <a:t> A další….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33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Určitý integrál – obsah plochy</a:t>
            </a:r>
            <a:endParaRPr lang="en-GB" altLang="cs-CZ" sz="2400" b="1"/>
          </a:p>
        </p:txBody>
      </p:sp>
      <p:sp>
        <p:nvSpPr>
          <p:cNvPr id="55334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55335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5533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5337" name="Text Box 9"/>
          <p:cNvSpPr txBox="1">
            <a:spLocks noChangeArrowheads="1"/>
          </p:cNvSpPr>
          <p:nvPr/>
        </p:nvSpPr>
        <p:spPr bwMode="auto">
          <a:xfrm>
            <a:off x="944563" y="4716463"/>
            <a:ext cx="1841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55338" name="Text Box 8"/>
          <p:cNvSpPr txBox="1">
            <a:spLocks noChangeArrowheads="1"/>
          </p:cNvSpPr>
          <p:nvPr/>
        </p:nvSpPr>
        <p:spPr bwMode="auto">
          <a:xfrm>
            <a:off x="812800" y="1722438"/>
            <a:ext cx="7329488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/>
              <a:t>Určete:</a:t>
            </a:r>
          </a:p>
          <a:p>
            <a:endParaRPr lang="cs-CZ" sz="2400"/>
          </a:p>
          <a:p>
            <a:r>
              <a:rPr lang="cs-CZ" sz="2400"/>
              <a:t>Řešení: </a:t>
            </a:r>
          </a:p>
          <a:p>
            <a:endParaRPr lang="cs-CZ" sz="2400"/>
          </a:p>
          <a:p>
            <a:endParaRPr lang="cs-CZ" sz="2400"/>
          </a:p>
          <a:p>
            <a:r>
              <a:rPr lang="cs-CZ" sz="2400"/>
              <a:t>Jaký je význam oněch 7/3? </a:t>
            </a:r>
            <a:r>
              <a:rPr lang="cs-CZ"/>
              <a:t> </a:t>
            </a:r>
          </a:p>
          <a:p>
            <a:endParaRPr lang="cs-CZ" sz="2200"/>
          </a:p>
          <a:p>
            <a:r>
              <a:rPr lang="cs-CZ" sz="2200"/>
              <a:t>Je to obsah plochy pod křivkou f(x) na intervalu (1,2), viz </a:t>
            </a:r>
          </a:p>
          <a:p>
            <a:r>
              <a:rPr lang="cs-CZ" sz="2200"/>
              <a:t>následující obrázek.</a:t>
            </a:r>
          </a:p>
        </p:txBody>
      </p:sp>
      <p:sp>
        <p:nvSpPr>
          <p:cNvPr id="55339" name="Rectangle 10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5330" name="Object 34"/>
          <p:cNvGraphicFramePr>
            <a:graphicFrameLocks noChangeAspect="1"/>
          </p:cNvGraphicFramePr>
          <p:nvPr/>
        </p:nvGraphicFramePr>
        <p:xfrm>
          <a:off x="1860550" y="1535113"/>
          <a:ext cx="777875" cy="849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34" name="Equation" r:id="rId3" imgW="419100" imgH="457200" progId="Equation.DSMT4">
                  <p:embed/>
                </p:oleObj>
              </mc:Choice>
              <mc:Fallback>
                <p:oleObj name="Equation" r:id="rId3" imgW="419100" imgH="457200" progId="Equation.DSMT4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0550" y="1535113"/>
                        <a:ext cx="777875" cy="849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4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5331" name="Object 35"/>
          <p:cNvGraphicFramePr>
            <a:graphicFrameLocks noChangeAspect="1"/>
          </p:cNvGraphicFramePr>
          <p:nvPr/>
        </p:nvGraphicFramePr>
        <p:xfrm>
          <a:off x="2106613" y="2335213"/>
          <a:ext cx="2678112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35" name="Equation" r:id="rId5" imgW="1765300" imgH="508000" progId="Equation.DSMT4">
                  <p:embed/>
                </p:oleObj>
              </mc:Choice>
              <mc:Fallback>
                <p:oleObj name="Equation" r:id="rId5" imgW="1765300" imgH="508000" progId="Equation.DSMT4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6613" y="2335213"/>
                        <a:ext cx="2678112" cy="768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Určitý integrál – obsah plochy</a:t>
            </a:r>
            <a:endParaRPr lang="en-GB" altLang="cs-CZ" sz="2400" b="1"/>
          </a:p>
        </p:txBody>
      </p:sp>
      <p:sp>
        <p:nvSpPr>
          <p:cNvPr id="73731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73732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7373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3734" name="Text Box 9"/>
          <p:cNvSpPr txBox="1">
            <a:spLocks noChangeArrowheads="1"/>
          </p:cNvSpPr>
          <p:nvPr/>
        </p:nvSpPr>
        <p:spPr bwMode="auto">
          <a:xfrm>
            <a:off x="944563" y="4716463"/>
            <a:ext cx="1841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73735" name="Rectangle 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3736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pic>
        <p:nvPicPr>
          <p:cNvPr id="73737" name="Picture 1608" descr="Graf 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75" y="1804988"/>
            <a:ext cx="5218113" cy="391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49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 dirty="0"/>
              <a:t>Určitý integrál – </a:t>
            </a:r>
            <a:r>
              <a:rPr lang="cs-CZ" altLang="cs-CZ" sz="2400" b="1" dirty="0" smtClean="0"/>
              <a:t>řešený příklad </a:t>
            </a:r>
            <a:r>
              <a:rPr lang="cs-CZ" altLang="cs-CZ" sz="2400" b="1" dirty="0"/>
              <a:t>1</a:t>
            </a:r>
            <a:endParaRPr lang="en-GB" altLang="cs-CZ" sz="2400" b="1" dirty="0"/>
          </a:p>
        </p:txBody>
      </p:sp>
      <p:sp>
        <p:nvSpPr>
          <p:cNvPr id="68650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68651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6865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8653" name="Text Box 9"/>
          <p:cNvSpPr txBox="1">
            <a:spLocks noChangeArrowheads="1"/>
          </p:cNvSpPr>
          <p:nvPr/>
        </p:nvSpPr>
        <p:spPr bwMode="auto">
          <a:xfrm>
            <a:off x="944563" y="4716463"/>
            <a:ext cx="1841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68654" name="Text Box 8"/>
          <p:cNvSpPr txBox="1">
            <a:spLocks noChangeArrowheads="1"/>
          </p:cNvSpPr>
          <p:nvPr/>
        </p:nvSpPr>
        <p:spPr bwMode="auto">
          <a:xfrm>
            <a:off x="812800" y="1722438"/>
            <a:ext cx="7835900" cy="298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/>
              <a:t>Určete obsah plochy omezené křivkami:               , osa x,</a:t>
            </a:r>
          </a:p>
          <a:p>
            <a:r>
              <a:rPr lang="cs-CZ" sz="2400"/>
              <a:t>x = -1 a x = 2.</a:t>
            </a:r>
          </a:p>
          <a:p>
            <a:endParaRPr lang="cs-CZ" sz="2400"/>
          </a:p>
          <a:p>
            <a:r>
              <a:rPr lang="cs-CZ" sz="2400"/>
              <a:t>Řešení: Interval integrace rozdělíme na (-1,0) a (0,2).</a:t>
            </a:r>
          </a:p>
          <a:p>
            <a:r>
              <a:rPr lang="cs-CZ" sz="2400"/>
              <a:t>Pak integrujeme:</a:t>
            </a:r>
          </a:p>
          <a:p>
            <a:endParaRPr lang="cs-CZ" sz="2400"/>
          </a:p>
          <a:p>
            <a:endParaRPr lang="cs-CZ" sz="2400"/>
          </a:p>
          <a:p>
            <a:endParaRPr lang="cs-CZ" sz="2200"/>
          </a:p>
        </p:txBody>
      </p:sp>
      <p:sp>
        <p:nvSpPr>
          <p:cNvPr id="68655" name="Rectangle 10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865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8657" name="Rectangle 14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8646" name="Object 38"/>
          <p:cNvGraphicFramePr>
            <a:graphicFrameLocks noChangeAspect="1"/>
          </p:cNvGraphicFramePr>
          <p:nvPr/>
        </p:nvGraphicFramePr>
        <p:xfrm>
          <a:off x="6503988" y="1681163"/>
          <a:ext cx="973137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50" name="Equation" r:id="rId3" imgW="406224" imgH="228501" progId="Equation.DSMT4">
                  <p:embed/>
                </p:oleObj>
              </mc:Choice>
              <mc:Fallback>
                <p:oleObj name="Equation" r:id="rId3" imgW="406224" imgH="228501" progId="Equation.DSMT4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3988" y="1681163"/>
                        <a:ext cx="973137" cy="542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5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8647" name="Object 39"/>
          <p:cNvGraphicFramePr>
            <a:graphicFrameLocks noChangeAspect="1"/>
          </p:cNvGraphicFramePr>
          <p:nvPr/>
        </p:nvGraphicFramePr>
        <p:xfrm>
          <a:off x="893763" y="4157663"/>
          <a:ext cx="7218362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51" name="Equation" r:id="rId5" imgW="4241800" imgH="558800" progId="Equation.DSMT4">
                  <p:embed/>
                </p:oleObj>
              </mc:Choice>
              <mc:Fallback>
                <p:oleObj name="Equation" r:id="rId5" imgW="4241800" imgH="558800" progId="Equation.DSMT4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3763" y="4157663"/>
                        <a:ext cx="7218362" cy="939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 dirty="0"/>
              <a:t>Určitý integrál – </a:t>
            </a:r>
            <a:r>
              <a:rPr lang="cs-CZ" altLang="cs-CZ" sz="2400" b="1" dirty="0"/>
              <a:t>řešený příklad </a:t>
            </a:r>
            <a:r>
              <a:rPr lang="cs-CZ" altLang="cs-CZ" sz="2400" b="1" dirty="0" smtClean="0"/>
              <a:t>1</a:t>
            </a:r>
            <a:endParaRPr lang="en-GB" altLang="cs-CZ" sz="2400" b="1" dirty="0"/>
          </a:p>
        </p:txBody>
      </p:sp>
      <p:sp>
        <p:nvSpPr>
          <p:cNvPr id="104451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104452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10445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4454" name="Text Box 9"/>
          <p:cNvSpPr txBox="1">
            <a:spLocks noChangeArrowheads="1"/>
          </p:cNvSpPr>
          <p:nvPr/>
        </p:nvSpPr>
        <p:spPr bwMode="auto">
          <a:xfrm>
            <a:off x="944563" y="4716463"/>
            <a:ext cx="1841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104455" name="Rectangle 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4456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pic>
        <p:nvPicPr>
          <p:cNvPr id="104457" name="Picture 1694" descr="Graf 2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14513" y="1714500"/>
            <a:ext cx="5353050" cy="401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zentace_OPF_návrh [režim kompatibility]" id="{F70FC462-D9F3-4EB2-B923-5E5330675293}" vid="{CCD9E1B5-EE89-42D1-936D-BB4AE5A7B3F6}"/>
    </a:ext>
  </a:extLst>
</a:theme>
</file>

<file path=ppt/theme/theme2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</Template>
  <TotalTime>473</TotalTime>
  <Words>806</Words>
  <Application>Microsoft Office PowerPoint</Application>
  <PresentationFormat>Předvádění na obrazovce (4:3)</PresentationFormat>
  <Paragraphs>440</Paragraphs>
  <Slides>29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2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2" baseType="lpstr">
      <vt:lpstr>Motiv sady Office</vt:lpstr>
      <vt:lpstr>Vlastní návrh</vt:lpstr>
      <vt:lpstr>Equation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Roman Šperka</dc:creator>
  <cp:lastModifiedBy>stoklasova</cp:lastModifiedBy>
  <cp:revision>60</cp:revision>
  <dcterms:created xsi:type="dcterms:W3CDTF">2016-03-17T12:08:01Z</dcterms:created>
  <dcterms:modified xsi:type="dcterms:W3CDTF">2018-06-03T08:30:21Z</dcterms:modified>
</cp:coreProperties>
</file>