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96" r:id="rId3"/>
    <p:sldId id="310" r:id="rId4"/>
    <p:sldId id="311" r:id="rId5"/>
    <p:sldId id="319" r:id="rId6"/>
    <p:sldId id="320" r:id="rId7"/>
    <p:sldId id="321" r:id="rId8"/>
    <p:sldId id="322" r:id="rId9"/>
    <p:sldId id="306" r:id="rId10"/>
    <p:sldId id="323" r:id="rId11"/>
    <p:sldId id="325" r:id="rId12"/>
    <p:sldId id="314" r:id="rId13"/>
    <p:sldId id="324" r:id="rId14"/>
    <p:sldId id="326" r:id="rId15"/>
    <p:sldId id="327" r:id="rId16"/>
    <p:sldId id="328" r:id="rId17"/>
    <p:sldId id="331" r:id="rId18"/>
    <p:sldId id="335" r:id="rId19"/>
    <p:sldId id="332" r:id="rId20"/>
    <p:sldId id="334" r:id="rId21"/>
    <p:sldId id="337" r:id="rId22"/>
    <p:sldId id="336" r:id="rId23"/>
    <p:sldId id="295" r:id="rId24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92" autoAdjust="0"/>
  </p:normalViewPr>
  <p:slideViewPr>
    <p:cSldViewPr>
      <p:cViewPr varScale="1">
        <p:scale>
          <a:sx n="139" d="100"/>
          <a:sy n="139" d="100"/>
        </p:scale>
        <p:origin x="726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16. 4. 2018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4315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13170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57666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68218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40204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13024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84947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64389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05970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51803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0396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65299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02481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8248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719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75502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78801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50254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81202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4197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95409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283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bm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Projektování informačních systémů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8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</a:p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RNDr. Zdeněk Franěk,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err="1">
                <a:solidFill>
                  <a:srgbClr val="000000"/>
                </a:solidFill>
              </a:rPr>
              <a:t>Ganttův</a:t>
            </a:r>
            <a:r>
              <a:rPr lang="cs-CZ" b="1" dirty="0">
                <a:solidFill>
                  <a:srgbClr val="000000"/>
                </a:solidFill>
              </a:rPr>
              <a:t> diagram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632" y="1125752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Komentář k předchozí ukázce </a:t>
            </a:r>
            <a:r>
              <a:rPr lang="cs-CZ" sz="2000" dirty="0" err="1" smtClean="0">
                <a:solidFill>
                  <a:srgbClr val="000000"/>
                </a:solidFill>
              </a:rPr>
              <a:t>Ganttova</a:t>
            </a:r>
            <a:r>
              <a:rPr lang="cs-CZ" sz="2000" dirty="0" smtClean="0">
                <a:solidFill>
                  <a:srgbClr val="000000"/>
                </a:solidFill>
              </a:rPr>
              <a:t> diagramu v  MS Project 2016</a:t>
            </a:r>
          </a:p>
          <a:p>
            <a:pPr algn="just"/>
            <a:r>
              <a:rPr lang="cs-CZ" sz="2000" dirty="0" smtClean="0"/>
              <a:t>Pravá </a:t>
            </a:r>
            <a:r>
              <a:rPr lang="cs-CZ" sz="2000" dirty="0"/>
              <a:t>část </a:t>
            </a:r>
            <a:r>
              <a:rPr lang="cs-CZ" sz="2000" dirty="0" smtClean="0"/>
              <a:t>obrazovky </a:t>
            </a:r>
            <a:r>
              <a:rPr lang="cs-CZ" sz="2000" dirty="0"/>
              <a:t>ukazuje grafické vyjádření úkolu ve formě modrého pruhu. </a:t>
            </a:r>
            <a:endParaRPr lang="cs-CZ" sz="2000" dirty="0" smtClean="0"/>
          </a:p>
          <a:p>
            <a:pPr algn="just"/>
            <a:r>
              <a:rPr lang="cs-CZ" sz="2000" dirty="0" smtClean="0"/>
              <a:t>V </a:t>
            </a:r>
            <a:r>
              <a:rPr lang="cs-CZ" sz="2000" dirty="0"/>
              <a:t>záhlaví tohoto zobrazení v horní části je znázorněna časová osa, jejíž měřítko lze měnit či jinak přizpůsobovat. </a:t>
            </a:r>
            <a:endParaRPr lang="cs-CZ" sz="2000" dirty="0" smtClean="0"/>
          </a:p>
          <a:p>
            <a:pPr algn="just"/>
            <a:r>
              <a:rPr lang="cs-CZ" sz="2000" dirty="0" smtClean="0"/>
              <a:t>Každý </a:t>
            </a:r>
            <a:r>
              <a:rPr lang="cs-CZ" sz="2000" dirty="0"/>
              <a:t>úkol je potom zobrazen jako pruh se začátkem, danou dobou trvání a koncem a vazbami s ostatními úkoly. </a:t>
            </a:r>
            <a:endParaRPr lang="cs-CZ" sz="2000" dirty="0" smtClean="0"/>
          </a:p>
          <a:p>
            <a:pPr algn="just"/>
            <a:r>
              <a:rPr lang="cs-CZ" sz="2000" dirty="0" smtClean="0"/>
              <a:t>Vedle </a:t>
            </a:r>
            <a:r>
              <a:rPr lang="cs-CZ" sz="2000" dirty="0"/>
              <a:t>pruhu reprezentujícího úkol se zobrazují i další informace, jako například jména zdrojů, jež na úkolu pracují, konečný termín a podobně. </a:t>
            </a: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262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err="1">
                <a:solidFill>
                  <a:srgbClr val="000000"/>
                </a:solidFill>
              </a:rPr>
              <a:t>Ganttův</a:t>
            </a:r>
            <a:r>
              <a:rPr lang="cs-CZ" b="1" dirty="0">
                <a:solidFill>
                  <a:srgbClr val="000000"/>
                </a:solidFill>
              </a:rPr>
              <a:t> diagram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3558"/>
            <a:ext cx="8064896" cy="416227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Kritéria </a:t>
            </a:r>
            <a:r>
              <a:rPr lang="cs-CZ" sz="2000" dirty="0">
                <a:solidFill>
                  <a:srgbClr val="000000"/>
                </a:solidFill>
              </a:rPr>
              <a:t>pro volbu nejvhodnější organizační struktury</a:t>
            </a:r>
            <a:r>
              <a:rPr lang="cs-CZ" sz="2000" dirty="0" smtClean="0">
                <a:solidFill>
                  <a:srgbClr val="000000"/>
                </a:solidFill>
              </a:rPr>
              <a:t>: </a:t>
            </a:r>
          </a:p>
          <a:p>
            <a:pPr algn="just"/>
            <a:r>
              <a:rPr lang="cs-CZ" sz="2000" dirty="0" smtClean="0"/>
              <a:t>struktura </a:t>
            </a:r>
            <a:r>
              <a:rPr lang="cs-CZ" sz="2000" dirty="0"/>
              <a:t>projektu (rozsah problému),</a:t>
            </a:r>
          </a:p>
          <a:p>
            <a:pPr algn="just"/>
            <a:r>
              <a:rPr lang="cs-CZ" sz="2000" dirty="0" smtClean="0"/>
              <a:t>způsob </a:t>
            </a:r>
            <a:r>
              <a:rPr lang="cs-CZ" sz="2000" dirty="0"/>
              <a:t>zapojení účastníků projektu,</a:t>
            </a:r>
          </a:p>
          <a:p>
            <a:pPr algn="just"/>
            <a:r>
              <a:rPr lang="cs-CZ" sz="2000" dirty="0" smtClean="0"/>
              <a:t>míra </a:t>
            </a:r>
            <a:r>
              <a:rPr lang="cs-CZ" sz="2000" dirty="0"/>
              <a:t>institucionalizace subjektu projektového řízení, právní, ekonomická aj. (např. zvyky) omezení firmy,</a:t>
            </a:r>
          </a:p>
          <a:p>
            <a:pPr algn="just"/>
            <a:r>
              <a:rPr lang="cs-CZ" sz="2000" dirty="0" smtClean="0"/>
              <a:t>potenciál </a:t>
            </a:r>
            <a:r>
              <a:rPr lang="cs-CZ" sz="2000" dirty="0"/>
              <a:t>pracovníků,</a:t>
            </a:r>
          </a:p>
          <a:p>
            <a:pPr algn="just"/>
            <a:r>
              <a:rPr lang="cs-CZ" sz="2000" dirty="0" smtClean="0"/>
              <a:t>míra </a:t>
            </a:r>
            <a:r>
              <a:rPr lang="cs-CZ" sz="2000" dirty="0"/>
              <a:t>ochoty a schopnost spolupráce účastníků projektu,</a:t>
            </a:r>
          </a:p>
          <a:p>
            <a:pPr algn="just"/>
            <a:r>
              <a:rPr lang="cs-CZ" sz="2000" dirty="0" smtClean="0">
                <a:solidFill>
                  <a:srgbClr val="FF0000"/>
                </a:solidFill>
              </a:rPr>
              <a:t>úroveň </a:t>
            </a:r>
            <a:r>
              <a:rPr lang="cs-CZ" sz="2000" dirty="0">
                <a:solidFill>
                  <a:srgbClr val="FF0000"/>
                </a:solidFill>
              </a:rPr>
              <a:t>informačního systému účastníků projektu,</a:t>
            </a:r>
          </a:p>
          <a:p>
            <a:pPr algn="just"/>
            <a:r>
              <a:rPr lang="cs-CZ" sz="2000" dirty="0" smtClean="0"/>
              <a:t>dobrá </a:t>
            </a:r>
            <a:r>
              <a:rPr lang="cs-CZ" sz="2000" dirty="0"/>
              <a:t>organizační struktura – „ušita na míru“ konkrétního projektu</a:t>
            </a:r>
            <a:r>
              <a:rPr lang="cs-CZ" sz="2000" dirty="0" smtClean="0"/>
              <a:t>.</a:t>
            </a:r>
          </a:p>
          <a:p>
            <a:pPr algn="just"/>
            <a:r>
              <a:rPr lang="cs-CZ" sz="2000" dirty="0" smtClean="0">
                <a:solidFill>
                  <a:srgbClr val="FF0000"/>
                </a:solidFill>
              </a:rPr>
              <a:t>Microsoft Project </a:t>
            </a:r>
            <a:r>
              <a:rPr lang="cs-CZ" sz="2000" dirty="0">
                <a:solidFill>
                  <a:srgbClr val="FF0000"/>
                </a:solidFill>
              </a:rPr>
              <a:t>server = Vysoce škálovatelné a flexibilní místní řešení pro řízení portfolia projektů (PPM)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719572" y="4740788"/>
            <a:ext cx="6768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>
                <a:solidFill>
                  <a:srgbClr val="FF0000"/>
                </a:solidFill>
              </a:rPr>
              <a:t>Viz https://products.office.com/cs-cz/project/enterprise-project-server</a:t>
            </a:r>
          </a:p>
        </p:txBody>
      </p:sp>
    </p:spTree>
    <p:extLst>
      <p:ext uri="{BB962C8B-B14F-4D97-AF65-F5344CB8AC3E}">
        <p14:creationId xmlns:p14="http://schemas.microsoft.com/office/powerpoint/2010/main" val="92783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err="1" smtClean="0">
                <a:solidFill>
                  <a:srgbClr val="000000"/>
                </a:solidFill>
              </a:rPr>
              <a:t>Ganttův</a:t>
            </a:r>
            <a:r>
              <a:rPr lang="cs-CZ" b="1" dirty="0" smtClean="0">
                <a:solidFill>
                  <a:srgbClr val="000000"/>
                </a:solidFill>
              </a:rPr>
              <a:t> diagram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37369"/>
            <a:ext cx="7056784" cy="360041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cs-CZ" sz="1800" dirty="0" smtClean="0">
                <a:solidFill>
                  <a:srgbClr val="000000"/>
                </a:solidFill>
              </a:rPr>
              <a:t>Ukázka složitějšího </a:t>
            </a:r>
            <a:r>
              <a:rPr lang="cs-CZ" sz="1800" dirty="0" err="1" smtClean="0">
                <a:solidFill>
                  <a:srgbClr val="000000"/>
                </a:solidFill>
              </a:rPr>
              <a:t>Ganttova</a:t>
            </a:r>
            <a:r>
              <a:rPr lang="cs-CZ" sz="1800" dirty="0" smtClean="0">
                <a:solidFill>
                  <a:srgbClr val="000000"/>
                </a:solidFill>
              </a:rPr>
              <a:t> diagramu pro instalaci MS Project Serveru  </a:t>
            </a:r>
          </a:p>
          <a:p>
            <a:pPr lvl="1" algn="just"/>
            <a:endParaRPr lang="cs-CZ" sz="1800" dirty="0">
              <a:solidFill>
                <a:srgbClr val="000000"/>
              </a:solidFill>
            </a:endParaRPr>
          </a:p>
          <a:p>
            <a:pPr marL="457200" lvl="1" indent="0" algn="just">
              <a:buNone/>
            </a:pP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3"/>
          <a:srcRect b="25753"/>
          <a:stretch/>
        </p:blipFill>
        <p:spPr>
          <a:xfrm>
            <a:off x="431600" y="1235648"/>
            <a:ext cx="6624736" cy="3614915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467544" y="4876006"/>
            <a:ext cx="6480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Typové řešení v MS PROJECT  2016 při otvírání souboru - šablona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57989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err="1">
                <a:solidFill>
                  <a:srgbClr val="000000"/>
                </a:solidFill>
              </a:rPr>
              <a:t>Ganttův</a:t>
            </a:r>
            <a:r>
              <a:rPr lang="cs-CZ" b="1" dirty="0">
                <a:solidFill>
                  <a:srgbClr val="000000"/>
                </a:solidFill>
              </a:rPr>
              <a:t> diagram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632" y="1125752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Týmová spolupráce v MS Project a sdílení </a:t>
            </a:r>
            <a:r>
              <a:rPr lang="cs-CZ" sz="2000" dirty="0" err="1" smtClean="0">
                <a:solidFill>
                  <a:srgbClr val="000000"/>
                </a:solidFill>
              </a:rPr>
              <a:t>Ganttova</a:t>
            </a:r>
            <a:r>
              <a:rPr lang="cs-CZ" sz="2000" dirty="0" smtClean="0">
                <a:solidFill>
                  <a:srgbClr val="000000"/>
                </a:solidFill>
              </a:rPr>
              <a:t> diagramu</a:t>
            </a:r>
          </a:p>
          <a:p>
            <a:pPr algn="just"/>
            <a:r>
              <a:rPr lang="cs-CZ" sz="2000" dirty="0" smtClean="0"/>
              <a:t>Každý složitější projekt vyžaduje týmovou spolupráci</a:t>
            </a:r>
          </a:p>
          <a:p>
            <a:pPr algn="just"/>
            <a:r>
              <a:rPr lang="cs-CZ" sz="2000" dirty="0" smtClean="0"/>
              <a:t>Organizační struktura projektu dle rozsahu projektu</a:t>
            </a:r>
          </a:p>
          <a:p>
            <a:pPr algn="just"/>
            <a:r>
              <a:rPr lang="cs-CZ" sz="2000" dirty="0" smtClean="0"/>
              <a:t>Projektování IS a vývoj SW vyžaduje speciální </a:t>
            </a:r>
            <a:r>
              <a:rPr lang="cs-CZ" sz="2000" dirty="0" err="1" smtClean="0"/>
              <a:t>org</a:t>
            </a:r>
            <a:r>
              <a:rPr lang="cs-CZ" sz="2000" dirty="0" smtClean="0"/>
              <a:t>. strukturu</a:t>
            </a:r>
          </a:p>
          <a:p>
            <a:pPr algn="just"/>
            <a:r>
              <a:rPr lang="cs-CZ" sz="2000" dirty="0" smtClean="0"/>
              <a:t>V každém projektu hraje klíčovou roli hlavní projektový </a:t>
            </a:r>
            <a:r>
              <a:rPr lang="cs-CZ" sz="2000" dirty="0" err="1" smtClean="0"/>
              <a:t>nmanažer</a:t>
            </a:r>
            <a:endParaRPr lang="cs-CZ" sz="2000" dirty="0" smtClean="0"/>
          </a:p>
          <a:p>
            <a:pPr algn="just"/>
            <a:r>
              <a:rPr lang="cs-CZ" sz="2000" dirty="0" smtClean="0"/>
              <a:t>V metodice RUP je popsána ideální </a:t>
            </a:r>
            <a:r>
              <a:rPr lang="cs-CZ" sz="2000" dirty="0" err="1" smtClean="0"/>
              <a:t>org</a:t>
            </a:r>
            <a:r>
              <a:rPr lang="cs-CZ" sz="2000" dirty="0" smtClean="0"/>
              <a:t>. Strukturu vývojového týmu SW</a:t>
            </a:r>
          </a:p>
          <a:p>
            <a:pPr algn="just"/>
            <a:r>
              <a:rPr lang="cs-CZ" sz="2000" dirty="0" smtClean="0"/>
              <a:t>Manažer projektu, analytici, vývojáři - programátoři,</a:t>
            </a:r>
          </a:p>
          <a:p>
            <a:pPr marL="0" indent="0" algn="just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</a:t>
            </a:r>
            <a:r>
              <a:rPr lang="cs-CZ" sz="2000" dirty="0" err="1" smtClean="0"/>
              <a:t>testéři</a:t>
            </a:r>
            <a:r>
              <a:rPr lang="cs-CZ" sz="2000" dirty="0" smtClean="0"/>
              <a:t>, implementátoři, správci aplikace</a:t>
            </a:r>
          </a:p>
          <a:p>
            <a:pPr algn="just"/>
            <a:r>
              <a:rPr lang="cs-CZ" sz="2000" dirty="0" smtClean="0"/>
              <a:t>Podrobně viz materiál v </a:t>
            </a:r>
            <a:r>
              <a:rPr lang="cs-CZ" sz="2000" dirty="0" err="1" smtClean="0"/>
              <a:t>pdf</a:t>
            </a:r>
            <a:r>
              <a:rPr lang="cs-CZ" sz="2000" dirty="0" smtClean="0"/>
              <a:t> „RUP Best </a:t>
            </a:r>
            <a:r>
              <a:rPr lang="cs-CZ" sz="2000" dirty="0" err="1" smtClean="0"/>
              <a:t>Practices</a:t>
            </a:r>
            <a:r>
              <a:rPr lang="cs-CZ" sz="2000" dirty="0" smtClean="0"/>
              <a:t> </a:t>
            </a:r>
            <a:r>
              <a:rPr lang="cs-CZ" sz="2000" dirty="0" err="1" smtClean="0"/>
              <a:t>dor</a:t>
            </a:r>
            <a:r>
              <a:rPr lang="cs-CZ" sz="2000" dirty="0" smtClean="0"/>
              <a:t> </a:t>
            </a:r>
            <a:r>
              <a:rPr lang="cs-CZ" sz="2000" dirty="0" err="1" smtClean="0"/>
              <a:t>Softwarer</a:t>
            </a:r>
            <a:r>
              <a:rPr lang="cs-CZ" sz="2000" dirty="0" smtClean="0"/>
              <a:t> </a:t>
            </a:r>
            <a:r>
              <a:rPr lang="cs-CZ" sz="2000" dirty="0" err="1" smtClean="0"/>
              <a:t>Development</a:t>
            </a:r>
            <a:r>
              <a:rPr lang="cs-CZ" sz="2000" dirty="0" smtClean="0"/>
              <a:t> Team“ na stránkách </a:t>
            </a:r>
            <a:r>
              <a:rPr lang="cs-CZ" sz="2000" dirty="0" smtClean="0">
                <a:hlinkClick r:id="rId3"/>
              </a:rPr>
              <a:t>www.ibm.com</a:t>
            </a:r>
            <a:r>
              <a:rPr lang="cs-CZ" sz="2000" dirty="0" smtClean="0"/>
              <a:t> a na </a:t>
            </a:r>
            <a:r>
              <a:rPr lang="cs-CZ" sz="2000" dirty="0" err="1" smtClean="0"/>
              <a:t>elearning</a:t>
            </a:r>
            <a:r>
              <a:rPr lang="cs-CZ" sz="2000" dirty="0" smtClean="0"/>
              <a:t> portálu</a:t>
            </a:r>
          </a:p>
          <a:p>
            <a:pPr marL="0" indent="0" algn="just">
              <a:buNone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879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err="1">
                <a:solidFill>
                  <a:srgbClr val="000000"/>
                </a:solidFill>
              </a:rPr>
              <a:t>Ganttův</a:t>
            </a:r>
            <a:r>
              <a:rPr lang="cs-CZ" b="1" dirty="0">
                <a:solidFill>
                  <a:srgbClr val="000000"/>
                </a:solidFill>
              </a:rPr>
              <a:t> diagram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440" y="85914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Kritická cesta projektu</a:t>
            </a:r>
          </a:p>
          <a:p>
            <a:pPr algn="just"/>
            <a:r>
              <a:rPr lang="cs-CZ" sz="2000" dirty="0" smtClean="0"/>
              <a:t>Projekty mají zpravidla jednu kritickou cestu</a:t>
            </a:r>
          </a:p>
          <a:p>
            <a:pPr algn="just"/>
            <a:r>
              <a:rPr lang="cs-CZ" sz="2000" dirty="0" smtClean="0"/>
              <a:t>Ostatní sekvence úkolů se nazývají nekritické</a:t>
            </a:r>
          </a:p>
          <a:p>
            <a:pPr algn="just"/>
            <a:r>
              <a:rPr lang="cs-CZ" sz="2000" dirty="0" smtClean="0"/>
              <a:t>Nekritické úkoly nemají na rozdíl od kritické cesty přímý vliv na termín dokončení projektu</a:t>
            </a:r>
          </a:p>
          <a:p>
            <a:pPr algn="just"/>
            <a:r>
              <a:rPr lang="cs-CZ" sz="2000" dirty="0" smtClean="0"/>
              <a:t>Zpoždění úkolů na kritické cestě se zcela promítne do prodloužení doby trvání projektu</a:t>
            </a:r>
          </a:p>
          <a:p>
            <a:pPr algn="just"/>
            <a:r>
              <a:rPr lang="cs-CZ" sz="2000" dirty="0" smtClean="0"/>
              <a:t>Kritický úkol má časovou rezervu (prostor pro zpoždění) rovnu nule</a:t>
            </a:r>
          </a:p>
          <a:p>
            <a:pPr algn="just"/>
            <a:r>
              <a:rPr lang="cs-CZ" sz="2000" dirty="0" smtClean="0"/>
              <a:t>V MS Project se kritická cesta zobrazí červeně po </a:t>
            </a:r>
            <a:r>
              <a:rPr lang="cs-CZ" sz="2000" dirty="0" err="1" smtClean="0"/>
              <a:t>zaškrnutí</a:t>
            </a:r>
            <a:r>
              <a:rPr lang="cs-CZ" sz="2000" dirty="0" smtClean="0"/>
              <a:t> políčka „kritická cesta“ ve menu Formát, karta Styly pruhů</a:t>
            </a:r>
          </a:p>
          <a:p>
            <a:pPr algn="just"/>
            <a:r>
              <a:rPr lang="cs-CZ" sz="2000" dirty="0" smtClean="0"/>
              <a:t>Algoritmy výpočtu viz text „CPM.pdf“ na </a:t>
            </a:r>
            <a:r>
              <a:rPr lang="cs-CZ" sz="2000" dirty="0" err="1" smtClean="0"/>
              <a:t>elearning</a:t>
            </a:r>
            <a:r>
              <a:rPr lang="cs-CZ" sz="2000" dirty="0" smtClean="0"/>
              <a:t> portále OPF kurzu</a:t>
            </a:r>
          </a:p>
          <a:p>
            <a:pPr marL="0" indent="0" algn="just">
              <a:buNone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87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err="1">
                <a:solidFill>
                  <a:srgbClr val="000000"/>
                </a:solidFill>
              </a:rPr>
              <a:t>Ganttův</a:t>
            </a:r>
            <a:r>
              <a:rPr lang="cs-CZ" b="1" dirty="0">
                <a:solidFill>
                  <a:srgbClr val="000000"/>
                </a:solidFill>
              </a:rPr>
              <a:t> diagram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4732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Ukázkový příklad k řešení vyhledání kritické cesty v MS PROJECT</a:t>
            </a:r>
          </a:p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Zadání ve formě tabulky (činnosti označeny písmeny)</a:t>
            </a:r>
            <a:endParaRPr lang="cs-CZ" sz="2000" dirty="0" smtClean="0"/>
          </a:p>
          <a:p>
            <a:pPr marL="0" indent="0" algn="just">
              <a:buNone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421339"/>
              </p:ext>
            </p:extLst>
          </p:nvPr>
        </p:nvGraphicFramePr>
        <p:xfrm>
          <a:off x="2699791" y="1779662"/>
          <a:ext cx="2808313" cy="2791086"/>
        </p:xfrm>
        <a:graphic>
          <a:graphicData uri="http://schemas.openxmlformats.org/drawingml/2006/table">
            <a:tbl>
              <a:tblPr/>
              <a:tblGrid>
                <a:gridCol w="1002969">
                  <a:extLst>
                    <a:ext uri="{9D8B030D-6E8A-4147-A177-3AD203B41FA5}">
                      <a16:colId xmlns:a16="http://schemas.microsoft.com/office/drawing/2014/main" val="3604856564"/>
                    </a:ext>
                  </a:extLst>
                </a:gridCol>
                <a:gridCol w="902672">
                  <a:extLst>
                    <a:ext uri="{9D8B030D-6E8A-4147-A177-3AD203B41FA5}">
                      <a16:colId xmlns:a16="http://schemas.microsoft.com/office/drawing/2014/main" val="4259309594"/>
                    </a:ext>
                  </a:extLst>
                </a:gridCol>
                <a:gridCol w="902672">
                  <a:extLst>
                    <a:ext uri="{9D8B030D-6E8A-4147-A177-3AD203B41FA5}">
                      <a16:colId xmlns:a16="http://schemas.microsoft.com/office/drawing/2014/main" val="1551530338"/>
                    </a:ext>
                  </a:extLst>
                </a:gridCol>
              </a:tblGrid>
              <a:tr h="111711">
                <a:tc>
                  <a:txBody>
                    <a:bodyPr/>
                    <a:lstStyle/>
                    <a:p>
                      <a:r>
                        <a:rPr lang="cs-CZ" sz="900" dirty="0">
                          <a:solidFill>
                            <a:srgbClr val="363636"/>
                          </a:solidFill>
                          <a:effectLst/>
                          <a:latin typeface="Segoe UI" panose="020B0502040204020203" pitchFamily="34" charset="0"/>
                        </a:rPr>
                        <a:t>Název úkolu</a:t>
                      </a:r>
                      <a:endParaRPr lang="cs-CZ" sz="900" dirty="0">
                        <a:effectLst/>
                        <a:latin typeface="Segoe UI" panose="020B0502040204020203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9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Segoe UI" panose="020B0502040204020203" pitchFamily="34" charset="0"/>
                        </a:rPr>
                        <a:t>Doba trvání</a:t>
                      </a: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9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Segoe UI" panose="020B0502040204020203" pitchFamily="34" charset="0"/>
                        </a:rPr>
                        <a:t>Předchůdci</a:t>
                      </a:r>
                      <a:endParaRPr lang="cs-CZ" sz="900" kern="12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Segoe UI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2926944"/>
                  </a:ext>
                </a:extLst>
              </a:tr>
              <a:tr h="219573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týdny   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effectLst/>
                          <a:latin typeface="Calibri" panose="020F0502020204030204" pitchFamily="34" charset="0"/>
                        </a:rPr>
                        <a:t>---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0074169"/>
                  </a:ext>
                </a:extLst>
              </a:tr>
              <a:tr h="219573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týdny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effectLst/>
                          <a:latin typeface="Calibri" panose="020F0502020204030204" pitchFamily="34" charset="0"/>
                        </a:rPr>
                        <a:t>---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848702"/>
                  </a:ext>
                </a:extLst>
              </a:tr>
              <a:tr h="219573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týdny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effectLst/>
                          <a:latin typeface="Calibri" panose="020F0502020204030204" pitchFamily="34" charset="0"/>
                        </a:rPr>
                        <a:t>---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188740"/>
                  </a:ext>
                </a:extLst>
              </a:tr>
              <a:tr h="219573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týdny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effectLst/>
                          <a:latin typeface="Calibri" panose="020F0502020204030204" pitchFamily="34" charset="0"/>
                        </a:rPr>
                        <a:t>A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630970"/>
                  </a:ext>
                </a:extLst>
              </a:tr>
              <a:tr h="219573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týden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effectLst/>
                          <a:latin typeface="Calibri" panose="020F0502020204030204" pitchFamily="34" charset="0"/>
                        </a:rPr>
                        <a:t>A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7511408"/>
                  </a:ext>
                </a:extLst>
              </a:tr>
              <a:tr h="219573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týdny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895402"/>
                  </a:ext>
                </a:extLst>
              </a:tr>
              <a:tr h="219573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týdny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738943"/>
                  </a:ext>
                </a:extLst>
              </a:tr>
              <a:tr h="219573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týdny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effectLst/>
                          <a:latin typeface="Calibri" panose="020F0502020204030204" pitchFamily="34" charset="0"/>
                        </a:rPr>
                        <a:t>B,E,F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3419334"/>
                  </a:ext>
                </a:extLst>
              </a:tr>
              <a:tr h="219573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týdny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effectLst/>
                          <a:latin typeface="Calibri" panose="020F0502020204030204" pitchFamily="34" charset="0"/>
                        </a:rPr>
                        <a:t>B,E,F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735574"/>
                  </a:ext>
                </a:extLst>
              </a:tr>
              <a:tr h="219573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týdny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effectLst/>
                          <a:latin typeface="Calibri" panose="020F0502020204030204" pitchFamily="34" charset="0"/>
                        </a:rPr>
                        <a:t>D,H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610436"/>
                  </a:ext>
                </a:extLst>
              </a:tr>
              <a:tr h="219573">
                <a:tc>
                  <a:txBody>
                    <a:bodyPr/>
                    <a:lstStyle/>
                    <a:p>
                      <a:pPr algn="ctr"/>
                      <a:r>
                        <a:rPr lang="cs-CZ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endParaRPr lang="cs-CZ" sz="11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týdny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effectLst/>
                          <a:latin typeface="Calibri" panose="020F0502020204030204" pitchFamily="34" charset="0"/>
                        </a:rPr>
                        <a:t>D,H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5128242"/>
                  </a:ext>
                </a:extLst>
              </a:tr>
              <a:tr h="219573">
                <a:tc>
                  <a:txBody>
                    <a:bodyPr/>
                    <a:lstStyle/>
                    <a:p>
                      <a:pPr algn="ctr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týdny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100" dirty="0" smtClean="0">
                          <a:effectLst/>
                          <a:latin typeface="Calibri" panose="020F0502020204030204" pitchFamily="34" charset="0"/>
                        </a:rPr>
                        <a:t>G,I,J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5806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68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err="1" smtClean="0">
                <a:solidFill>
                  <a:srgbClr val="000000"/>
                </a:solidFill>
              </a:rPr>
              <a:t>Ganttův</a:t>
            </a:r>
            <a:r>
              <a:rPr lang="cs-CZ" b="1" dirty="0" smtClean="0">
                <a:solidFill>
                  <a:srgbClr val="000000"/>
                </a:solidFill>
              </a:rPr>
              <a:t> diagram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37369"/>
            <a:ext cx="7056784" cy="360041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cs-CZ" sz="1800" dirty="0" smtClean="0">
                <a:solidFill>
                  <a:srgbClr val="000000"/>
                </a:solidFill>
              </a:rPr>
              <a:t>Příklad – vložení dat do MS PROJECT a </a:t>
            </a:r>
            <a:r>
              <a:rPr lang="cs-CZ" sz="1800" dirty="0" err="1" smtClean="0">
                <a:solidFill>
                  <a:srgbClr val="000000"/>
                </a:solidFill>
              </a:rPr>
              <a:t>Gantt</a:t>
            </a:r>
            <a:r>
              <a:rPr lang="cs-CZ" sz="1800" dirty="0" smtClean="0">
                <a:solidFill>
                  <a:srgbClr val="000000"/>
                </a:solidFill>
              </a:rPr>
              <a:t> diagram příkladu</a:t>
            </a:r>
          </a:p>
          <a:p>
            <a:pPr lvl="1" algn="just"/>
            <a:endParaRPr lang="cs-CZ" sz="1800" dirty="0">
              <a:solidFill>
                <a:srgbClr val="000000"/>
              </a:solidFill>
            </a:endParaRPr>
          </a:p>
          <a:p>
            <a:pPr marL="457200" lvl="1" indent="0" algn="just">
              <a:buNone/>
            </a:pP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366840" y="4299942"/>
            <a:ext cx="6480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schemeClr val="bg2">
                    <a:lumMod val="10000"/>
                  </a:schemeClr>
                </a:solidFill>
              </a:rPr>
              <a:t>Před vkládáním dat nastavit začátek projektu, kalendář a časovou osu</a:t>
            </a:r>
            <a:endParaRPr lang="cs-CZ" sz="14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153269"/>
            <a:ext cx="7746157" cy="3022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91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err="1" smtClean="0">
                <a:solidFill>
                  <a:srgbClr val="000000"/>
                </a:solidFill>
              </a:rPr>
              <a:t>Ganttův</a:t>
            </a:r>
            <a:r>
              <a:rPr lang="cs-CZ" b="1" dirty="0" smtClean="0">
                <a:solidFill>
                  <a:srgbClr val="000000"/>
                </a:solidFill>
              </a:rPr>
              <a:t> diagram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24305" y="634980"/>
            <a:ext cx="7056784" cy="5679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cs-CZ" sz="1800" dirty="0" smtClean="0">
                <a:solidFill>
                  <a:srgbClr val="000000"/>
                </a:solidFill>
              </a:rPr>
              <a:t>Příklad – zobrazení kritické cesty a časových rezerv</a:t>
            </a:r>
          </a:p>
          <a:p>
            <a:pPr marL="0" lvl="1" indent="0" algn="just">
              <a:buNone/>
            </a:pPr>
            <a:r>
              <a:rPr lang="cs-CZ" sz="1400" dirty="0" smtClean="0">
                <a:solidFill>
                  <a:srgbClr val="000000"/>
                </a:solidFill>
              </a:rPr>
              <a:t>V menu Formát, karta Styly pruhů zatrhneme políčka Kritická cesta a Časová rezerva </a:t>
            </a:r>
          </a:p>
          <a:p>
            <a:pPr lvl="1" algn="just"/>
            <a:endParaRPr lang="cs-CZ" sz="1800" dirty="0">
              <a:solidFill>
                <a:srgbClr val="000000"/>
              </a:solidFill>
            </a:endParaRPr>
          </a:p>
          <a:p>
            <a:pPr marL="457200" lvl="1" indent="0" algn="just">
              <a:buNone/>
            </a:pP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503548" y="4715023"/>
            <a:ext cx="64807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schemeClr val="bg2">
                    <a:lumMod val="10000"/>
                  </a:schemeClr>
                </a:solidFill>
              </a:rPr>
              <a:t>Kritická cesta červené pruhy a časová rezerva černé přímky</a:t>
            </a:r>
            <a:endParaRPr lang="cs-CZ" sz="14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44" y="1219932"/>
            <a:ext cx="7256672" cy="341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34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err="1">
                <a:solidFill>
                  <a:srgbClr val="000000"/>
                </a:solidFill>
              </a:rPr>
              <a:t>Ganttův</a:t>
            </a:r>
            <a:r>
              <a:rPr lang="cs-CZ" b="1" dirty="0">
                <a:solidFill>
                  <a:srgbClr val="000000"/>
                </a:solidFill>
              </a:rPr>
              <a:t> diagram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440" y="85914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Kritická cesta projektu – ukázka sestavy</a:t>
            </a:r>
          </a:p>
          <a:p>
            <a:pPr marL="0" indent="0" algn="just">
              <a:buNone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630" y="1281900"/>
            <a:ext cx="6345610" cy="3641982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6741050" y="1281900"/>
            <a:ext cx="17281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Menu Sestavy</a:t>
            </a:r>
          </a:p>
          <a:p>
            <a:r>
              <a:rPr lang="cs-CZ" sz="1400" dirty="0" smtClean="0"/>
              <a:t>Ikona Probíhá</a:t>
            </a:r>
          </a:p>
          <a:p>
            <a:r>
              <a:rPr lang="cs-CZ" sz="1400" dirty="0" smtClean="0"/>
              <a:t>Volba kritické úkoly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68671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err="1" smtClean="0">
                <a:solidFill>
                  <a:srgbClr val="000000"/>
                </a:solidFill>
              </a:rPr>
              <a:t>Ganttův</a:t>
            </a:r>
            <a:r>
              <a:rPr lang="cs-CZ" b="1" dirty="0" smtClean="0">
                <a:solidFill>
                  <a:srgbClr val="000000"/>
                </a:solidFill>
              </a:rPr>
              <a:t> diagram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24305" y="634980"/>
            <a:ext cx="7056784" cy="5679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cs-CZ" sz="1800" dirty="0" err="1" smtClean="0">
                <a:solidFill>
                  <a:srgbClr val="000000"/>
                </a:solidFill>
              </a:rPr>
              <a:t>Využítí</a:t>
            </a:r>
            <a:r>
              <a:rPr lang="cs-CZ" sz="1800" dirty="0" smtClean="0">
                <a:solidFill>
                  <a:srgbClr val="000000"/>
                </a:solidFill>
              </a:rPr>
              <a:t> sestav Příklad – sestava – kreslení = zachyceny vazby mezi úkolu z příkladu</a:t>
            </a:r>
          </a:p>
          <a:p>
            <a:pPr lvl="1" algn="just"/>
            <a:endParaRPr lang="cs-CZ" sz="1800" dirty="0">
              <a:solidFill>
                <a:srgbClr val="000000"/>
              </a:solidFill>
            </a:endParaRPr>
          </a:p>
          <a:p>
            <a:pPr marL="457200" lvl="1" indent="0" algn="just">
              <a:buNone/>
            </a:pP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6660954" y="3939902"/>
            <a:ext cx="2448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schemeClr val="bg2">
                    <a:lumMod val="10000"/>
                  </a:schemeClr>
                </a:solidFill>
              </a:rPr>
              <a:t>POZOR – není to síťový graf, </a:t>
            </a:r>
          </a:p>
          <a:p>
            <a:r>
              <a:rPr lang="cs-CZ" sz="1400" dirty="0" smtClean="0">
                <a:solidFill>
                  <a:schemeClr val="bg2">
                    <a:lumMod val="10000"/>
                  </a:schemeClr>
                </a:solidFill>
              </a:rPr>
              <a:t>využito nástroje kreslení !</a:t>
            </a:r>
            <a:endParaRPr lang="cs-CZ" sz="14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656" y="969348"/>
            <a:ext cx="5185298" cy="4036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69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err="1" smtClean="0">
                <a:solidFill>
                  <a:srgbClr val="000000"/>
                </a:solidFill>
              </a:rPr>
              <a:t>Ganttův</a:t>
            </a:r>
            <a:r>
              <a:rPr lang="cs-CZ" b="1" dirty="0" smtClean="0">
                <a:solidFill>
                  <a:srgbClr val="000000"/>
                </a:solidFill>
              </a:rPr>
              <a:t> diagram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Co je </a:t>
            </a:r>
            <a:r>
              <a:rPr lang="cs-CZ" sz="2000" dirty="0" err="1" smtClean="0">
                <a:solidFill>
                  <a:srgbClr val="000000"/>
                </a:solidFill>
              </a:rPr>
              <a:t>Ganttův</a:t>
            </a:r>
            <a:r>
              <a:rPr lang="cs-CZ" sz="2000" dirty="0" smtClean="0">
                <a:solidFill>
                  <a:srgbClr val="000000"/>
                </a:solidFill>
              </a:rPr>
              <a:t> diagram?</a:t>
            </a:r>
          </a:p>
          <a:p>
            <a:pPr marL="0" indent="0" algn="just">
              <a:buNone/>
            </a:pPr>
            <a:r>
              <a:rPr lang="cs-CZ" sz="2000" dirty="0" smtClean="0"/>
              <a:t>“</a:t>
            </a:r>
            <a:r>
              <a:rPr lang="cs-CZ" sz="2000" b="1" dirty="0" err="1"/>
              <a:t>Ganttův</a:t>
            </a:r>
            <a:r>
              <a:rPr lang="cs-CZ" sz="2000" b="1" dirty="0"/>
              <a:t> diagram (</a:t>
            </a:r>
            <a:r>
              <a:rPr lang="cs-CZ" sz="2000" b="1" dirty="0" err="1"/>
              <a:t>Gantt</a:t>
            </a:r>
            <a:r>
              <a:rPr lang="cs-CZ" sz="2000" b="1" dirty="0"/>
              <a:t> Chart) je prakticky synonymem pro grafické znázornění naplánované posloupnosti činností v čase, které se využívá při řízení projektů nebo programů</a:t>
            </a:r>
            <a:r>
              <a:rPr lang="cs-CZ" sz="2000" b="1" dirty="0" smtClean="0"/>
              <a:t>.</a:t>
            </a:r>
            <a:r>
              <a:rPr lang="cs-CZ" sz="2000" dirty="0" smtClean="0"/>
              <a:t>”</a:t>
            </a:r>
            <a:endParaRPr lang="cs-CZ" sz="2000" dirty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/>
              <a:t>Je to druh pruhového </a:t>
            </a:r>
            <a:r>
              <a:rPr lang="cs-CZ" sz="2000" dirty="0"/>
              <a:t>diagramu pojmenovaný po H. L. </a:t>
            </a:r>
            <a:r>
              <a:rPr lang="cs-CZ" sz="2000" dirty="0" err="1"/>
              <a:t>Ganttovi</a:t>
            </a:r>
            <a:r>
              <a:rPr lang="cs-CZ" sz="2000" dirty="0"/>
              <a:t>, průmyslovém inženýrovi, který byl za první světové války průkopníkem jeho používání</a:t>
            </a:r>
            <a:r>
              <a:rPr lang="cs-CZ" sz="2000" dirty="0" smtClean="0"/>
              <a:t>.</a:t>
            </a:r>
          </a:p>
          <a:p>
            <a:pPr algn="just"/>
            <a:r>
              <a:rPr lang="cs-CZ" sz="2000" dirty="0" err="1"/>
              <a:t>Ganttovy</a:t>
            </a:r>
            <a:r>
              <a:rPr lang="cs-CZ" sz="2000" dirty="0"/>
              <a:t> diagramy se staly běžnou technikou pro prezentaci fází a činností projektové WBS (</a:t>
            </a:r>
            <a:r>
              <a:rPr lang="cs-CZ" sz="2000" dirty="0" err="1"/>
              <a:t>Work</a:t>
            </a:r>
            <a:r>
              <a:rPr lang="cs-CZ" sz="2000" dirty="0"/>
              <a:t> </a:t>
            </a:r>
            <a:r>
              <a:rPr lang="cs-CZ" sz="2000" dirty="0" err="1"/>
              <a:t>Breakdown</a:t>
            </a:r>
            <a:r>
              <a:rPr lang="cs-CZ" sz="2000" dirty="0"/>
              <a:t> </a:t>
            </a:r>
            <a:r>
              <a:rPr lang="cs-CZ" sz="2000" dirty="0" err="1"/>
              <a:t>Structure</a:t>
            </a:r>
            <a:r>
              <a:rPr lang="cs-CZ" sz="2000" dirty="0"/>
              <a:t>)</a:t>
            </a:r>
            <a:endParaRPr lang="cs-CZ" sz="2000" dirty="0" smtClean="0"/>
          </a:p>
          <a:p>
            <a:pPr algn="just"/>
            <a:r>
              <a:rPr lang="cs-CZ" sz="2000" dirty="0"/>
              <a:t>Na počest přínosu Henryho </a:t>
            </a:r>
            <a:r>
              <a:rPr lang="cs-CZ" sz="2000" dirty="0" err="1"/>
              <a:t>Gantta</a:t>
            </a:r>
            <a:r>
              <a:rPr lang="cs-CZ" sz="2000" dirty="0"/>
              <a:t> je dnes za významný přínos na poli managementu a veřejné služby udělováno Vyznamenání Henryho Laurence </a:t>
            </a:r>
            <a:r>
              <a:rPr lang="cs-CZ" sz="2000" dirty="0" err="1"/>
              <a:t>Gantta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934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err="1" smtClean="0">
                <a:solidFill>
                  <a:srgbClr val="000000"/>
                </a:solidFill>
              </a:rPr>
              <a:t>Ganttův</a:t>
            </a:r>
            <a:r>
              <a:rPr lang="cs-CZ" b="1" dirty="0" smtClean="0">
                <a:solidFill>
                  <a:srgbClr val="000000"/>
                </a:solidFill>
              </a:rPr>
              <a:t> diagram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24305" y="634980"/>
            <a:ext cx="7056784" cy="5679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cs-CZ" sz="1800" dirty="0" smtClean="0">
                <a:solidFill>
                  <a:srgbClr val="000000"/>
                </a:solidFill>
              </a:rPr>
              <a:t>Příklad – sestava – kreslení = Síťový graf</a:t>
            </a:r>
            <a:endParaRPr lang="cs-CZ" sz="1800" dirty="0">
              <a:solidFill>
                <a:srgbClr val="000000"/>
              </a:solidFill>
            </a:endParaRPr>
          </a:p>
          <a:p>
            <a:pPr marL="457200" lvl="1" indent="0" algn="just">
              <a:buNone/>
            </a:pP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20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3" y="987575"/>
            <a:ext cx="4320479" cy="3605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90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err="1" smtClean="0">
                <a:solidFill>
                  <a:srgbClr val="000000"/>
                </a:solidFill>
              </a:rPr>
              <a:t>Ganttův</a:t>
            </a:r>
            <a:r>
              <a:rPr lang="cs-CZ" b="1" dirty="0" smtClean="0">
                <a:solidFill>
                  <a:srgbClr val="000000"/>
                </a:solidFill>
              </a:rPr>
              <a:t> diagram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24305" y="634980"/>
            <a:ext cx="7056784" cy="5679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cs-CZ" sz="1800" dirty="0" smtClean="0">
                <a:solidFill>
                  <a:srgbClr val="000000"/>
                </a:solidFill>
              </a:rPr>
              <a:t>Příklad kritická cesta – zobrazení Síťový graf v MS PROJECT</a:t>
            </a:r>
            <a:endParaRPr lang="cs-CZ" sz="1800" dirty="0">
              <a:solidFill>
                <a:srgbClr val="000000"/>
              </a:solidFill>
            </a:endParaRPr>
          </a:p>
          <a:p>
            <a:pPr marL="457200" lvl="1" indent="0" algn="just">
              <a:buNone/>
            </a:pP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21</a:t>
            </a:fld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950034"/>
            <a:ext cx="7314722" cy="3459197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7668344" y="1202964"/>
            <a:ext cx="108012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Menu zobrazení,</a:t>
            </a:r>
          </a:p>
          <a:p>
            <a:r>
              <a:rPr lang="cs-CZ" sz="1400" dirty="0" smtClean="0"/>
              <a:t>Ikona Síťový graf</a:t>
            </a:r>
          </a:p>
          <a:p>
            <a:r>
              <a:rPr lang="cs-CZ" sz="1400" dirty="0" smtClean="0"/>
              <a:t>Zvolit zaškrtnutím</a:t>
            </a:r>
          </a:p>
          <a:p>
            <a:r>
              <a:rPr lang="cs-CZ" sz="1400" dirty="0" smtClean="0"/>
              <a:t>políčka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19829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err="1">
                <a:solidFill>
                  <a:srgbClr val="000000"/>
                </a:solidFill>
              </a:rPr>
              <a:t>Ganttův</a:t>
            </a:r>
            <a:r>
              <a:rPr lang="cs-CZ" b="1" dirty="0">
                <a:solidFill>
                  <a:srgbClr val="000000"/>
                </a:solidFill>
              </a:rPr>
              <a:t> diagram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440" y="859148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Úkoly do cvičení</a:t>
            </a:r>
          </a:p>
          <a:p>
            <a:pPr algn="just"/>
            <a:r>
              <a:rPr lang="cs-CZ" sz="2000" dirty="0" smtClean="0"/>
              <a:t>Zobrazte kritickou cestu v příkladu „Můj příští den“, využijte souboru z minulého cvičení</a:t>
            </a:r>
          </a:p>
          <a:p>
            <a:pPr algn="just"/>
            <a:r>
              <a:rPr lang="cs-CZ" sz="2000" dirty="0" smtClean="0"/>
              <a:t>Sestavte harmonogram „Studium manažerské informatiky v navazujícím stupni studia, využijte podkladů z minulého cvičení, zdokonalte tak, že tam budou souběžné úkoly a rezervy</a:t>
            </a:r>
          </a:p>
          <a:p>
            <a:pPr algn="just"/>
            <a:r>
              <a:rPr lang="cs-CZ" sz="2000" dirty="0" smtClean="0"/>
              <a:t>Stanovte kritickou cestu a rezervy</a:t>
            </a:r>
          </a:p>
          <a:p>
            <a:pPr algn="just"/>
            <a:r>
              <a:rPr lang="cs-CZ" sz="2000" dirty="0" smtClean="0"/>
              <a:t>Zobrazte kritické cesty z příkladu ze šablon v MS PROJECT</a:t>
            </a:r>
          </a:p>
          <a:p>
            <a:pPr algn="just"/>
            <a:r>
              <a:rPr lang="cs-CZ" sz="2000" dirty="0" smtClean="0"/>
              <a:t>Vyzkoušejte si nové funkce v menu Sestavy</a:t>
            </a:r>
          </a:p>
          <a:p>
            <a:pPr algn="just"/>
            <a:r>
              <a:rPr lang="cs-CZ" sz="2000" dirty="0" smtClean="0"/>
              <a:t>Opakování Projděte si menu funkce MS PROJECT </a:t>
            </a:r>
          </a:p>
          <a:p>
            <a:pPr marL="0" indent="0" algn="just">
              <a:buNone/>
            </a:pP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262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771550"/>
            <a:ext cx="7416824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200"/>
              </a:spcBef>
            </a:pPr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483768" y="1923678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82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err="1" smtClean="0">
                <a:solidFill>
                  <a:srgbClr val="000000"/>
                </a:solidFill>
              </a:rPr>
              <a:t>Ganttův</a:t>
            </a:r>
            <a:r>
              <a:rPr lang="cs-CZ" b="1" dirty="0" smtClean="0">
                <a:solidFill>
                  <a:srgbClr val="000000"/>
                </a:solidFill>
              </a:rPr>
              <a:t> diagram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23532"/>
            <a:ext cx="8064896" cy="426849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Projektový trojúhelník:</a:t>
            </a:r>
          </a:p>
          <a:p>
            <a:pPr algn="just"/>
            <a:r>
              <a:rPr lang="cs-CZ" sz="2000" dirty="0"/>
              <a:t>postihuje vzájemnou závislost mezi </a:t>
            </a:r>
            <a:r>
              <a:rPr lang="cs-CZ" sz="2000" b="1" dirty="0"/>
              <a:t>náklady </a:t>
            </a:r>
            <a:r>
              <a:rPr lang="cs-CZ" sz="2000" i="1" dirty="0"/>
              <a:t>(</a:t>
            </a:r>
            <a:r>
              <a:rPr lang="cs-CZ" sz="2000" i="1" dirty="0" err="1"/>
              <a:t>cost</a:t>
            </a:r>
            <a:r>
              <a:rPr lang="cs-CZ" sz="2000" i="1" dirty="0"/>
              <a:t>)</a:t>
            </a:r>
            <a:r>
              <a:rPr lang="cs-CZ" sz="2000" dirty="0"/>
              <a:t>, tedy celkovou cenou projektu, </a:t>
            </a:r>
            <a:r>
              <a:rPr lang="cs-CZ" sz="2000" b="1" dirty="0"/>
              <a:t>časem </a:t>
            </a:r>
            <a:r>
              <a:rPr lang="cs-CZ" sz="2000" i="1" dirty="0"/>
              <a:t>(</a:t>
            </a:r>
            <a:r>
              <a:rPr lang="cs-CZ" sz="2000" i="1" dirty="0" err="1"/>
              <a:t>time</a:t>
            </a:r>
            <a:r>
              <a:rPr lang="cs-CZ" sz="2000" i="1" dirty="0"/>
              <a:t>)</a:t>
            </a:r>
            <a:r>
              <a:rPr lang="cs-CZ" sz="2000" dirty="0"/>
              <a:t>, celkovou dobou trvání projektu, a </a:t>
            </a:r>
            <a:r>
              <a:rPr lang="cs-CZ" sz="2000" b="1" dirty="0"/>
              <a:t>rozsahem </a:t>
            </a:r>
            <a:r>
              <a:rPr lang="cs-CZ" sz="2000" i="1" dirty="0"/>
              <a:t>(</a:t>
            </a:r>
            <a:r>
              <a:rPr lang="cs-CZ" sz="2000" i="1" dirty="0" err="1"/>
              <a:t>scope</a:t>
            </a:r>
            <a:r>
              <a:rPr lang="cs-CZ" sz="2000" i="1" dirty="0"/>
              <a:t>)</a:t>
            </a:r>
            <a:r>
              <a:rPr lang="cs-CZ" sz="2000" dirty="0"/>
              <a:t>, </a:t>
            </a:r>
            <a:r>
              <a:rPr lang="cs-CZ" sz="2000" dirty="0" smtClean="0"/>
              <a:t>vystihuje celkovou komplexnost </a:t>
            </a:r>
            <a:r>
              <a:rPr lang="cs-CZ" sz="2000" dirty="0"/>
              <a:t>projektu</a:t>
            </a:r>
            <a:r>
              <a:rPr lang="cs-CZ" sz="2000" dirty="0" smtClean="0"/>
              <a:t>.</a:t>
            </a: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 err="1" smtClean="0">
                <a:solidFill>
                  <a:srgbClr val="000000"/>
                </a:solidFill>
              </a:rPr>
              <a:t>Ganttův</a:t>
            </a:r>
            <a:r>
              <a:rPr lang="cs-CZ" sz="2000" dirty="0" smtClean="0">
                <a:solidFill>
                  <a:srgbClr val="000000"/>
                </a:solidFill>
              </a:rPr>
              <a:t> diagram se týká „času“, časového plánování.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  <p:pic>
        <p:nvPicPr>
          <p:cNvPr id="7" name="Obrázek 6" descr="hjkjkjhljjlkjkjkl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97" r="32787"/>
          <a:stretch/>
        </p:blipFill>
        <p:spPr bwMode="auto">
          <a:xfrm>
            <a:off x="2843808" y="2139702"/>
            <a:ext cx="2592288" cy="23393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763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err="1">
                <a:solidFill>
                  <a:srgbClr val="000000"/>
                </a:solidFill>
              </a:rPr>
              <a:t>Ganttův</a:t>
            </a:r>
            <a:r>
              <a:rPr lang="cs-CZ" b="1" dirty="0">
                <a:solidFill>
                  <a:srgbClr val="000000"/>
                </a:solidFill>
              </a:rPr>
              <a:t> diagram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Popis </a:t>
            </a:r>
            <a:r>
              <a:rPr lang="cs-CZ" sz="2000" dirty="0" err="1" smtClean="0">
                <a:solidFill>
                  <a:srgbClr val="000000"/>
                </a:solidFill>
              </a:rPr>
              <a:t>Ganttova</a:t>
            </a:r>
            <a:r>
              <a:rPr lang="cs-CZ" sz="2000" dirty="0" smtClean="0">
                <a:solidFill>
                  <a:srgbClr val="000000"/>
                </a:solidFill>
              </a:rPr>
              <a:t> diagramu</a:t>
            </a:r>
          </a:p>
          <a:p>
            <a:pPr algn="just"/>
            <a:r>
              <a:rPr lang="cs-CZ" sz="2000" dirty="0" err="1" smtClean="0"/>
              <a:t>Ganttův</a:t>
            </a:r>
            <a:r>
              <a:rPr lang="cs-CZ" sz="2000" dirty="0" smtClean="0"/>
              <a:t> </a:t>
            </a:r>
            <a:r>
              <a:rPr lang="cs-CZ" sz="2000" dirty="0"/>
              <a:t>diagram zobrazuje ve sloupcích (horizontálně) časové období, ve kterém se plánuje</a:t>
            </a:r>
            <a:r>
              <a:rPr lang="cs-CZ" sz="2000" dirty="0" smtClean="0"/>
              <a:t>.</a:t>
            </a:r>
          </a:p>
          <a:p>
            <a:pPr algn="just"/>
            <a:r>
              <a:rPr lang="cs-CZ" sz="2000" dirty="0" smtClean="0"/>
              <a:t>Podle </a:t>
            </a:r>
            <a:r>
              <a:rPr lang="cs-CZ" sz="2000" dirty="0"/>
              <a:t>délky plánovaného projektu se zobrazuje období v odpovídající podrobnosti (roky, měsíce, týdny, dny). </a:t>
            </a:r>
            <a:endParaRPr lang="cs-CZ" sz="2000" dirty="0" smtClean="0"/>
          </a:p>
          <a:p>
            <a:pPr algn="just"/>
            <a:r>
              <a:rPr lang="cs-CZ" sz="2000" dirty="0" smtClean="0"/>
              <a:t>V </a:t>
            </a:r>
            <a:r>
              <a:rPr lang="cs-CZ" sz="2000" dirty="0"/>
              <a:t>řádcích (vertikálně) se pak zobrazují dílčí aktivity (někdy nazývány jako úkoly) - tedy kroky, činnosti nebo podprojekty a to v takovém pořadí, které odpovídá jejich logickému sledu v plánovaném projektu (viz </a:t>
            </a:r>
            <a:r>
              <a:rPr lang="cs-CZ" sz="2000" dirty="0" smtClean="0"/>
              <a:t>též metoda WBS</a:t>
            </a:r>
            <a:r>
              <a:rPr lang="cs-CZ" sz="2000" dirty="0"/>
              <a:t>). </a:t>
            </a:r>
            <a:endParaRPr lang="cs-CZ" sz="2000" dirty="0" smtClean="0"/>
          </a:p>
          <a:p>
            <a:pPr algn="just"/>
            <a:r>
              <a:rPr lang="cs-CZ" sz="2000" dirty="0" smtClean="0"/>
              <a:t>Délka </a:t>
            </a:r>
            <a:r>
              <a:rPr lang="cs-CZ" sz="2000" dirty="0"/>
              <a:t>trvání dané aktivity je pak vztažena k časovému období.  </a:t>
            </a:r>
          </a:p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968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err="1">
                <a:solidFill>
                  <a:srgbClr val="000000"/>
                </a:solidFill>
              </a:rPr>
              <a:t>Ganttův</a:t>
            </a:r>
            <a:r>
              <a:rPr lang="cs-CZ" b="1" dirty="0">
                <a:solidFill>
                  <a:srgbClr val="000000"/>
                </a:solidFill>
              </a:rPr>
              <a:t> diagram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Rozšířená podoba </a:t>
            </a:r>
            <a:r>
              <a:rPr lang="cs-CZ" sz="2000" dirty="0" err="1" smtClean="0">
                <a:solidFill>
                  <a:srgbClr val="000000"/>
                </a:solidFill>
              </a:rPr>
              <a:t>Ganttova</a:t>
            </a:r>
            <a:r>
              <a:rPr lang="cs-CZ" sz="2000" dirty="0" smtClean="0">
                <a:solidFill>
                  <a:srgbClr val="000000"/>
                </a:solidFill>
              </a:rPr>
              <a:t> diagramu</a:t>
            </a:r>
          </a:p>
          <a:p>
            <a:pPr algn="just"/>
            <a:r>
              <a:rPr lang="cs-CZ" sz="2000" dirty="0"/>
              <a:t>V rozšířenější podobě pak mohou diagramy ukazovat také návaznosti činností, pomocí lomených šipek nebo čar vedoucích od začátku nebo konce jedné činnosti k začátku nebo konci jiné </a:t>
            </a:r>
            <a:r>
              <a:rPr lang="cs-CZ" sz="2000" dirty="0" smtClean="0"/>
              <a:t>činnosti</a:t>
            </a:r>
          </a:p>
          <a:p>
            <a:pPr algn="just"/>
            <a:r>
              <a:rPr lang="cs-CZ" sz="2000" dirty="0" smtClean="0"/>
              <a:t>Rozlišujeme 4 druhy vztahů     </a:t>
            </a:r>
          </a:p>
          <a:p>
            <a:pPr marL="985838" algn="just">
              <a:buFont typeface="Times New Roman" panose="02020603050405020304" pitchFamily="18" charset="0"/>
              <a:buChar char="⁃"/>
            </a:pPr>
            <a:r>
              <a:rPr lang="cs-CZ" sz="2000" dirty="0" smtClean="0"/>
              <a:t>vztahy start-to-start</a:t>
            </a:r>
          </a:p>
          <a:p>
            <a:pPr marL="985838" algn="just">
              <a:buFont typeface="Times New Roman" panose="02020603050405020304" pitchFamily="18" charset="0"/>
              <a:buChar char="⁃"/>
            </a:pPr>
            <a:r>
              <a:rPr lang="cs-CZ" sz="2000" dirty="0" smtClean="0"/>
              <a:t>start-to-</a:t>
            </a:r>
            <a:r>
              <a:rPr lang="cs-CZ" sz="2000" dirty="0" err="1" smtClean="0"/>
              <a:t>finish</a:t>
            </a:r>
            <a:endParaRPr lang="cs-CZ" sz="2000" dirty="0" smtClean="0"/>
          </a:p>
          <a:p>
            <a:pPr marL="985838" algn="just">
              <a:buFont typeface="Times New Roman" panose="02020603050405020304" pitchFamily="18" charset="0"/>
              <a:buChar char="⁃"/>
            </a:pPr>
            <a:r>
              <a:rPr lang="cs-CZ" sz="2000" dirty="0" err="1" smtClean="0"/>
              <a:t>finish</a:t>
            </a:r>
            <a:r>
              <a:rPr lang="cs-CZ" sz="2000" dirty="0" smtClean="0"/>
              <a:t>-to-start</a:t>
            </a:r>
          </a:p>
          <a:p>
            <a:pPr marL="985838" algn="just">
              <a:buFont typeface="Times New Roman" panose="02020603050405020304" pitchFamily="18" charset="0"/>
              <a:buChar char="⁃"/>
            </a:pPr>
            <a:r>
              <a:rPr lang="cs-CZ" sz="2000" dirty="0" err="1" smtClean="0"/>
              <a:t>finish</a:t>
            </a:r>
            <a:r>
              <a:rPr lang="cs-CZ" sz="2000" dirty="0" smtClean="0"/>
              <a:t>-to-</a:t>
            </a:r>
            <a:r>
              <a:rPr lang="cs-CZ" sz="2000" dirty="0" err="1" smtClean="0"/>
              <a:t>finish</a:t>
            </a:r>
            <a:endParaRPr lang="cs-CZ" sz="20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197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err="1">
                <a:solidFill>
                  <a:srgbClr val="000000"/>
                </a:solidFill>
              </a:rPr>
              <a:t>Ganttův</a:t>
            </a:r>
            <a:r>
              <a:rPr lang="cs-CZ" b="1" dirty="0">
                <a:solidFill>
                  <a:srgbClr val="000000"/>
                </a:solidFill>
              </a:rPr>
              <a:t> diagram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Využití </a:t>
            </a:r>
            <a:r>
              <a:rPr lang="cs-CZ" sz="2000" dirty="0" err="1" smtClean="0">
                <a:solidFill>
                  <a:srgbClr val="000000"/>
                </a:solidFill>
              </a:rPr>
              <a:t>Ganttova</a:t>
            </a:r>
            <a:r>
              <a:rPr lang="cs-CZ" sz="2000" dirty="0" smtClean="0">
                <a:solidFill>
                  <a:srgbClr val="000000"/>
                </a:solidFill>
              </a:rPr>
              <a:t> diagramu</a:t>
            </a:r>
          </a:p>
          <a:p>
            <a:pPr algn="just"/>
            <a:r>
              <a:rPr lang="cs-CZ" sz="2000" dirty="0" smtClean="0"/>
              <a:t>V </a:t>
            </a:r>
            <a:r>
              <a:rPr lang="cs-CZ" sz="2000" dirty="0"/>
              <a:t>praxi se používá jednoduchá forma </a:t>
            </a:r>
            <a:r>
              <a:rPr lang="cs-CZ" sz="2000" dirty="0" err="1"/>
              <a:t>Ganttova</a:t>
            </a:r>
            <a:r>
              <a:rPr lang="cs-CZ" sz="2000" dirty="0"/>
              <a:t> diagramu pouze pro grafické znázornění činností v rámci projektu v čase, kterou lze zrealizovat pomocí tabulky v jednoduchých kancelářských aplikacích</a:t>
            </a:r>
            <a:r>
              <a:rPr lang="cs-CZ" sz="2000" dirty="0" smtClean="0"/>
              <a:t>.</a:t>
            </a:r>
          </a:p>
          <a:p>
            <a:pPr algn="just"/>
            <a:r>
              <a:rPr lang="cs-CZ" sz="2000" dirty="0" smtClean="0"/>
              <a:t> </a:t>
            </a:r>
            <a:r>
              <a:rPr lang="cs-CZ" sz="2000" dirty="0"/>
              <a:t>Složitější formu </a:t>
            </a:r>
            <a:r>
              <a:rPr lang="cs-CZ" sz="2000" dirty="0" err="1"/>
              <a:t>Ganttova</a:t>
            </a:r>
            <a:r>
              <a:rPr lang="cs-CZ" sz="2000" dirty="0"/>
              <a:t> diagramu představuje zobrazení různých návazností (kapacitních, věcných, technologických, atd.) mezi jednotlivými aktivitami. </a:t>
            </a:r>
            <a:endParaRPr lang="cs-CZ" sz="2000" dirty="0" smtClean="0"/>
          </a:p>
          <a:p>
            <a:pPr algn="just"/>
            <a:r>
              <a:rPr lang="cs-CZ" sz="2000" dirty="0" smtClean="0"/>
              <a:t>Tento </a:t>
            </a:r>
            <a:r>
              <a:rPr lang="cs-CZ" sz="2000" dirty="0"/>
              <a:t>způsob plánování aktivit vyplývá z metody kritické cesty </a:t>
            </a:r>
            <a:r>
              <a:rPr lang="cs-CZ" sz="2000" dirty="0" smtClean="0"/>
              <a:t>CPM, viz další výklad </a:t>
            </a:r>
          </a:p>
          <a:p>
            <a:pPr algn="just"/>
            <a:r>
              <a:rPr lang="cs-CZ" sz="2000" dirty="0" smtClean="0"/>
              <a:t>Pro </a:t>
            </a:r>
            <a:r>
              <a:rPr lang="cs-CZ" sz="2000" dirty="0"/>
              <a:t>takové zobrazení se obvykle používají některé z nástrojů pro podporu řízení projektů</a:t>
            </a:r>
            <a:r>
              <a:rPr lang="cs-CZ" sz="2000" dirty="0" smtClean="0"/>
              <a:t>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285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err="1">
                <a:solidFill>
                  <a:srgbClr val="000000"/>
                </a:solidFill>
              </a:rPr>
              <a:t>Ganttův</a:t>
            </a:r>
            <a:r>
              <a:rPr lang="cs-CZ" b="1" dirty="0">
                <a:solidFill>
                  <a:srgbClr val="000000"/>
                </a:solidFill>
              </a:rPr>
              <a:t> diagram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smtClean="0">
                <a:solidFill>
                  <a:srgbClr val="000000"/>
                </a:solidFill>
              </a:rPr>
              <a:t>Tabulka </a:t>
            </a:r>
            <a:r>
              <a:rPr lang="cs-CZ" sz="2000" dirty="0" err="1" smtClean="0">
                <a:solidFill>
                  <a:srgbClr val="000000"/>
                </a:solidFill>
              </a:rPr>
              <a:t>Ganttova</a:t>
            </a:r>
            <a:r>
              <a:rPr lang="cs-CZ" sz="2000" dirty="0" smtClean="0">
                <a:solidFill>
                  <a:srgbClr val="000000"/>
                </a:solidFill>
              </a:rPr>
              <a:t> diagramu a grafické znázornění</a:t>
            </a:r>
          </a:p>
          <a:p>
            <a:pPr marL="0" indent="0" algn="just">
              <a:buNone/>
            </a:pP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/>
              <a:t>Řádky </a:t>
            </a:r>
            <a:r>
              <a:rPr lang="cs-CZ" sz="2000" dirty="0" err="1"/>
              <a:t>Ganttova</a:t>
            </a:r>
            <a:r>
              <a:rPr lang="cs-CZ" sz="2000" dirty="0"/>
              <a:t> diagramu: činnosti, kroky, projekty, </a:t>
            </a:r>
            <a:r>
              <a:rPr lang="cs-CZ" sz="2000" dirty="0" err="1"/>
              <a:t>subprojekty</a:t>
            </a:r>
            <a:r>
              <a:rPr lang="cs-CZ" sz="2000" dirty="0" smtClean="0"/>
              <a:t>.</a:t>
            </a:r>
          </a:p>
          <a:p>
            <a:pPr algn="just"/>
            <a:endParaRPr lang="cs-CZ" sz="2000" dirty="0"/>
          </a:p>
          <a:p>
            <a:pPr algn="just"/>
            <a:r>
              <a:rPr lang="cs-CZ" sz="2000" dirty="0" smtClean="0"/>
              <a:t>Sloupce </a:t>
            </a:r>
            <a:r>
              <a:rPr lang="cs-CZ" sz="2000" dirty="0" err="1"/>
              <a:t>Ganttova</a:t>
            </a:r>
            <a:r>
              <a:rPr lang="cs-CZ" sz="2000" dirty="0"/>
              <a:t> diagramu: roky, měsíce, týdny, dny, (hodiny).</a:t>
            </a:r>
          </a:p>
          <a:p>
            <a:pPr marL="0" indent="0" algn="just">
              <a:buNone/>
            </a:pPr>
            <a:r>
              <a:rPr lang="cs-CZ" sz="2000" dirty="0" smtClean="0"/>
              <a:t> </a:t>
            </a:r>
          </a:p>
          <a:p>
            <a:pPr algn="just"/>
            <a:r>
              <a:rPr lang="cs-CZ" sz="2000" dirty="0" smtClean="0"/>
              <a:t>Adekvátně tomu se vykreslují úsečky s dobou trvání úkolů, resp. činností, do tzv. pruhového grafu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432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err="1">
                <a:solidFill>
                  <a:srgbClr val="000000"/>
                </a:solidFill>
              </a:rPr>
              <a:t>Ganttův</a:t>
            </a:r>
            <a:r>
              <a:rPr lang="cs-CZ" b="1" dirty="0">
                <a:solidFill>
                  <a:srgbClr val="000000"/>
                </a:solidFill>
              </a:rPr>
              <a:t> diagram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000" dirty="0" err="1" smtClean="0">
                <a:solidFill>
                  <a:srgbClr val="000000"/>
                </a:solidFill>
              </a:rPr>
              <a:t>Ganttův</a:t>
            </a:r>
            <a:r>
              <a:rPr lang="cs-CZ" sz="2000" dirty="0" smtClean="0">
                <a:solidFill>
                  <a:srgbClr val="000000"/>
                </a:solidFill>
              </a:rPr>
              <a:t> diagram v MS Project 2016</a:t>
            </a:r>
          </a:p>
          <a:p>
            <a:pPr marL="0" indent="0" algn="just">
              <a:buNone/>
            </a:pP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/>
              <a:t>Zobrazení </a:t>
            </a:r>
            <a:r>
              <a:rPr lang="cs-CZ" sz="2000" dirty="0" err="1"/>
              <a:t>Ganttův</a:t>
            </a:r>
            <a:r>
              <a:rPr lang="cs-CZ" sz="2000" dirty="0"/>
              <a:t> diagram (</a:t>
            </a:r>
            <a:r>
              <a:rPr lang="cs-CZ" sz="2000" dirty="0" err="1"/>
              <a:t>Gantt</a:t>
            </a:r>
            <a:r>
              <a:rPr lang="cs-CZ" sz="2000" dirty="0"/>
              <a:t> Chart) je svisle rozděleno na dvě části</a:t>
            </a:r>
            <a:r>
              <a:rPr lang="cs-CZ" sz="2000" dirty="0" smtClean="0"/>
              <a:t>.</a:t>
            </a:r>
          </a:p>
          <a:p>
            <a:pPr algn="just"/>
            <a:r>
              <a:rPr lang="cs-CZ" sz="2000" dirty="0" smtClean="0"/>
              <a:t> </a:t>
            </a:r>
            <a:r>
              <a:rPr lang="cs-CZ" sz="2000" dirty="0"/>
              <a:t>Levá část je tabulka a připomíná tabulku v aplikaci Microsoft </a:t>
            </a:r>
            <a:r>
              <a:rPr lang="cs-CZ" sz="2000" dirty="0" err="1" smtClean="0"/>
              <a:t>Excel.Také</a:t>
            </a:r>
            <a:r>
              <a:rPr lang="cs-CZ" sz="2000" dirty="0" smtClean="0"/>
              <a:t> </a:t>
            </a:r>
            <a:r>
              <a:rPr lang="cs-CZ" sz="2000" dirty="0"/>
              <a:t>způsob práce je zde v mnoha směrech stejný. </a:t>
            </a:r>
            <a:endParaRPr lang="cs-CZ" sz="2000" dirty="0" smtClean="0"/>
          </a:p>
          <a:p>
            <a:pPr algn="just"/>
            <a:r>
              <a:rPr lang="cs-CZ" sz="2000" dirty="0" smtClean="0"/>
              <a:t>Tabulka </a:t>
            </a:r>
            <a:r>
              <a:rPr lang="cs-CZ" sz="2000" dirty="0"/>
              <a:t>je dělena do řádků, do kterých se zapisují úkoly. Tedy platí, že co jeden řádek, to jeden úkol. Každý úkol je označen číslem (ID), které se objeví v záhlaví řádků nalevo a označuje číslo řádku. </a:t>
            </a:r>
            <a:endParaRPr lang="cs-CZ" sz="2000" dirty="0" smtClean="0"/>
          </a:p>
          <a:p>
            <a:pPr algn="just"/>
            <a:r>
              <a:rPr lang="cs-CZ" sz="2000" dirty="0" smtClean="0"/>
              <a:t>Sloupce </a:t>
            </a:r>
            <a:r>
              <a:rPr lang="cs-CZ" sz="2000" dirty="0"/>
              <a:t>zobrazují různé informace o úkolech, jako například jejich jméno, dobu trvání nebo datum zahájení či dokončení. Průsečík řádku a sloupce se nazývá </a:t>
            </a:r>
            <a:r>
              <a:rPr lang="cs-CZ" sz="2000" dirty="0" smtClean="0"/>
              <a:t>pole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924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696744" cy="507703"/>
          </a:xfrm>
        </p:spPr>
        <p:txBody>
          <a:bodyPr/>
          <a:lstStyle/>
          <a:p>
            <a:r>
              <a:rPr lang="cs-CZ" b="1" dirty="0" err="1" smtClean="0">
                <a:solidFill>
                  <a:srgbClr val="000000"/>
                </a:solidFill>
              </a:rPr>
              <a:t>Ganttův</a:t>
            </a:r>
            <a:r>
              <a:rPr lang="cs-CZ" b="1" dirty="0" smtClean="0">
                <a:solidFill>
                  <a:srgbClr val="000000"/>
                </a:solidFill>
              </a:rPr>
              <a:t> diagram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06489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just">
              <a:buNone/>
            </a:pPr>
            <a:r>
              <a:rPr lang="cs-CZ" sz="1800" dirty="0" smtClean="0">
                <a:solidFill>
                  <a:srgbClr val="000000"/>
                </a:solidFill>
              </a:rPr>
              <a:t>Ukázka v MS Project 2016 – jednoduchý plán projektu</a:t>
            </a:r>
          </a:p>
          <a:p>
            <a:pPr lvl="1" algn="just"/>
            <a:endParaRPr lang="cs-CZ" sz="1800" dirty="0">
              <a:solidFill>
                <a:srgbClr val="000000"/>
              </a:solidFill>
            </a:endParaRPr>
          </a:p>
          <a:p>
            <a:pPr marL="457200" lvl="1" indent="0" algn="just">
              <a:buNone/>
            </a:pPr>
            <a:endParaRPr lang="cs-CZ" sz="18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7" y="1131590"/>
            <a:ext cx="7832649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45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4235</TotalTime>
  <Words>1301</Words>
  <Application>Microsoft Office PowerPoint</Application>
  <PresentationFormat>Předvádění na obrazovce (16:9)</PresentationFormat>
  <Paragraphs>237</Paragraphs>
  <Slides>23</Slides>
  <Notes>22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9" baseType="lpstr">
      <vt:lpstr>Arial</vt:lpstr>
      <vt:lpstr>Calibri</vt:lpstr>
      <vt:lpstr>Enriqueta</vt:lpstr>
      <vt:lpstr>Segoe UI</vt:lpstr>
      <vt:lpstr>Times New Roman</vt:lpstr>
      <vt:lpstr>SLU</vt:lpstr>
      <vt:lpstr>Projektování informačních systémů</vt:lpstr>
      <vt:lpstr>Ganttův diagram</vt:lpstr>
      <vt:lpstr>Ganttův diagram</vt:lpstr>
      <vt:lpstr>Ganttův diagram</vt:lpstr>
      <vt:lpstr>Ganttův diagram</vt:lpstr>
      <vt:lpstr>Ganttův diagram</vt:lpstr>
      <vt:lpstr>Ganttův diagram</vt:lpstr>
      <vt:lpstr>Ganttův diagram</vt:lpstr>
      <vt:lpstr>Ganttův diagram</vt:lpstr>
      <vt:lpstr>Ganttův diagram</vt:lpstr>
      <vt:lpstr>Ganttův diagram</vt:lpstr>
      <vt:lpstr>Ganttův diagram</vt:lpstr>
      <vt:lpstr>Ganttův diagram</vt:lpstr>
      <vt:lpstr>Ganttův diagram</vt:lpstr>
      <vt:lpstr>Ganttův diagram</vt:lpstr>
      <vt:lpstr>Ganttův diagram</vt:lpstr>
      <vt:lpstr>Ganttův diagram</vt:lpstr>
      <vt:lpstr>Ganttův diagram</vt:lpstr>
      <vt:lpstr>Ganttův diagram</vt:lpstr>
      <vt:lpstr>Ganttův diagram</vt:lpstr>
      <vt:lpstr>Ganttův diagram</vt:lpstr>
      <vt:lpstr>Ganttův diagram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ps</cp:lastModifiedBy>
  <cp:revision>235</cp:revision>
  <dcterms:created xsi:type="dcterms:W3CDTF">2016-07-06T15:42:34Z</dcterms:created>
  <dcterms:modified xsi:type="dcterms:W3CDTF">2018-04-16T04:50:56Z</dcterms:modified>
</cp:coreProperties>
</file>