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9" r:id="rId1"/>
    <p:sldMasterId id="2147483692" r:id="rId2"/>
  </p:sldMasterIdLst>
  <p:notesMasterIdLst>
    <p:notesMasterId r:id="rId51"/>
  </p:notesMasterIdLst>
  <p:handoutMasterIdLst>
    <p:handoutMasterId r:id="rId52"/>
  </p:handoutMasterIdLst>
  <p:sldIdLst>
    <p:sldId id="256" r:id="rId3"/>
    <p:sldId id="320" r:id="rId4"/>
    <p:sldId id="321" r:id="rId5"/>
    <p:sldId id="322" r:id="rId6"/>
    <p:sldId id="324" r:id="rId7"/>
    <p:sldId id="325" r:id="rId8"/>
    <p:sldId id="326" r:id="rId9"/>
    <p:sldId id="327" r:id="rId10"/>
    <p:sldId id="328" r:id="rId11"/>
    <p:sldId id="329" r:id="rId12"/>
    <p:sldId id="330" r:id="rId13"/>
    <p:sldId id="331" r:id="rId14"/>
    <p:sldId id="332" r:id="rId15"/>
    <p:sldId id="333" r:id="rId16"/>
    <p:sldId id="334" r:id="rId17"/>
    <p:sldId id="335" r:id="rId18"/>
    <p:sldId id="336" r:id="rId19"/>
    <p:sldId id="337" r:id="rId20"/>
    <p:sldId id="338" r:id="rId21"/>
    <p:sldId id="339" r:id="rId22"/>
    <p:sldId id="340" r:id="rId23"/>
    <p:sldId id="341" r:id="rId24"/>
    <p:sldId id="342" r:id="rId25"/>
    <p:sldId id="343" r:id="rId26"/>
    <p:sldId id="344" r:id="rId27"/>
    <p:sldId id="345" r:id="rId28"/>
    <p:sldId id="346" r:id="rId29"/>
    <p:sldId id="347" r:id="rId30"/>
    <p:sldId id="348" r:id="rId31"/>
    <p:sldId id="349" r:id="rId32"/>
    <p:sldId id="350" r:id="rId33"/>
    <p:sldId id="351" r:id="rId34"/>
    <p:sldId id="352" r:id="rId35"/>
    <p:sldId id="353" r:id="rId36"/>
    <p:sldId id="354" r:id="rId37"/>
    <p:sldId id="355" r:id="rId38"/>
    <p:sldId id="356" r:id="rId39"/>
    <p:sldId id="357" r:id="rId40"/>
    <p:sldId id="358" r:id="rId41"/>
    <p:sldId id="359" r:id="rId42"/>
    <p:sldId id="361" r:id="rId43"/>
    <p:sldId id="360" r:id="rId44"/>
    <p:sldId id="362" r:id="rId45"/>
    <p:sldId id="363" r:id="rId46"/>
    <p:sldId id="364" r:id="rId47"/>
    <p:sldId id="365" r:id="rId48"/>
    <p:sldId id="367" r:id="rId49"/>
    <p:sldId id="323" r:id="rId50"/>
  </p:sldIdLst>
  <p:sldSz cx="9144000" cy="6858000" type="screen4x3"/>
  <p:notesSz cx="6794500" cy="99314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9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tableStyles" Target="tableStyles.xml"/><Relationship Id="rId8" Type="http://schemas.openxmlformats.org/officeDocument/2006/relationships/slide" Target="slides/slide6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4283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8645" y="0"/>
            <a:ext cx="2944283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DBFFF5A1-CB40-4DCD-97A6-F1C543A9280A}" type="datetimeFigureOut">
              <a:rPr lang="cs-CZ"/>
              <a:pPr>
                <a:defRPr/>
              </a:pPr>
              <a:t>06.03.2023</a:t>
            </a:fld>
            <a:endParaRPr lang="cs-CZ"/>
          </a:p>
        </p:txBody>
      </p:sp>
      <p:sp>
        <p:nvSpPr>
          <p:cNvPr id="491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33106"/>
            <a:ext cx="2944283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91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8645" y="9433106"/>
            <a:ext cx="2944283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8BC8480D-E831-4408-8CA1-6A5077B39EF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60803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/>
          </p:cNvSpPr>
          <p:nvPr>
            <p:ph type="hdr" sz="quarter"/>
          </p:nvPr>
        </p:nvSpPr>
        <p:spPr bwMode="auto">
          <a:xfrm>
            <a:off x="1" y="0"/>
            <a:ext cx="2944283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657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E80B4823-DBEE-475D-9F3E-3520C6629DFC}" type="datetimeFigureOut">
              <a:rPr lang="cs-CZ"/>
              <a:pPr>
                <a:defRPr/>
              </a:pPr>
              <a:t>06.03.2023</a:t>
            </a:fld>
            <a:endParaRPr lang="cs-CZ"/>
          </a:p>
        </p:txBody>
      </p:sp>
      <p:sp>
        <p:nvSpPr>
          <p:cNvPr id="43012" name="Rectangle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914400" y="744538"/>
            <a:ext cx="4965700" cy="372427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" name="Rectangle 4"/>
          <p:cNvSpPr>
            <a:spLocks noGrp="1"/>
          </p:cNvSpPr>
          <p:nvPr>
            <p:ph type="body" sz="quarter" idx="3"/>
          </p:nvPr>
        </p:nvSpPr>
        <p:spPr>
          <a:xfrm>
            <a:off x="679450" y="4717415"/>
            <a:ext cx="5435600" cy="446913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cs-CZ" noProof="0"/>
          </a:p>
        </p:txBody>
      </p:sp>
      <p:sp>
        <p:nvSpPr>
          <p:cNvPr id="5126" name="Rectangle 5"/>
          <p:cNvSpPr>
            <a:spLocks noGrp="1"/>
          </p:cNvSpPr>
          <p:nvPr>
            <p:ph type="ftr" sz="quarter" idx="4"/>
          </p:nvPr>
        </p:nvSpPr>
        <p:spPr bwMode="auto">
          <a:xfrm>
            <a:off x="1" y="9433106"/>
            <a:ext cx="2944283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5"/>
          </p:nvPr>
        </p:nvSpPr>
        <p:spPr>
          <a:xfrm>
            <a:off x="3848645" y="9433106"/>
            <a:ext cx="2944283" cy="49657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A777D8FF-F43E-4401-81A1-4F41472E739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54981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cs-CZ" sz="2400">
              <a:latin typeface="Times New Roman" pitchFamily="18" charset="0"/>
            </a:endParaRPr>
          </a:p>
        </p:txBody>
      </p:sp>
      <p:sp>
        <p:nvSpPr>
          <p:cNvPr id="1259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2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E76C44-46D5-4506-809D-BF99644005A7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4524996"/>
      </p:ext>
    </p:extLst>
  </p:cSld>
  <p:clrMapOvr>
    <a:masterClrMapping/>
  </p:clrMapOvr>
  <p:transition spd="slow">
    <p:push/>
  </p:transition>
  <p:hf sldNum="0"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2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E76C44-46D5-4506-809D-BF99644005A7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9977765"/>
      </p:ext>
    </p:extLst>
  </p:cSld>
  <p:clrMapOvr>
    <a:masterClrMapping/>
  </p:clrMapOvr>
  <p:transition spd="slow">
    <p:push/>
  </p:transition>
  <p:hf sldNum="0"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2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E76C44-46D5-4506-809D-BF99644005A7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437362"/>
      </p:ext>
    </p:extLst>
  </p:cSld>
  <p:clrMapOvr>
    <a:masterClrMapping/>
  </p:clrMapOvr>
  <p:transition spd="slow">
    <p:push/>
  </p:transition>
  <p:hf sldNum="0"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295757-C20D-4307-BEB3-E1017FFFC9CA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1782964"/>
      </p:ext>
    </p:extLst>
  </p:cSld>
  <p:clrMapOvr>
    <a:masterClrMapping/>
  </p:clrMapOvr>
  <p:transition>
    <p:push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3DACA0-84ED-45AB-BFF4-C2793E04EA21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1498675"/>
      </p:ext>
    </p:extLst>
  </p:cSld>
  <p:clrMapOvr>
    <a:masterClrMapping/>
  </p:clrMapOvr>
  <p:transition>
    <p:push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663DBA-BD7A-43B9-857F-B371D9FDC2F9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4745284"/>
      </p:ext>
    </p:extLst>
  </p:cSld>
  <p:clrMapOvr>
    <a:masterClrMapping/>
  </p:clrMapOvr>
  <p:transition>
    <p:push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776781-A518-4032-A85B-F45B10245E2E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3092121"/>
      </p:ext>
    </p:extLst>
  </p:cSld>
  <p:clrMapOvr>
    <a:masterClrMapping/>
  </p:clrMapOvr>
  <p:transition>
    <p:push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C2E300-87D1-43B2-9DE5-0D0558C7DBD9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5596803"/>
      </p:ext>
    </p:extLst>
  </p:cSld>
  <p:clrMapOvr>
    <a:masterClrMapping/>
  </p:clrMapOvr>
  <p:transition>
    <p:push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AD5B23-14D5-42B5-B473-80E47309E83E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8090947"/>
      </p:ext>
    </p:extLst>
  </p:cSld>
  <p:clrMapOvr>
    <a:masterClrMapping/>
  </p:clrMapOvr>
  <p:transition>
    <p:push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7B32C3-21B0-4BCF-BCB9-213A8C5B9D67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8878962"/>
      </p:ext>
    </p:extLst>
  </p:cSld>
  <p:clrMapOvr>
    <a:masterClrMapping/>
  </p:clrMapOvr>
  <p:transition>
    <p:push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A69176-9D71-4E75-BC8D-D02FD627D434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1309726"/>
      </p:ext>
    </p:extLst>
  </p:cSld>
  <p:clrMapOvr>
    <a:masterClrMapping/>
  </p:clrMapOvr>
  <p:transition>
    <p:pu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2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E76C44-46D5-4506-809D-BF99644005A7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2252205"/>
      </p:ext>
    </p:extLst>
  </p:cSld>
  <p:clrMapOvr>
    <a:masterClrMapping/>
  </p:clrMapOvr>
  <p:transition spd="slow">
    <p:push/>
  </p:transition>
  <p:hf sldNum="0" hd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7AE033-2FCE-4CB8-B689-3A8E18B5374B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9825862"/>
      </p:ext>
    </p:extLst>
  </p:cSld>
  <p:clrMapOvr>
    <a:masterClrMapping/>
  </p:clrMapOvr>
  <p:transition>
    <p:push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6D6BDC-C2AF-44E0-9241-58D27F2230BA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2251646"/>
      </p:ext>
    </p:extLst>
  </p:cSld>
  <p:clrMapOvr>
    <a:masterClrMapping/>
  </p:clrMapOvr>
  <p:transition>
    <p:push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cs-CZ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259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6CD1B5-C3CA-40D5-AD5D-E335EBB79B59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647844"/>
      </p:ext>
    </p:extLst>
  </p:cSld>
  <p:clrMapOvr>
    <a:masterClrMapping/>
  </p:clrMapOvr>
  <p:transition spd="slow">
    <p:pu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2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E76C44-46D5-4506-809D-BF99644005A7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6775326"/>
      </p:ext>
    </p:extLst>
  </p:cSld>
  <p:clrMapOvr>
    <a:masterClrMapping/>
  </p:clrMapOvr>
  <p:transition spd="slow">
    <p:push/>
  </p:transition>
  <p:hf sldNum="0"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2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E76C44-46D5-4506-809D-BF99644005A7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7172707"/>
      </p:ext>
    </p:extLst>
  </p:cSld>
  <p:clrMapOvr>
    <a:masterClrMapping/>
  </p:clrMapOvr>
  <p:transition spd="slow">
    <p:push/>
  </p:transition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2</a:t>
            </a:r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E76C44-46D5-4506-809D-BF99644005A7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9166523"/>
      </p:ext>
    </p:extLst>
  </p:cSld>
  <p:clrMapOvr>
    <a:masterClrMapping/>
  </p:clrMapOvr>
  <p:transition spd="slow">
    <p:push/>
  </p:transition>
  <p:hf sldNum="0"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2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E76C44-46D5-4506-809D-BF99644005A7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2202272"/>
      </p:ext>
    </p:extLst>
  </p:cSld>
  <p:clrMapOvr>
    <a:masterClrMapping/>
  </p:clrMapOvr>
  <p:transition spd="slow">
    <p:push/>
  </p:transition>
  <p:hf sldNum="0"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2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E76C44-46D5-4506-809D-BF99644005A7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2262530"/>
      </p:ext>
    </p:extLst>
  </p:cSld>
  <p:clrMapOvr>
    <a:masterClrMapping/>
  </p:clrMapOvr>
  <p:transition spd="slow">
    <p:push/>
  </p:transition>
  <p:hf sldNum="0"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2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E76C44-46D5-4506-809D-BF99644005A7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83927635"/>
      </p:ext>
    </p:extLst>
  </p:cSld>
  <p:clrMapOvr>
    <a:masterClrMapping/>
  </p:clrMapOvr>
  <p:transition spd="slow">
    <p:push/>
  </p:transition>
  <p:hf sldNum="0"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2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E76C44-46D5-4506-809D-BF99644005A7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1904592"/>
      </p:ext>
    </p:extLst>
  </p:cSld>
  <p:clrMapOvr>
    <a:masterClrMapping/>
  </p:clrMapOvr>
  <p:transition spd="slow">
    <p:push/>
  </p:transition>
  <p:hf sldNum="0"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124932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cs-CZ" sz="2400">
              <a:latin typeface="Times New Roman" pitchFamily="18" charset="0"/>
            </a:endParaRPr>
          </a:p>
        </p:txBody>
      </p:sp>
      <p:sp>
        <p:nvSpPr>
          <p:cNvPr id="124933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124934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Verdana" pitchFamily="34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24935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Verdana" pitchFamily="34" charset="0"/>
              </a:defRPr>
            </a:lvl1pPr>
          </a:lstStyle>
          <a:p>
            <a:pPr>
              <a:defRPr/>
            </a:pPr>
            <a:r>
              <a:rPr lang="cs-CZ"/>
              <a:t>Projektování informačních systémů 2</a:t>
            </a:r>
          </a:p>
        </p:txBody>
      </p:sp>
      <p:sp>
        <p:nvSpPr>
          <p:cNvPr id="124936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Verdana" pitchFamily="34" charset="0"/>
              </a:defRPr>
            </a:lvl1pPr>
          </a:lstStyle>
          <a:p>
            <a:pPr>
              <a:defRPr/>
            </a:pPr>
            <a:fld id="{6CE76C44-46D5-4506-809D-BF99644005A7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grpSp>
        <p:nvGrpSpPr>
          <p:cNvPr id="9" name="Group 2"/>
          <p:cNvGrpSpPr>
            <a:grpSpLocks/>
          </p:cNvGrpSpPr>
          <p:nvPr userDrawn="1"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0" name="Shape 4098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027"/>
                <a:gd name="T19" fmla="*/ 0 h 2296"/>
                <a:gd name="T20" fmla="*/ 0 w 6027"/>
                <a:gd name="T21" fmla="*/ 0 h 229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>
                <a:solidFill>
                  <a:srgbClr val="000000"/>
                </a:solidFill>
              </a:endParaRPr>
            </a:p>
          </p:txBody>
        </p:sp>
        <p:sp>
          <p:nvSpPr>
            <p:cNvPr id="11" name="Shape 4099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0" b="0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cs-CZ">
                <a:solidFill>
                  <a:srgbClr val="000000"/>
                </a:solidFill>
              </a:endParaRPr>
            </a:p>
          </p:txBody>
        </p:sp>
      </p:grpSp>
      <p:grpSp>
        <p:nvGrpSpPr>
          <p:cNvPr id="12" name="Group 6"/>
          <p:cNvGrpSpPr>
            <a:grpSpLocks/>
          </p:cNvGrpSpPr>
          <p:nvPr userDrawn="1"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13" name="Shape 4102"/>
            <p:cNvSpPr>
              <a:spLocks/>
            </p:cNvSpPr>
            <p:nvPr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0" b="0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cs-CZ">
                <a:solidFill>
                  <a:srgbClr val="000000"/>
                </a:solidFill>
              </a:endParaRPr>
            </a:p>
          </p:txBody>
        </p:sp>
        <p:grpSp>
          <p:nvGrpSpPr>
            <p:cNvPr id="14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16" name="Shape 4104"/>
              <p:cNvSpPr>
                <a:spLocks/>
              </p:cNvSpPr>
              <p:nvPr/>
            </p:nvSpPr>
            <p:spPr bwMode="ltGray">
              <a:xfrm>
                <a:off x="3948" y="3799"/>
                <a:ext cx="996" cy="533"/>
              </a:xfrm>
              <a:custGeom>
                <a:avLst/>
                <a:gdLst>
                  <a:gd name="T0" fmla="*/ 636 w 996"/>
                  <a:gd name="T1" fmla="*/ 373 h 533"/>
                  <a:gd name="T2" fmla="*/ 495 w 996"/>
                  <a:gd name="T3" fmla="*/ 370 h 533"/>
                  <a:gd name="T4" fmla="*/ 280 w 996"/>
                  <a:gd name="T5" fmla="*/ 249 h 533"/>
                  <a:gd name="T6" fmla="*/ 127 w 996"/>
                  <a:gd name="T7" fmla="*/ 66 h 533"/>
                  <a:gd name="T8" fmla="*/ 0 w 996"/>
                  <a:gd name="T9" fmla="*/ 0 h 533"/>
                  <a:gd name="T10" fmla="*/ 22 w 996"/>
                  <a:gd name="T11" fmla="*/ 26 h 533"/>
                  <a:gd name="T12" fmla="*/ 0 w 996"/>
                  <a:gd name="T13" fmla="*/ 65 h 533"/>
                  <a:gd name="T14" fmla="*/ 30 w 996"/>
                  <a:gd name="T15" fmla="*/ 119 h 533"/>
                  <a:gd name="T16" fmla="*/ 75 w 996"/>
                  <a:gd name="T17" fmla="*/ 243 h 533"/>
                  <a:gd name="T18" fmla="*/ 45 w 996"/>
                  <a:gd name="T19" fmla="*/ 422 h 533"/>
                  <a:gd name="T20" fmla="*/ 200 w 996"/>
                  <a:gd name="T21" fmla="*/ 329 h 533"/>
                  <a:gd name="T22" fmla="*/ 612 w 996"/>
                  <a:gd name="T23" fmla="*/ 533 h 533"/>
                  <a:gd name="T24" fmla="*/ 996 w 996"/>
                  <a:gd name="T25" fmla="*/ 529 h 533"/>
                  <a:gd name="T26" fmla="*/ 828 w 996"/>
                  <a:gd name="T27" fmla="*/ 473 h 533"/>
                  <a:gd name="T28" fmla="*/ 636 w 996"/>
                  <a:gd name="T29" fmla="*/ 373 h 533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996"/>
                  <a:gd name="T46" fmla="*/ 0 h 533"/>
                  <a:gd name="T47" fmla="*/ 0 w 996"/>
                  <a:gd name="T48" fmla="*/ 0 h 533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solidFill>
                    <a:srgbClr val="000000"/>
                  </a:solidFill>
                </a:endParaRPr>
              </a:p>
            </p:txBody>
          </p:sp>
          <p:sp>
            <p:nvSpPr>
              <p:cNvPr id="17" name="Shape 4105"/>
              <p:cNvSpPr>
                <a:spLocks/>
              </p:cNvSpPr>
              <p:nvPr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18 h 353"/>
                  <a:gd name="T4" fmla="*/ 24 w 186"/>
                  <a:gd name="T5" fmla="*/ 30 h 353"/>
                  <a:gd name="T6" fmla="*/ 18 w 186"/>
                  <a:gd name="T7" fmla="*/ 66 h 353"/>
                  <a:gd name="T8" fmla="*/ 42 w 186"/>
                  <a:gd name="T9" fmla="*/ 114 h 353"/>
                  <a:gd name="T10" fmla="*/ 48 w 186"/>
                  <a:gd name="T11" fmla="*/ 162 h 353"/>
                  <a:gd name="T12" fmla="*/ 0 w 186"/>
                  <a:gd name="T13" fmla="*/ 353 h 353"/>
                  <a:gd name="T14" fmla="*/ 54 w 186"/>
                  <a:gd name="T15" fmla="*/ 233 h 353"/>
                  <a:gd name="T16" fmla="*/ 84 w 186"/>
                  <a:gd name="T17" fmla="*/ 216 h 353"/>
                  <a:gd name="T18" fmla="*/ 126 w 186"/>
                  <a:gd name="T19" fmla="*/ 126 h 353"/>
                  <a:gd name="T20" fmla="*/ 144 w 186"/>
                  <a:gd name="T21" fmla="*/ 120 h 353"/>
                  <a:gd name="T22" fmla="*/ 144 w 186"/>
                  <a:gd name="T23" fmla="*/ 90 h 353"/>
                  <a:gd name="T24" fmla="*/ 186 w 186"/>
                  <a:gd name="T25" fmla="*/ 66 h 353"/>
                  <a:gd name="T26" fmla="*/ 162 w 186"/>
                  <a:gd name="T27" fmla="*/ 60 h 353"/>
                  <a:gd name="T28" fmla="*/ 36 w 186"/>
                  <a:gd name="T29" fmla="*/ 0 h 353"/>
                  <a:gd name="T30" fmla="*/ 36 w 186"/>
                  <a:gd name="T31" fmla="*/ 0 h 35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186"/>
                  <a:gd name="T49" fmla="*/ 0 h 353"/>
                  <a:gd name="T50" fmla="*/ 0 w 186"/>
                  <a:gd name="T51" fmla="*/ 0 h 353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solidFill>
                    <a:srgbClr val="000000"/>
                  </a:solidFill>
                </a:endParaRPr>
              </a:p>
            </p:txBody>
          </p:sp>
          <p:sp>
            <p:nvSpPr>
              <p:cNvPr id="18" name="Shape 4106"/>
              <p:cNvSpPr>
                <a:spLocks/>
              </p:cNvSpPr>
              <p:nvPr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378"/>
                  <a:gd name="T34" fmla="*/ 0 h 271"/>
                  <a:gd name="T35" fmla="*/ 0 w 378"/>
                  <a:gd name="T36" fmla="*/ 0 h 271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solidFill>
                    <a:srgbClr val="000000"/>
                  </a:solidFill>
                </a:endParaRPr>
              </a:p>
            </p:txBody>
          </p:sp>
          <p:sp>
            <p:nvSpPr>
              <p:cNvPr id="19" name="Shape 4107"/>
              <p:cNvSpPr>
                <a:spLocks/>
              </p:cNvSpPr>
              <p:nvPr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6 h 66"/>
                  <a:gd name="T8" fmla="*/ 6 w 155"/>
                  <a:gd name="T9" fmla="*/ 18 h 66"/>
                  <a:gd name="T10" fmla="*/ 0 w 155"/>
                  <a:gd name="T11" fmla="*/ 24 h 66"/>
                  <a:gd name="T12" fmla="*/ 78 w 155"/>
                  <a:gd name="T13" fmla="*/ 60 h 66"/>
                  <a:gd name="T14" fmla="*/ 96 w 155"/>
                  <a:gd name="T15" fmla="*/ 42 h 66"/>
                  <a:gd name="T16" fmla="*/ 155 w 155"/>
                  <a:gd name="T17" fmla="*/ 66 h 66"/>
                  <a:gd name="T18" fmla="*/ 126 w 155"/>
                  <a:gd name="T19" fmla="*/ 24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155"/>
                  <a:gd name="T40" fmla="*/ 0 h 66"/>
                  <a:gd name="T41" fmla="*/ 0 w 155"/>
                  <a:gd name="T42" fmla="*/ 0 h 6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solidFill>
                    <a:srgbClr val="000000"/>
                  </a:solidFill>
                </a:endParaRPr>
              </a:p>
            </p:txBody>
          </p:sp>
          <p:sp>
            <p:nvSpPr>
              <p:cNvPr id="20" name="Shape 4108"/>
              <p:cNvSpPr>
                <a:spLocks/>
              </p:cNvSpPr>
              <p:nvPr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36 h 72"/>
                  <a:gd name="T2" fmla="*/ 0 w 42"/>
                  <a:gd name="T3" fmla="*/ 18 h 72"/>
                  <a:gd name="T4" fmla="*/ 12 w 42"/>
                  <a:gd name="T5" fmla="*/ 6 h 72"/>
                  <a:gd name="T6" fmla="*/ 0 w 42"/>
                  <a:gd name="T7" fmla="*/ 6 h 72"/>
                  <a:gd name="T8" fmla="*/ 12 w 42"/>
                  <a:gd name="T9" fmla="*/ 6 h 72"/>
                  <a:gd name="T10" fmla="*/ 24 w 42"/>
                  <a:gd name="T11" fmla="*/ 6 h 72"/>
                  <a:gd name="T12" fmla="*/ 36 w 42"/>
                  <a:gd name="T13" fmla="*/ 6 h 72"/>
                  <a:gd name="T14" fmla="*/ 42 w 42"/>
                  <a:gd name="T15" fmla="*/ 0 h 72"/>
                  <a:gd name="T16" fmla="*/ 30 w 42"/>
                  <a:gd name="T17" fmla="*/ 18 h 72"/>
                  <a:gd name="T18" fmla="*/ 42 w 42"/>
                  <a:gd name="T19" fmla="*/ 48 h 72"/>
                  <a:gd name="T20" fmla="*/ 12 w 42"/>
                  <a:gd name="T21" fmla="*/ 72 h 72"/>
                  <a:gd name="T22" fmla="*/ 6 w 42"/>
                  <a:gd name="T23" fmla="*/ 36 h 72"/>
                  <a:gd name="T24" fmla="*/ 6 w 42"/>
                  <a:gd name="T25" fmla="*/ 36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42"/>
                  <a:gd name="T40" fmla="*/ 0 h 72"/>
                  <a:gd name="T41" fmla="*/ 0 w 42"/>
                  <a:gd name="T42" fmla="*/ 0 h 72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5" name="Shape 4109"/>
            <p:cNvSpPr>
              <a:spLocks/>
            </p:cNvSpPr>
            <p:nvPr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0" b="0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cs-CZ">
                <a:solidFill>
                  <a:srgbClr val="000000"/>
                </a:solidFill>
              </a:endParaRPr>
            </a:p>
          </p:txBody>
        </p:sp>
      </p:grpSp>
      <p:grpSp>
        <p:nvGrpSpPr>
          <p:cNvPr id="21" name="Group 15"/>
          <p:cNvGrpSpPr>
            <a:grpSpLocks/>
          </p:cNvGrpSpPr>
          <p:nvPr userDrawn="1"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22" name="Shape 4111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60 h 287"/>
                <a:gd name="T4" fmla="*/ 66 w 365"/>
                <a:gd name="T5" fmla="*/ 108 h 287"/>
                <a:gd name="T6" fmla="*/ 143 w 365"/>
                <a:gd name="T7" fmla="*/ 180 h 287"/>
                <a:gd name="T8" fmla="*/ 191 w 365"/>
                <a:gd name="T9" fmla="*/ 168 h 287"/>
                <a:gd name="T10" fmla="*/ 341 w 365"/>
                <a:gd name="T11" fmla="*/ 287 h 287"/>
                <a:gd name="T12" fmla="*/ 305 w 365"/>
                <a:gd name="T13" fmla="*/ 174 h 287"/>
                <a:gd name="T14" fmla="*/ 365 w 365"/>
                <a:gd name="T15" fmla="*/ 132 h 287"/>
                <a:gd name="T16" fmla="*/ 359 w 365"/>
                <a:gd name="T17" fmla="*/ 126 h 287"/>
                <a:gd name="T18" fmla="*/ 335 w 365"/>
                <a:gd name="T19" fmla="*/ 114 h 287"/>
                <a:gd name="T20" fmla="*/ 299 w 365"/>
                <a:gd name="T21" fmla="*/ 90 h 287"/>
                <a:gd name="T22" fmla="*/ 257 w 365"/>
                <a:gd name="T23" fmla="*/ 72 h 287"/>
                <a:gd name="T24" fmla="*/ 215 w 365"/>
                <a:gd name="T25" fmla="*/ 54 h 287"/>
                <a:gd name="T26" fmla="*/ 173 w 365"/>
                <a:gd name="T27" fmla="*/ 36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365"/>
                <a:gd name="T76" fmla="*/ 0 h 287"/>
                <a:gd name="T77" fmla="*/ 0 w 365"/>
                <a:gd name="T78" fmla="*/ 0 h 287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>
                <a:solidFill>
                  <a:srgbClr val="000000"/>
                </a:solidFill>
              </a:endParaRPr>
            </a:p>
          </p:txBody>
        </p:sp>
        <p:sp>
          <p:nvSpPr>
            <p:cNvPr id="23" name="Shape 4112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2033"/>
                <a:gd name="T67" fmla="*/ 0 h 499"/>
                <a:gd name="T68" fmla="*/ 0 w 2033"/>
                <a:gd name="T69" fmla="*/ 0 h 499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>
                <a:solidFill>
                  <a:srgbClr val="000000"/>
                </a:solidFill>
              </a:endParaRPr>
            </a:p>
          </p:txBody>
        </p:sp>
        <p:sp>
          <p:nvSpPr>
            <p:cNvPr id="24" name="Shape 4113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30 h 60"/>
                <a:gd name="T16" fmla="*/ 65 w 71"/>
                <a:gd name="T17" fmla="*/ 42 h 60"/>
                <a:gd name="T18" fmla="*/ 71 w 71"/>
                <a:gd name="T19" fmla="*/ 54 h 60"/>
                <a:gd name="T20" fmla="*/ 71 w 71"/>
                <a:gd name="T21" fmla="*/ 60 h 60"/>
                <a:gd name="T22" fmla="*/ 59 w 71"/>
                <a:gd name="T23" fmla="*/ 54 h 60"/>
                <a:gd name="T24" fmla="*/ 47 w 71"/>
                <a:gd name="T25" fmla="*/ 42 h 60"/>
                <a:gd name="T26" fmla="*/ 23 w 71"/>
                <a:gd name="T27" fmla="*/ 30 h 60"/>
                <a:gd name="T28" fmla="*/ 23 w 71"/>
                <a:gd name="T29" fmla="*/ 36 h 60"/>
                <a:gd name="T30" fmla="*/ 18 w 71"/>
                <a:gd name="T31" fmla="*/ 42 h 60"/>
                <a:gd name="T32" fmla="*/ 12 w 71"/>
                <a:gd name="T33" fmla="*/ 48 h 60"/>
                <a:gd name="T34" fmla="*/ 6 w 71"/>
                <a:gd name="T35" fmla="*/ 48 h 60"/>
                <a:gd name="T36" fmla="*/ 6 w 71"/>
                <a:gd name="T37" fmla="*/ 48 h 60"/>
                <a:gd name="T38" fmla="*/ 6 w 71"/>
                <a:gd name="T39" fmla="*/ 36 h 60"/>
                <a:gd name="T40" fmla="*/ 0 w 71"/>
                <a:gd name="T41" fmla="*/ 18 h 60"/>
                <a:gd name="T42" fmla="*/ 0 w 71"/>
                <a:gd name="T43" fmla="*/ 18 h 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71"/>
                <a:gd name="T67" fmla="*/ 0 h 60"/>
                <a:gd name="T68" fmla="*/ 0 w 71"/>
                <a:gd name="T69" fmla="*/ 0 h 6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>
                <a:solidFill>
                  <a:srgbClr val="000000"/>
                </a:solidFill>
              </a:endParaRPr>
            </a:p>
          </p:txBody>
        </p:sp>
        <p:sp>
          <p:nvSpPr>
            <p:cNvPr id="25" name="Shape 4114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54 h 162"/>
                <a:gd name="T10" fmla="*/ 96 w 161"/>
                <a:gd name="T11" fmla="*/ 60 h 162"/>
                <a:gd name="T12" fmla="*/ 102 w 161"/>
                <a:gd name="T13" fmla="*/ 72 h 162"/>
                <a:gd name="T14" fmla="*/ 108 w 161"/>
                <a:gd name="T15" fmla="*/ 84 h 162"/>
                <a:gd name="T16" fmla="*/ 120 w 161"/>
                <a:gd name="T17" fmla="*/ 96 h 162"/>
                <a:gd name="T18" fmla="*/ 143 w 161"/>
                <a:gd name="T19" fmla="*/ 114 h 162"/>
                <a:gd name="T20" fmla="*/ 155 w 161"/>
                <a:gd name="T21" fmla="*/ 138 h 162"/>
                <a:gd name="T22" fmla="*/ 161 w 161"/>
                <a:gd name="T23" fmla="*/ 156 h 162"/>
                <a:gd name="T24" fmla="*/ 161 w 161"/>
                <a:gd name="T25" fmla="*/ 162 h 162"/>
                <a:gd name="T26" fmla="*/ 96 w 161"/>
                <a:gd name="T27" fmla="*/ 102 h 162"/>
                <a:gd name="T28" fmla="*/ 30 w 161"/>
                <a:gd name="T29" fmla="*/ 54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61"/>
                <a:gd name="T55" fmla="*/ 0 h 162"/>
                <a:gd name="T56" fmla="*/ 0 w 161"/>
                <a:gd name="T57" fmla="*/ 0 h 16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>
                <a:solidFill>
                  <a:srgbClr val="000000"/>
                </a:solidFill>
              </a:endParaRPr>
            </a:p>
          </p:txBody>
        </p:sp>
        <p:sp>
          <p:nvSpPr>
            <p:cNvPr id="26" name="Shape 4115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30 h 60"/>
                <a:gd name="T4" fmla="*/ 41 w 59"/>
                <a:gd name="T5" fmla="*/ 36 h 60"/>
                <a:gd name="T6" fmla="*/ 47 w 59"/>
                <a:gd name="T7" fmla="*/ 42 h 60"/>
                <a:gd name="T8" fmla="*/ 53 w 59"/>
                <a:gd name="T9" fmla="*/ 54 h 60"/>
                <a:gd name="T10" fmla="*/ 53 w 59"/>
                <a:gd name="T11" fmla="*/ 60 h 60"/>
                <a:gd name="T12" fmla="*/ 47 w 59"/>
                <a:gd name="T13" fmla="*/ 54 h 60"/>
                <a:gd name="T14" fmla="*/ 35 w 59"/>
                <a:gd name="T15" fmla="*/ 48 h 60"/>
                <a:gd name="T16" fmla="*/ 23 w 59"/>
                <a:gd name="T17" fmla="*/ 36 h 60"/>
                <a:gd name="T18" fmla="*/ 17 w 59"/>
                <a:gd name="T19" fmla="*/ 30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9"/>
                <a:gd name="T40" fmla="*/ 0 h 60"/>
                <a:gd name="T41" fmla="*/ 0 w 59"/>
                <a:gd name="T42" fmla="*/ 0 h 6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>
                <a:solidFill>
                  <a:srgbClr val="000000"/>
                </a:solidFill>
              </a:endParaRPr>
            </a:p>
          </p:txBody>
        </p:sp>
        <p:sp>
          <p:nvSpPr>
            <p:cNvPr id="27" name="Shape 4116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36 h 204"/>
                <a:gd name="T2" fmla="*/ 245 w 245"/>
                <a:gd name="T3" fmla="*/ 42 h 204"/>
                <a:gd name="T4" fmla="*/ 209 w 245"/>
                <a:gd name="T5" fmla="*/ 84 h 204"/>
                <a:gd name="T6" fmla="*/ 143 w 245"/>
                <a:gd name="T7" fmla="*/ 132 h 204"/>
                <a:gd name="T8" fmla="*/ 167 w 245"/>
                <a:gd name="T9" fmla="*/ 156 h 204"/>
                <a:gd name="T10" fmla="*/ 179 w 245"/>
                <a:gd name="T11" fmla="*/ 204 h 204"/>
                <a:gd name="T12" fmla="*/ 77 w 245"/>
                <a:gd name="T13" fmla="*/ 132 h 204"/>
                <a:gd name="T14" fmla="*/ 47 w 245"/>
                <a:gd name="T15" fmla="*/ 84 h 204"/>
                <a:gd name="T16" fmla="*/ 89 w 245"/>
                <a:gd name="T17" fmla="*/ 66 h 204"/>
                <a:gd name="T18" fmla="*/ 59 w 245"/>
                <a:gd name="T19" fmla="*/ 36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36 h 204"/>
                <a:gd name="T50" fmla="*/ 233 w 245"/>
                <a:gd name="T51" fmla="*/ 36 h 20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245"/>
                <a:gd name="T79" fmla="*/ 0 h 204"/>
                <a:gd name="T80" fmla="*/ 0 w 245"/>
                <a:gd name="T81" fmla="*/ 0 h 204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90840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</p:sldLayoutIdLst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4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4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4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4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4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30" grpId="0"/>
      <p:bldP spid="124931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49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24931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49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24931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49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24931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49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24931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49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24931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9pPr>
    </p:titleStyle>
    <p:bodyStyle>
      <a:lvl1pPr marL="469900" indent="-4699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86020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cs-CZ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86021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cs-CZ">
              <a:solidFill>
                <a:srgbClr val="000000"/>
              </a:solidFill>
              <a:latin typeface="Verdana" pitchFamily="34" charset="0"/>
            </a:endParaRP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  <a:latin typeface="Verdana" pitchFamily="34" charset="0"/>
            </a:endParaRPr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  <a:latin typeface="Verdana" pitchFamily="34" charset="0"/>
            </a:endParaRPr>
          </a:p>
        </p:txBody>
      </p:sp>
      <p:sp>
        <p:nvSpPr>
          <p:cNvPr id="86024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CEF3310-DFC7-4B30-8101-C0C94DE7DB72}" type="slidenum">
              <a:rPr lang="cs-CZ">
                <a:solidFill>
                  <a:srgbClr val="000000"/>
                </a:solidFill>
                <a:latin typeface="Verdana" pitchFamily="34" charset="0"/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7800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</p:sldLayoutIdLst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6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6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18" grpId="0"/>
      <p:bldP spid="86019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60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86019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60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86019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60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86019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60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86019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60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86019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5.e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emf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9.emf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4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Shape 2049"/>
          <p:cNvSpPr>
            <a:spLocks noGrp="1" noChangeArrowheads="1"/>
          </p:cNvSpPr>
          <p:nvPr>
            <p:ph type="ctrTitle"/>
          </p:nvPr>
        </p:nvSpPr>
        <p:spPr>
          <a:xfrm>
            <a:off x="685798" y="985153"/>
            <a:ext cx="7772400" cy="1371600"/>
          </a:xfrm>
        </p:spPr>
        <p:txBody>
          <a:bodyPr/>
          <a:lstStyle/>
          <a:p>
            <a:pPr marL="0" indent="0" defTabSz="914400" eaLnBrk="1" hangingPunct="1">
              <a:defRPr/>
            </a:pPr>
            <a:r>
              <a:rPr lang="cs-CZ" dirty="0"/>
              <a:t>Projektování informačních systémů 2</a:t>
            </a:r>
          </a:p>
        </p:txBody>
      </p:sp>
      <p:sp>
        <p:nvSpPr>
          <p:cNvPr id="2051" name="Shape 2050"/>
          <p:cNvSpPr>
            <a:spLocks noGrp="1" noChangeArrowheads="1"/>
          </p:cNvSpPr>
          <p:nvPr>
            <p:ph type="subTitle" idx="1"/>
          </p:nvPr>
        </p:nvSpPr>
        <p:spPr>
          <a:xfrm>
            <a:off x="1173695" y="3363652"/>
            <a:ext cx="6796608" cy="864096"/>
          </a:xfrm>
        </p:spPr>
        <p:txBody>
          <a:bodyPr/>
          <a:lstStyle/>
          <a:p>
            <a:pPr defTabSz="914400" eaLnBrk="1" hangingPunct="1">
              <a:defRPr/>
            </a:pPr>
            <a:r>
              <a:rPr lang="cs-CZ" sz="3600" b="1" dirty="0"/>
              <a:t>Týmový</a:t>
            </a:r>
            <a:r>
              <a:rPr lang="cs-CZ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cs-CZ" sz="3600" b="1" dirty="0"/>
              <a:t>management projektů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1838332" y="5234647"/>
            <a:ext cx="6838124" cy="1129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None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304925" indent="-3952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2300">
                <a:solidFill>
                  <a:schemeClr val="tx1"/>
                </a:solidFill>
                <a:latin typeface="+mn-lt"/>
              </a:defRPr>
            </a:lvl3pPr>
            <a:lvl4pPr marL="1693863" indent="-3873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93913" indent="-39846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51113" indent="-39846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3008313" indent="-39846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65513" indent="-39846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922713" indent="-39846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sk-SK" kern="0" dirty="0"/>
              <a:t>Doc. Mgr. </a:t>
            </a:r>
            <a:r>
              <a:rPr lang="sk-SK" kern="0" dirty="0" err="1"/>
              <a:t>Petr</a:t>
            </a:r>
            <a:r>
              <a:rPr lang="sk-SK" kern="0" dirty="0"/>
              <a:t> Suchánek, </a:t>
            </a:r>
            <a:r>
              <a:rPr lang="sk-SK" kern="0" dirty="0" err="1"/>
              <a:t>Ph.D</a:t>
            </a:r>
            <a:r>
              <a:rPr lang="sk-SK" kern="0" dirty="0"/>
              <a:t>.</a:t>
            </a:r>
            <a:endParaRPr lang="cs-CZ" kern="0" dirty="0"/>
          </a:p>
          <a:p>
            <a:r>
              <a:rPr lang="cs-CZ" kern="0" dirty="0"/>
              <a:t>Doc. RNDr. Ing. Roman Šperka, Ph.D.</a:t>
            </a:r>
          </a:p>
          <a:p>
            <a:r>
              <a:rPr lang="cs-CZ" sz="1600" kern="0" dirty="0"/>
              <a:t>Převzato od: Ing. Dominik Vymětal, DrSc.</a:t>
            </a:r>
          </a:p>
          <a:p>
            <a:endParaRPr lang="cs-CZ" kern="0" dirty="0"/>
          </a:p>
        </p:txBody>
      </p:sp>
    </p:spTree>
  </p:cSld>
  <p:clrMapOvr>
    <a:masterClrMapping/>
  </p:clrMapOvr>
  <p:transition spd="slow">
    <p:push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84993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cs-CZ" sz="3600"/>
              <a:t>Fáze vývoje systému</a:t>
            </a:r>
          </a:p>
        </p:txBody>
      </p:sp>
      <p:sp>
        <p:nvSpPr>
          <p:cNvPr id="3" name="Shape 84994"/>
          <p:cNvSpPr txBox="1">
            <a:spLocks noChangeArrowheads="1"/>
          </p:cNvSpPr>
          <p:nvPr/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2300">
                <a:solidFill>
                  <a:schemeClr val="tx1"/>
                </a:solidFill>
                <a:latin typeface="+mn-lt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90000"/>
              </a:lnSpc>
            </a:pPr>
            <a:r>
              <a:rPr lang="cs-CZ" sz="2400" kern="0"/>
              <a:t>Stanovení informační strategie a architektury</a:t>
            </a:r>
          </a:p>
          <a:p>
            <a:pPr>
              <a:lnSpc>
                <a:spcPct val="90000"/>
              </a:lnSpc>
            </a:pPr>
            <a:r>
              <a:rPr lang="cs-CZ" sz="2400" kern="0"/>
              <a:t>Analýza potřeb (procesy, objekty,data)</a:t>
            </a:r>
          </a:p>
          <a:p>
            <a:pPr>
              <a:lnSpc>
                <a:spcPct val="90000"/>
              </a:lnSpc>
            </a:pPr>
            <a:r>
              <a:rPr lang="cs-CZ" sz="2400" kern="0"/>
              <a:t>Návrh (Cílový koncept řešení)</a:t>
            </a:r>
          </a:p>
          <a:p>
            <a:pPr>
              <a:lnSpc>
                <a:spcPct val="90000"/>
              </a:lnSpc>
            </a:pPr>
            <a:r>
              <a:rPr lang="cs-CZ" sz="2400" kern="0"/>
              <a:t>Realizace modulů, prototypová fáze, agilní fáze (závisí od přijaté strategie zavedení) IS)</a:t>
            </a:r>
          </a:p>
          <a:p>
            <a:pPr>
              <a:lnSpc>
                <a:spcPct val="90000"/>
              </a:lnSpc>
            </a:pPr>
            <a:r>
              <a:rPr lang="cs-CZ" sz="2400" kern="0"/>
              <a:t>Stanovení zásad migrace dat</a:t>
            </a:r>
          </a:p>
          <a:p>
            <a:pPr>
              <a:lnSpc>
                <a:spcPct val="90000"/>
              </a:lnSpc>
            </a:pPr>
            <a:r>
              <a:rPr lang="cs-CZ" sz="2400" kern="0"/>
              <a:t>Ladění modulů, prototypů, orchestrace</a:t>
            </a:r>
          </a:p>
          <a:p>
            <a:pPr>
              <a:lnSpc>
                <a:spcPct val="90000"/>
              </a:lnSpc>
            </a:pPr>
            <a:r>
              <a:rPr lang="cs-CZ" sz="2400" kern="0"/>
              <a:t>Technická realizace</a:t>
            </a:r>
          </a:p>
          <a:p>
            <a:pPr>
              <a:lnSpc>
                <a:spcPct val="90000"/>
              </a:lnSpc>
            </a:pPr>
            <a:r>
              <a:rPr lang="cs-CZ" sz="2400" kern="0"/>
              <a:t>Souhrnný test a příprava dokumentace</a:t>
            </a:r>
          </a:p>
          <a:p>
            <a:pPr>
              <a:lnSpc>
                <a:spcPct val="90000"/>
              </a:lnSpc>
            </a:pPr>
            <a:r>
              <a:rPr lang="cs-CZ" sz="2400" kern="0"/>
              <a:t>Školení uživatelů</a:t>
            </a:r>
          </a:p>
          <a:p>
            <a:pPr>
              <a:lnSpc>
                <a:spcPct val="90000"/>
              </a:lnSpc>
            </a:pPr>
            <a:r>
              <a:rPr lang="cs-CZ" sz="2400" kern="0"/>
              <a:t>Instalace, akceptační test</a:t>
            </a:r>
            <a:endParaRPr lang="cs-CZ" sz="2400" kern="0" dirty="0"/>
          </a:p>
        </p:txBody>
      </p:sp>
    </p:spTree>
    <p:extLst>
      <p:ext uri="{BB962C8B-B14F-4D97-AF65-F5344CB8AC3E}">
        <p14:creationId xmlns:p14="http://schemas.microsoft.com/office/powerpoint/2010/main" val="2579745707"/>
      </p:ext>
    </p:extLst>
  </p:cSld>
  <p:clrMapOvr>
    <a:masterClrMapping/>
  </p:clrMapOvr>
  <p:transition>
    <p:push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pPr marL="0" indent="0" defTabSz="914400" eaLnBrk="1" hangingPunct="1"/>
            <a:r>
              <a:rPr lang="cs-CZ" sz="3600"/>
              <a:t>Psychologické aspekty a management IS projektů</a:t>
            </a:r>
          </a:p>
        </p:txBody>
      </p:sp>
      <p:sp>
        <p:nvSpPr>
          <p:cNvPr id="3" name="Shape 23555"/>
          <p:cNvSpPr>
            <a:spLocks noGrp="1" noChangeArrowheads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sz="2400"/>
              <a:t>Nový IS = změna</a:t>
            </a:r>
          </a:p>
          <a:p>
            <a:pPr>
              <a:lnSpc>
                <a:spcPct val="90000"/>
              </a:lnSpc>
            </a:pPr>
            <a:r>
              <a:rPr lang="cs-CZ" sz="2400"/>
              <a:t>postoj uživatele:</a:t>
            </a:r>
          </a:p>
          <a:p>
            <a:pPr lvl="1">
              <a:lnSpc>
                <a:spcPct val="90000"/>
              </a:lnSpc>
            </a:pPr>
            <a:r>
              <a:rPr lang="cs-CZ" sz="2000"/>
              <a:t>co mi to přinese</a:t>
            </a:r>
          </a:p>
          <a:p>
            <a:pPr lvl="1">
              <a:lnSpc>
                <a:spcPct val="90000"/>
              </a:lnSpc>
            </a:pPr>
            <a:r>
              <a:rPr lang="cs-CZ" sz="2000"/>
              <a:t>jak to ohrozí moji práci</a:t>
            </a:r>
          </a:p>
          <a:p>
            <a:pPr lvl="1">
              <a:lnSpc>
                <a:spcPct val="90000"/>
              </a:lnSpc>
            </a:pPr>
            <a:r>
              <a:rPr lang="cs-CZ" sz="2000"/>
              <a:t>strach ze změny a vícepráce na začátku</a:t>
            </a:r>
          </a:p>
          <a:p>
            <a:pPr lvl="1">
              <a:lnSpc>
                <a:spcPct val="90000"/>
              </a:lnSpc>
            </a:pPr>
            <a:r>
              <a:rPr lang="cs-CZ" sz="2000"/>
              <a:t>jaké mi to dá šance</a:t>
            </a:r>
          </a:p>
          <a:p>
            <a:pPr>
              <a:lnSpc>
                <a:spcPct val="90000"/>
              </a:lnSpc>
            </a:pPr>
            <a:r>
              <a:rPr lang="cs-CZ" sz="2400"/>
              <a:t>Úloha managera projektu:</a:t>
            </a:r>
          </a:p>
          <a:p>
            <a:pPr lvl="1">
              <a:lnSpc>
                <a:spcPct val="90000"/>
              </a:lnSpc>
            </a:pPr>
            <a:r>
              <a:rPr lang="cs-CZ" sz="2000"/>
              <a:t>rozptýlit obavy a ukázat pozitiva a šance</a:t>
            </a:r>
          </a:p>
          <a:p>
            <a:pPr>
              <a:lnSpc>
                <a:spcPct val="90000"/>
              </a:lnSpc>
            </a:pPr>
            <a:r>
              <a:rPr lang="cs-CZ" sz="2400"/>
              <a:t>Jak:</a:t>
            </a:r>
          </a:p>
          <a:p>
            <a:pPr lvl="1">
              <a:lnSpc>
                <a:spcPct val="90000"/>
              </a:lnSpc>
            </a:pPr>
            <a:r>
              <a:rPr lang="cs-CZ" sz="2000"/>
              <a:t>efektivní komunikace</a:t>
            </a:r>
          </a:p>
          <a:p>
            <a:pPr lvl="1">
              <a:lnSpc>
                <a:spcPct val="90000"/>
              </a:lnSpc>
            </a:pPr>
            <a:r>
              <a:rPr lang="cs-CZ" sz="2000"/>
              <a:t>dobrá organizace školení</a:t>
            </a:r>
          </a:p>
          <a:p>
            <a:pPr lvl="1">
              <a:lnSpc>
                <a:spcPct val="90000"/>
              </a:lnSpc>
            </a:pPr>
            <a:r>
              <a:rPr lang="cs-CZ" sz="2000"/>
              <a:t>využití Power Users</a:t>
            </a:r>
          </a:p>
        </p:txBody>
      </p:sp>
    </p:spTree>
    <p:extLst>
      <p:ext uri="{BB962C8B-B14F-4D97-AF65-F5344CB8AC3E}">
        <p14:creationId xmlns:p14="http://schemas.microsoft.com/office/powerpoint/2010/main" val="3828207346"/>
      </p:ext>
    </p:extLst>
  </p:cSld>
  <p:clrMapOvr>
    <a:masterClrMapping/>
  </p:clrMapOvr>
  <p:transition>
    <p:push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pPr marL="0" indent="0" defTabSz="914400" eaLnBrk="1" hangingPunct="1"/>
            <a:r>
              <a:rPr lang="cs-CZ" sz="3600"/>
              <a:t>Zajištění kvality projektu</a:t>
            </a:r>
          </a:p>
        </p:txBody>
      </p:sp>
      <p:sp>
        <p:nvSpPr>
          <p:cNvPr id="3" name="Shape 2"/>
          <p:cNvSpPr>
            <a:spLocks noGrp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pPr defTabSz="914400" eaLnBrk="1" hangingPunct="1"/>
            <a:r>
              <a:rPr lang="cs-CZ" sz="2800"/>
              <a:t>kvalita je jedním z rizikových faktorů (viz trojúhelník náklady – termíny – kvalita)</a:t>
            </a:r>
          </a:p>
          <a:p>
            <a:pPr defTabSz="914400" eaLnBrk="1" hangingPunct="1"/>
            <a:r>
              <a:rPr lang="cs-CZ" sz="2800"/>
              <a:t>základním prvkem je smlouva s dodavatelem</a:t>
            </a:r>
          </a:p>
          <a:p>
            <a:pPr lvl="1" defTabSz="914400" eaLnBrk="1" hangingPunct="1"/>
            <a:r>
              <a:rPr lang="cs-CZ"/>
              <a:t>požadované funkce a jejich specifikace</a:t>
            </a:r>
          </a:p>
          <a:p>
            <a:pPr lvl="1" defTabSz="914400" eaLnBrk="1" hangingPunct="1"/>
            <a:r>
              <a:rPr lang="cs-CZ"/>
              <a:t>termíny</a:t>
            </a:r>
          </a:p>
          <a:p>
            <a:pPr lvl="1" defTabSz="914400" eaLnBrk="1" hangingPunct="1"/>
            <a:r>
              <a:rPr lang="cs-CZ"/>
              <a:t>záruky</a:t>
            </a:r>
          </a:p>
          <a:p>
            <a:pPr lvl="1" defTabSz="914400" eaLnBrk="1" hangingPunct="1"/>
            <a:r>
              <a:rPr lang="cs-CZ"/>
              <a:t>proces řízení změn v projektu</a:t>
            </a:r>
          </a:p>
          <a:p>
            <a:pPr lvl="1" defTabSz="914400" eaLnBrk="1" hangingPunct="1"/>
            <a:r>
              <a:rPr lang="cs-CZ"/>
              <a:t>kriteria kontroly kvality</a:t>
            </a:r>
            <a:endParaRPr lang="cs-CZ" sz="2400"/>
          </a:p>
        </p:txBody>
      </p:sp>
    </p:spTree>
    <p:extLst>
      <p:ext uri="{BB962C8B-B14F-4D97-AF65-F5344CB8AC3E}">
        <p14:creationId xmlns:p14="http://schemas.microsoft.com/office/powerpoint/2010/main" val="1326030873"/>
      </p:ext>
    </p:extLst>
  </p:cSld>
  <p:clrMapOvr>
    <a:masterClrMapping/>
  </p:clrMapOvr>
  <p:transition>
    <p:push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69633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cs-CZ" sz="3600"/>
              <a:t>Metody řízení kvality projektu</a:t>
            </a:r>
          </a:p>
        </p:txBody>
      </p:sp>
      <p:sp>
        <p:nvSpPr>
          <p:cNvPr id="3" name="Shape 69634"/>
          <p:cNvSpPr txBox="1">
            <a:spLocks noChangeArrowheads="1"/>
          </p:cNvSpPr>
          <p:nvPr/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2300">
                <a:solidFill>
                  <a:schemeClr val="tx1"/>
                </a:solidFill>
                <a:latin typeface="+mn-lt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90000"/>
              </a:lnSpc>
            </a:pPr>
            <a:r>
              <a:rPr lang="cs-CZ" sz="2800" kern="0"/>
              <a:t>pravidelný sběr informací  o stavu projektu</a:t>
            </a:r>
          </a:p>
          <a:p>
            <a:pPr>
              <a:lnSpc>
                <a:spcPct val="90000"/>
              </a:lnSpc>
            </a:pPr>
            <a:r>
              <a:rPr lang="cs-CZ" sz="2800" kern="0"/>
              <a:t>„ruční“ vyhodnocování je možné jen pro malé projekty</a:t>
            </a:r>
          </a:p>
          <a:p>
            <a:pPr>
              <a:lnSpc>
                <a:spcPct val="90000"/>
              </a:lnSpc>
            </a:pPr>
            <a:r>
              <a:rPr lang="cs-CZ" sz="2800" kern="0"/>
              <a:t>automatizované sledování (např. MS Project)</a:t>
            </a:r>
          </a:p>
          <a:p>
            <a:pPr lvl="1">
              <a:lnSpc>
                <a:spcPct val="90000"/>
              </a:lnSpc>
            </a:pPr>
            <a:r>
              <a:rPr lang="cs-CZ" sz="2400" kern="0"/>
              <a:t>termíny a funkce</a:t>
            </a:r>
          </a:p>
          <a:p>
            <a:pPr lvl="1">
              <a:lnSpc>
                <a:spcPct val="90000"/>
              </a:lnSpc>
            </a:pPr>
            <a:r>
              <a:rPr lang="cs-CZ" sz="2400" kern="0"/>
              <a:t>sledování kritické cesty</a:t>
            </a:r>
          </a:p>
          <a:p>
            <a:pPr lvl="1">
              <a:lnSpc>
                <a:spcPct val="90000"/>
              </a:lnSpc>
            </a:pPr>
            <a:r>
              <a:rPr lang="cs-CZ" sz="2400" kern="0"/>
              <a:t>sledování vytíženosti zdrojů</a:t>
            </a:r>
          </a:p>
          <a:p>
            <a:pPr>
              <a:lnSpc>
                <a:spcPct val="90000"/>
              </a:lnSpc>
            </a:pPr>
            <a:r>
              <a:rPr lang="cs-CZ" sz="2800" kern="0"/>
              <a:t>taktiky jednání při zjištění problémů</a:t>
            </a:r>
          </a:p>
          <a:p>
            <a:pPr lvl="1">
              <a:lnSpc>
                <a:spcPct val="90000"/>
              </a:lnSpc>
            </a:pPr>
            <a:r>
              <a:rPr lang="cs-CZ" sz="2400" kern="0"/>
              <a:t>konsensuální : je vždy výhodné pro udržení týmu</a:t>
            </a:r>
          </a:p>
          <a:p>
            <a:pPr lvl="1">
              <a:lnSpc>
                <a:spcPct val="90000"/>
              </a:lnSpc>
            </a:pPr>
            <a:r>
              <a:rPr lang="cs-CZ" sz="2400" kern="0"/>
              <a:t>konfliktní : v případě opakovaných problémů</a:t>
            </a:r>
          </a:p>
          <a:p>
            <a:pPr lvl="1">
              <a:lnSpc>
                <a:spcPct val="90000"/>
              </a:lnSpc>
            </a:pPr>
            <a:endParaRPr lang="cs-CZ" kern="0"/>
          </a:p>
        </p:txBody>
      </p:sp>
    </p:spTree>
    <p:extLst>
      <p:ext uri="{BB962C8B-B14F-4D97-AF65-F5344CB8AC3E}">
        <p14:creationId xmlns:p14="http://schemas.microsoft.com/office/powerpoint/2010/main" val="1199953255"/>
      </p:ext>
    </p:extLst>
  </p:cSld>
  <p:clrMapOvr>
    <a:masterClrMapping/>
  </p:clrMapOvr>
  <p:transition>
    <p:push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467544" y="116632"/>
            <a:ext cx="7772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cs-CZ" sz="3600" kern="0"/>
              <a:t>Týmový management – základní pojmy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755576" y="1772816"/>
            <a:ext cx="70104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2300">
                <a:solidFill>
                  <a:schemeClr val="tx1"/>
                </a:solidFill>
                <a:latin typeface="+mn-lt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cs-CZ" sz="2000" kern="0" dirty="0"/>
              <a:t>Projektová hierarchie – postavení jednotlivých členů  v projektové organizační struktuře</a:t>
            </a:r>
          </a:p>
          <a:p>
            <a:r>
              <a:rPr lang="cs-CZ" sz="2000" kern="0" dirty="0"/>
              <a:t>Dozor – (projektový dozor, </a:t>
            </a:r>
            <a:r>
              <a:rPr lang="cs-CZ" sz="2000" kern="0" dirty="0" err="1"/>
              <a:t>steering</a:t>
            </a:r>
            <a:r>
              <a:rPr lang="cs-CZ" sz="2000" kern="0" dirty="0"/>
              <a:t> </a:t>
            </a:r>
            <a:r>
              <a:rPr lang="cs-CZ" sz="2000" kern="0" dirty="0" err="1"/>
              <a:t>board</a:t>
            </a:r>
            <a:r>
              <a:rPr lang="cs-CZ" sz="2000" kern="0" dirty="0"/>
              <a:t>) – má dohled nad projektem a provádí stěžejní rozhodnutí</a:t>
            </a:r>
          </a:p>
          <a:p>
            <a:r>
              <a:rPr lang="cs-CZ" sz="2000" kern="0" dirty="0"/>
              <a:t>Expertní tým – často externí poradci, poradní orgán vrcholového managementu, vyhodnocuje efektivnost a kvalitu projektu</a:t>
            </a:r>
          </a:p>
          <a:p>
            <a:r>
              <a:rPr lang="cs-CZ" sz="2000" kern="0" dirty="0"/>
              <a:t>Manažér projektu – je plně zodpovědný  za management projektu  a dosažení cílů</a:t>
            </a:r>
          </a:p>
          <a:p>
            <a:r>
              <a:rPr lang="cs-CZ" sz="2000" kern="0" dirty="0"/>
              <a:t>Vedoucí projektové skupiny ( dílčího projektu) </a:t>
            </a:r>
          </a:p>
          <a:p>
            <a:r>
              <a:rPr lang="cs-CZ" sz="2000" kern="0" dirty="0"/>
              <a:t>Kmenový projektový tým – podílí se na formulaci výchozích požadavků a cílů ( u IS projektů zpravidla zástupci uživatelů)</a:t>
            </a:r>
          </a:p>
        </p:txBody>
      </p:sp>
    </p:spTree>
    <p:extLst>
      <p:ext uri="{BB962C8B-B14F-4D97-AF65-F5344CB8AC3E}">
        <p14:creationId xmlns:p14="http://schemas.microsoft.com/office/powerpoint/2010/main" val="2162884080"/>
      </p:ext>
    </p:extLst>
  </p:cSld>
  <p:clrMapOvr>
    <a:masterClrMapping/>
  </p:clrMapOvr>
  <p:transition>
    <p:push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539552" y="-14941"/>
            <a:ext cx="7772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cs-CZ" sz="3600" kern="0"/>
              <a:t>Hierarchie v projektu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827584" y="1772816"/>
            <a:ext cx="70104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2300">
                <a:solidFill>
                  <a:schemeClr val="tx1"/>
                </a:solidFill>
                <a:latin typeface="+mn-lt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cs-CZ" sz="2400" kern="0" dirty="0"/>
              <a:t>Určuje  vzájemné vztahy  nadřízenosti a podřízenosti  pracovníků podílejících se na projektových pracích</a:t>
            </a:r>
          </a:p>
          <a:p>
            <a:r>
              <a:rPr lang="cs-CZ" sz="2400" kern="0" dirty="0"/>
              <a:t>Struktura  hierarchie je vždy ovlivněna potřebou a charakterem požadovaných znalostí</a:t>
            </a:r>
          </a:p>
          <a:p>
            <a:r>
              <a:rPr lang="cs-CZ" sz="2400" kern="0" dirty="0"/>
              <a:t>U IS je to vždy smíšená struktura a hierarchie pracovníků  IT a uživatelů, kdy zejména na počátku mají převažovat odborné znalosti v oblastech zavedení (změn) IS</a:t>
            </a:r>
          </a:p>
        </p:txBody>
      </p:sp>
    </p:spTree>
    <p:extLst>
      <p:ext uri="{BB962C8B-B14F-4D97-AF65-F5344CB8AC3E}">
        <p14:creationId xmlns:p14="http://schemas.microsoft.com/office/powerpoint/2010/main" val="2752784874"/>
      </p:ext>
    </p:extLst>
  </p:cSld>
  <p:clrMapOvr>
    <a:masterClrMapping/>
  </p:clrMapOvr>
  <p:transition>
    <p:push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539552" y="116632"/>
            <a:ext cx="7772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cs-CZ" sz="3600" kern="0"/>
              <a:t>Typické organizační schéma IS projektu</a:t>
            </a:r>
          </a:p>
        </p:txBody>
      </p:sp>
      <p:graphicFrame>
        <p:nvGraphicFramePr>
          <p:cNvPr id="3" name="Object 3"/>
          <p:cNvGraphicFramePr>
            <a:graphicFrameLocks noGrp="1" noChangeAspect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928276038"/>
              </p:ext>
            </p:extLst>
          </p:nvPr>
        </p:nvGraphicFramePr>
        <p:xfrm>
          <a:off x="1456001" y="1844824"/>
          <a:ext cx="6840760" cy="45711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7" name="Visio" r:id="rId3" imgW="6124475" imgH="4092674" progId="Visio.Drawing.11">
                  <p:embed/>
                </p:oleObj>
              </mc:Choice>
              <mc:Fallback>
                <p:oleObj name="Visio" r:id="rId3" imgW="6124475" imgH="4092674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6001" y="1844824"/>
                        <a:ext cx="6840760" cy="457114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7158790"/>
      </p:ext>
    </p:extLst>
  </p:cSld>
  <p:clrMapOvr>
    <a:masterClrMapping/>
  </p:clrMapOvr>
  <p:transition>
    <p:push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3"/>
          <p:cNvSpPr>
            <a:spLocks noGrp="1"/>
          </p:cNvSpPr>
          <p:nvPr>
            <p:ph type="title"/>
          </p:nvPr>
        </p:nvSpPr>
        <p:spPr>
          <a:xfrm>
            <a:off x="539552" y="188640"/>
            <a:ext cx="8001000" cy="1216025"/>
          </a:xfrm>
        </p:spPr>
        <p:txBody>
          <a:bodyPr/>
          <a:lstStyle/>
          <a:p>
            <a:r>
              <a:rPr lang="cs-CZ" dirty="0"/>
              <a:t>Hlavní role v projektu IS</a:t>
            </a:r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4994489"/>
              </p:ext>
            </p:extLst>
          </p:nvPr>
        </p:nvGraphicFramePr>
        <p:xfrm>
          <a:off x="683568" y="1700808"/>
          <a:ext cx="7643866" cy="4500590"/>
        </p:xfrm>
        <a:graphic>
          <a:graphicData uri="http://schemas.openxmlformats.org/drawingml/2006/table">
            <a:tbl>
              <a:tblPr/>
              <a:tblGrid>
                <a:gridCol w="38219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219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91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b="1" dirty="0">
                          <a:latin typeface="Times New Roman"/>
                          <a:ea typeface="MS Mincho"/>
                          <a:cs typeface="Times New Roman"/>
                        </a:rPr>
                        <a:t>Odběratel</a:t>
                      </a:r>
                      <a:endParaRPr lang="cs-CZ" sz="1800" dirty="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b="1">
                          <a:latin typeface="Times New Roman"/>
                          <a:ea typeface="MS Mincho"/>
                          <a:cs typeface="Times New Roman"/>
                        </a:rPr>
                        <a:t>Dodavatel</a:t>
                      </a:r>
                      <a:endParaRPr lang="cs-CZ" sz="18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82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>
                          <a:latin typeface="Times New Roman"/>
                          <a:ea typeface="MS Mincho"/>
                          <a:cs typeface="Times New Roman"/>
                        </a:rPr>
                        <a:t>Vlastník projektu (vedoucí organizace, nebo člen vedení)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>
                          <a:latin typeface="Times New Roman"/>
                          <a:ea typeface="MS Mincho"/>
                          <a:cs typeface="Times New Roman"/>
                        </a:rPr>
                        <a:t>Vedoucí projektu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91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>
                          <a:latin typeface="Times New Roman"/>
                          <a:ea typeface="MS Mincho"/>
                          <a:cs typeface="Times New Roman"/>
                        </a:rPr>
                        <a:t>Řídící výbor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>
                          <a:latin typeface="Times New Roman"/>
                          <a:ea typeface="MS Mincho"/>
                          <a:cs typeface="Times New Roman"/>
                        </a:rPr>
                        <a:t>Konzultant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91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>
                          <a:latin typeface="Times New Roman"/>
                          <a:ea typeface="MS Mincho"/>
                          <a:cs typeface="Times New Roman"/>
                        </a:rPr>
                        <a:t>Vedoucí projektu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>
                          <a:latin typeface="Times New Roman"/>
                          <a:ea typeface="MS Mincho"/>
                          <a:cs typeface="Times New Roman"/>
                        </a:rPr>
                        <a:t>Programátor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182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>
                          <a:latin typeface="Times New Roman"/>
                          <a:ea typeface="MS Mincho"/>
                          <a:cs typeface="Times New Roman"/>
                        </a:rPr>
                        <a:t>Vedoucí dílčího projektu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>
                          <a:latin typeface="Times New Roman"/>
                          <a:ea typeface="MS Mincho"/>
                          <a:cs typeface="Times New Roman"/>
                        </a:rPr>
                        <a:t>Technický specialista systémového software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91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dirty="0">
                          <a:latin typeface="Times New Roman"/>
                          <a:ea typeface="MS Mincho"/>
                          <a:cs typeface="Times New Roman"/>
                        </a:rPr>
                        <a:t>Člen projektového týmu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>
                          <a:latin typeface="Times New Roman"/>
                          <a:ea typeface="MS Mincho"/>
                          <a:cs typeface="Times New Roman"/>
                        </a:rPr>
                        <a:t>Technický specialista hardware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91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dirty="0">
                          <a:latin typeface="Times New Roman"/>
                          <a:ea typeface="MS Mincho"/>
                          <a:cs typeface="Times New Roman"/>
                        </a:rPr>
                        <a:t>Případný externí expert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>
                          <a:latin typeface="Times New Roman"/>
                          <a:ea typeface="MS Mincho"/>
                          <a:cs typeface="Times New Roman"/>
                        </a:rPr>
                        <a:t>Technický specialista sítí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182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>
                          <a:latin typeface="Times New Roman"/>
                          <a:ea typeface="MS Mincho"/>
                          <a:cs typeface="Times New Roman"/>
                        </a:rPr>
                        <a:t>Případný asistent vedoucího projektu aj.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dirty="0">
                          <a:latin typeface="Times New Roman"/>
                          <a:ea typeface="MS Mincho"/>
                          <a:cs typeface="Times New Roman"/>
                        </a:rPr>
                        <a:t>Popřípadě specialista pro školení uživatele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967500"/>
      </p:ext>
    </p:extLst>
  </p:cSld>
  <p:clrMapOvr>
    <a:masterClrMapping/>
  </p:clrMapOvr>
  <p:transition>
    <p:push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611560" y="-24669"/>
            <a:ext cx="7772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cs-CZ" sz="3600" kern="0" dirty="0"/>
              <a:t>Řídící výbor ( dozor)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11560" y="1916832"/>
            <a:ext cx="70104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2300">
                <a:solidFill>
                  <a:schemeClr val="tx1"/>
                </a:solidFill>
                <a:latin typeface="+mn-lt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90000"/>
              </a:lnSpc>
            </a:pPr>
            <a:r>
              <a:rPr lang="cs-CZ" sz="2400" kern="0" dirty="0"/>
              <a:t>Definuje:</a:t>
            </a:r>
          </a:p>
          <a:p>
            <a:pPr lvl="1">
              <a:lnSpc>
                <a:spcPct val="90000"/>
              </a:lnSpc>
            </a:pPr>
            <a:r>
              <a:rPr lang="cs-CZ" sz="2000" kern="0" dirty="0"/>
              <a:t>Strategii vedoucí k dosažení cílů projektu</a:t>
            </a:r>
          </a:p>
          <a:p>
            <a:pPr lvl="1">
              <a:lnSpc>
                <a:spcPct val="90000"/>
              </a:lnSpc>
            </a:pPr>
            <a:r>
              <a:rPr lang="cs-CZ" sz="2000" kern="0" dirty="0"/>
              <a:t>Priority</a:t>
            </a:r>
          </a:p>
          <a:p>
            <a:pPr lvl="1">
              <a:lnSpc>
                <a:spcPct val="90000"/>
              </a:lnSpc>
            </a:pPr>
            <a:r>
              <a:rPr lang="cs-CZ" sz="2000" kern="0" dirty="0"/>
              <a:t>Pravomoci</a:t>
            </a:r>
          </a:p>
          <a:p>
            <a:pPr>
              <a:lnSpc>
                <a:spcPct val="90000"/>
              </a:lnSpc>
            </a:pPr>
            <a:r>
              <a:rPr lang="cs-CZ" sz="2400" kern="0" dirty="0"/>
              <a:t>Sleduje:</a:t>
            </a:r>
          </a:p>
          <a:p>
            <a:pPr lvl="1">
              <a:lnSpc>
                <a:spcPct val="90000"/>
              </a:lnSpc>
            </a:pPr>
            <a:r>
              <a:rPr lang="cs-CZ" sz="2000" kern="0" dirty="0"/>
              <a:t>Postup prací na projektu</a:t>
            </a:r>
          </a:p>
          <a:p>
            <a:pPr lvl="1">
              <a:lnSpc>
                <a:spcPct val="90000"/>
              </a:lnSpc>
            </a:pPr>
            <a:r>
              <a:rPr lang="cs-CZ" sz="2000" kern="0" dirty="0"/>
              <a:t>Průběh nákladů</a:t>
            </a:r>
          </a:p>
          <a:p>
            <a:pPr>
              <a:lnSpc>
                <a:spcPct val="90000"/>
              </a:lnSpc>
            </a:pPr>
            <a:r>
              <a:rPr lang="cs-CZ" sz="2400" kern="0" dirty="0"/>
              <a:t>Rozhoduje o:</a:t>
            </a:r>
          </a:p>
          <a:p>
            <a:pPr lvl="1">
              <a:lnSpc>
                <a:spcPct val="90000"/>
              </a:lnSpc>
            </a:pPr>
            <a:r>
              <a:rPr lang="cs-CZ" sz="2000" kern="0" dirty="0"/>
              <a:t>Alokaci zdrojů požadovaných manažérem projektu</a:t>
            </a:r>
          </a:p>
          <a:p>
            <a:pPr lvl="1">
              <a:lnSpc>
                <a:spcPct val="90000"/>
              </a:lnSpc>
            </a:pPr>
            <a:r>
              <a:rPr lang="cs-CZ" sz="2000" kern="0" dirty="0"/>
              <a:t>Změnách oproti definici funkcí a prací na projektu</a:t>
            </a:r>
          </a:p>
        </p:txBody>
      </p:sp>
    </p:spTree>
    <p:extLst>
      <p:ext uri="{BB962C8B-B14F-4D97-AF65-F5344CB8AC3E}">
        <p14:creationId xmlns:p14="http://schemas.microsoft.com/office/powerpoint/2010/main" val="2543847974"/>
      </p:ext>
    </p:extLst>
  </p:cSld>
  <p:clrMapOvr>
    <a:masterClrMapping/>
  </p:clrMapOvr>
  <p:transition>
    <p:push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467544" y="-24669"/>
            <a:ext cx="7772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cs-CZ" sz="3600" kern="0" dirty="0"/>
              <a:t>Vedoucí projektu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83568" y="1772816"/>
            <a:ext cx="70104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2300">
                <a:solidFill>
                  <a:schemeClr val="tx1"/>
                </a:solidFill>
                <a:latin typeface="+mn-lt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cs-CZ" sz="2000" kern="0" dirty="0"/>
              <a:t>Plánovač, koordinátor, organizátor, kontrolor , vyjednavač a </a:t>
            </a:r>
            <a:r>
              <a:rPr lang="cs-CZ" sz="2800" kern="0" dirty="0"/>
              <a:t/>
            </a:r>
            <a:br>
              <a:rPr lang="cs-CZ" sz="2800" kern="0" dirty="0"/>
            </a:br>
            <a:r>
              <a:rPr lang="cs-CZ" sz="2800" b="1" kern="0" dirty="0"/>
              <a:t>Vůdce</a:t>
            </a:r>
          </a:p>
          <a:p>
            <a:r>
              <a:rPr lang="cs-CZ" sz="2000" kern="0" dirty="0"/>
              <a:t>Je zodpovědný za výběr členů projektového týmu</a:t>
            </a:r>
          </a:p>
          <a:p>
            <a:r>
              <a:rPr lang="cs-CZ" sz="2000" kern="0" dirty="0"/>
              <a:t>Řídí a koordinuje dílčí projekty</a:t>
            </a:r>
          </a:p>
          <a:p>
            <a:r>
              <a:rPr lang="cs-CZ" sz="2000" kern="0" dirty="0"/>
              <a:t>Zodpovídá zejména za:</a:t>
            </a:r>
          </a:p>
          <a:p>
            <a:pPr lvl="1"/>
            <a:r>
              <a:rPr lang="cs-CZ" sz="1600" kern="0" dirty="0"/>
              <a:t>Řízení realizace postupu prací</a:t>
            </a:r>
          </a:p>
          <a:p>
            <a:pPr lvl="1"/>
            <a:r>
              <a:rPr lang="cs-CZ" sz="1600" kern="0" dirty="0"/>
              <a:t>Identifikaci odchylek od plánů a realizaci nápravných opatření</a:t>
            </a:r>
          </a:p>
          <a:p>
            <a:pPr lvl="1"/>
            <a:r>
              <a:rPr lang="cs-CZ" sz="1600" kern="0" dirty="0"/>
              <a:t>Poskytování informací o průběhu projektu</a:t>
            </a:r>
          </a:p>
          <a:p>
            <a:pPr lvl="1"/>
            <a:r>
              <a:rPr lang="cs-CZ" sz="1600" kern="0" dirty="0"/>
              <a:t>Formulování a předkládání požadavků nad rámec jeho povinností (u IS kritická úloha)</a:t>
            </a:r>
          </a:p>
          <a:p>
            <a:pPr lvl="1"/>
            <a:r>
              <a:rPr lang="cs-CZ" sz="1600" kern="0" dirty="0"/>
              <a:t>Sledování a vyhodnocování nákladů vzhledem k rozpočtu</a:t>
            </a:r>
          </a:p>
          <a:p>
            <a:pPr lvl="1"/>
            <a:r>
              <a:rPr lang="cs-CZ" sz="1600" kern="0" dirty="0"/>
              <a:t>Vytváření potřebných pracovních kontaktů na všech úrovních řízení</a:t>
            </a:r>
          </a:p>
          <a:p>
            <a:pPr lvl="1"/>
            <a:r>
              <a:rPr lang="cs-CZ" sz="1600" kern="0" dirty="0"/>
              <a:t>Marketing projektu</a:t>
            </a:r>
            <a:endParaRPr lang="cs-CZ" sz="2400" kern="0" dirty="0"/>
          </a:p>
        </p:txBody>
      </p:sp>
    </p:spTree>
    <p:extLst>
      <p:ext uri="{BB962C8B-B14F-4D97-AF65-F5344CB8AC3E}">
        <p14:creationId xmlns:p14="http://schemas.microsoft.com/office/powerpoint/2010/main" val="909153277"/>
      </p:ext>
    </p:extLst>
  </p:cSld>
  <p:clrMapOvr>
    <a:masterClrMapping/>
  </p:clrMapOvr>
  <p:transition>
    <p:push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hape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752475"/>
          </a:xfrm>
        </p:spPr>
        <p:txBody>
          <a:bodyPr/>
          <a:lstStyle/>
          <a:p>
            <a:pPr marL="0" indent="0" defTabSz="914400" eaLnBrk="1" hangingPunct="1">
              <a:defRPr/>
            </a:pPr>
            <a:r>
              <a:rPr lang="cs-CZ" sz="3600" dirty="0"/>
              <a:t>Řízení procesů a projektů</a:t>
            </a:r>
          </a:p>
        </p:txBody>
      </p:sp>
      <p:sp>
        <p:nvSpPr>
          <p:cNvPr id="8" name="Shape 2"/>
          <p:cNvSpPr>
            <a:spLocks noGrp="1"/>
          </p:cNvSpPr>
          <p:nvPr>
            <p:ph idx="1"/>
          </p:nvPr>
        </p:nvSpPr>
        <p:spPr>
          <a:xfrm>
            <a:off x="449588" y="1844824"/>
            <a:ext cx="8229600" cy="4495800"/>
          </a:xfrm>
        </p:spPr>
        <p:txBody>
          <a:bodyPr/>
          <a:lstStyle/>
          <a:p>
            <a:pPr defTabSz="914400" eaLnBrk="1" hangingPunct="1"/>
            <a:r>
              <a:rPr lang="cs-CZ" sz="2400" dirty="0"/>
              <a:t>Řízení procesů:</a:t>
            </a:r>
          </a:p>
          <a:p>
            <a:pPr lvl="1" defTabSz="914400" eaLnBrk="1" hangingPunct="1"/>
            <a:r>
              <a:rPr lang="cs-CZ" sz="1800" dirty="0"/>
              <a:t>snaha o optimalizaci průběhu vnitropodnikových činností</a:t>
            </a:r>
          </a:p>
          <a:p>
            <a:pPr lvl="1" defTabSz="914400" eaLnBrk="1" hangingPunct="1"/>
            <a:r>
              <a:rPr lang="cs-CZ" sz="1800" dirty="0"/>
              <a:t>použití nejlepších praktik</a:t>
            </a:r>
          </a:p>
          <a:p>
            <a:pPr lvl="1" defTabSz="914400" eaLnBrk="1" hangingPunct="1"/>
            <a:r>
              <a:rPr lang="cs-CZ" sz="1800" dirty="0"/>
              <a:t>učení se ze zkušenosti na projektech</a:t>
            </a:r>
          </a:p>
          <a:p>
            <a:pPr defTabSz="914400" eaLnBrk="1" hangingPunct="1"/>
            <a:r>
              <a:rPr lang="cs-CZ" sz="2400" dirty="0"/>
              <a:t>Projekt: proces plánování a řízení rozsáhlých operací. Projekt NENÍ „projektová dokumentace“</a:t>
            </a:r>
          </a:p>
          <a:p>
            <a:pPr defTabSz="914400" eaLnBrk="1" hangingPunct="1"/>
            <a:r>
              <a:rPr lang="cs-CZ" sz="2400" dirty="0"/>
              <a:t>Obecně jej lze charakterizovat:</a:t>
            </a:r>
          </a:p>
          <a:p>
            <a:pPr lvl="1" defTabSz="914400" eaLnBrk="1" hangingPunct="1"/>
            <a:r>
              <a:rPr lang="cs-CZ" sz="1800" dirty="0"/>
              <a:t>má počátek a konec</a:t>
            </a:r>
          </a:p>
          <a:p>
            <a:pPr lvl="1" defTabSz="914400" eaLnBrk="1" hangingPunct="1"/>
            <a:r>
              <a:rPr lang="cs-CZ" sz="1800" dirty="0"/>
              <a:t>má jasně stanovený cíl</a:t>
            </a:r>
          </a:p>
          <a:p>
            <a:pPr lvl="1" defTabSz="914400" eaLnBrk="1" hangingPunct="1"/>
            <a:r>
              <a:rPr lang="cs-CZ" sz="1800" dirty="0"/>
              <a:t>Zpravidla se vyznačuje omezenými zdroji a určitým stupněm rizika</a:t>
            </a:r>
          </a:p>
          <a:p>
            <a:pPr lvl="1" defTabSz="914400" eaLnBrk="1" hangingPunct="1"/>
            <a:r>
              <a:rPr lang="cs-CZ" sz="1800" dirty="0"/>
              <a:t>projekt není periodicky se opakující práce, nemívá vzor v minulosti</a:t>
            </a:r>
          </a:p>
          <a:p>
            <a:pPr defTabSz="914400" eaLnBrk="1" hangingPunct="1"/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688038450"/>
      </p:ext>
    </p:extLst>
  </p:cSld>
  <p:clrMapOvr>
    <a:masterClrMapping/>
  </p:clrMapOvr>
  <p:transition>
    <p:push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3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cs-CZ" dirty="0"/>
              <a:t>Vedoucí projektu</a:t>
            </a:r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3078068"/>
              </p:ext>
            </p:extLst>
          </p:nvPr>
        </p:nvGraphicFramePr>
        <p:xfrm>
          <a:off x="357158" y="1785927"/>
          <a:ext cx="8001056" cy="3738109"/>
        </p:xfrm>
        <a:graphic>
          <a:graphicData uri="http://schemas.openxmlformats.org/drawingml/2006/table">
            <a:tbl>
              <a:tblPr/>
              <a:tblGrid>
                <a:gridCol w="40005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005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434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600" b="1" dirty="0">
                          <a:solidFill>
                            <a:schemeClr val="tx1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Cíle role</a:t>
                      </a:r>
                      <a:endParaRPr lang="cs-CZ" sz="1600" dirty="0">
                        <a:solidFill>
                          <a:schemeClr val="tx1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600">
                          <a:solidFill>
                            <a:schemeClr val="tx1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Splnit cíle projektu a jeho souvislosti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9304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600" b="1">
                          <a:solidFill>
                            <a:schemeClr val="tx1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Kompetence</a:t>
                      </a:r>
                      <a:endParaRPr lang="cs-CZ" sz="1600">
                        <a:solidFill>
                          <a:schemeClr val="tx1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chemeClr val="tx1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Schopnost vést projekty, znalost organizace podniku, znalost řešené problematiky, znalost IT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434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600" b="1">
                          <a:solidFill>
                            <a:schemeClr val="tx1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Osobnostní typ</a:t>
                      </a:r>
                      <a:endParaRPr lang="cs-CZ" sz="1600">
                        <a:solidFill>
                          <a:schemeClr val="tx1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600">
                          <a:solidFill>
                            <a:schemeClr val="tx1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Komunikátor a vůdce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434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600" b="1">
                          <a:solidFill>
                            <a:schemeClr val="tx1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Počet osob</a:t>
                      </a:r>
                      <a:endParaRPr lang="cs-CZ" sz="1600">
                        <a:solidFill>
                          <a:schemeClr val="tx1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chemeClr val="tx1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Jedna až dvě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434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600" b="1">
                          <a:solidFill>
                            <a:schemeClr val="tx1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Co není cílem</a:t>
                      </a:r>
                      <a:endParaRPr lang="cs-CZ" sz="1600">
                        <a:solidFill>
                          <a:schemeClr val="tx1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cs-CZ" sz="1600" dirty="0">
                        <a:solidFill>
                          <a:schemeClr val="tx1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434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600" b="1">
                          <a:solidFill>
                            <a:schemeClr val="tx1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Zdroj, odkud jej vzít</a:t>
                      </a:r>
                      <a:endParaRPr lang="cs-CZ" sz="1600">
                        <a:solidFill>
                          <a:schemeClr val="tx1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chemeClr val="tx1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Podnikový manažerský tým, případně externista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TextovéPole 3"/>
          <p:cNvSpPr txBox="1"/>
          <p:nvPr/>
        </p:nvSpPr>
        <p:spPr>
          <a:xfrm>
            <a:off x="714348" y="6215082"/>
            <a:ext cx="1785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Zdroj: </a:t>
            </a:r>
            <a:r>
              <a:rPr lang="cs-CZ" dirty="0" err="1"/>
              <a:t>Gareis</a:t>
            </a:r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4357686" y="4653136"/>
            <a:ext cx="37862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Práce na obsahu projektu nebo jeho části</a:t>
            </a:r>
          </a:p>
        </p:txBody>
      </p:sp>
    </p:spTree>
    <p:extLst>
      <p:ext uri="{BB962C8B-B14F-4D97-AF65-F5344CB8AC3E}">
        <p14:creationId xmlns:p14="http://schemas.microsoft.com/office/powerpoint/2010/main" val="894175399"/>
      </p:ext>
    </p:extLst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467544" y="-34397"/>
            <a:ext cx="7772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cs-CZ" sz="3600" kern="0"/>
              <a:t>Účinnost týmové komunikace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11560" y="1700808"/>
            <a:ext cx="70104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2300">
                <a:solidFill>
                  <a:schemeClr val="tx1"/>
                </a:solidFill>
                <a:latin typeface="+mn-lt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90000"/>
              </a:lnSpc>
            </a:pPr>
            <a:r>
              <a:rPr lang="cs-CZ" sz="2400" kern="0" dirty="0"/>
              <a:t>Je úlohou vedoucího projektu</a:t>
            </a:r>
          </a:p>
          <a:p>
            <a:pPr>
              <a:lnSpc>
                <a:spcPct val="90000"/>
              </a:lnSpc>
            </a:pPr>
            <a:r>
              <a:rPr lang="cs-CZ" sz="2400" kern="0" dirty="0"/>
              <a:t>Potřebné vlastnosti vedoucího projektu:</a:t>
            </a:r>
          </a:p>
          <a:p>
            <a:pPr lvl="1">
              <a:lnSpc>
                <a:spcPct val="90000"/>
              </a:lnSpc>
            </a:pPr>
            <a:r>
              <a:rPr lang="cs-CZ" sz="1800" kern="0" dirty="0"/>
              <a:t>Schopný komunikátor</a:t>
            </a:r>
          </a:p>
          <a:p>
            <a:pPr lvl="1">
              <a:lnSpc>
                <a:spcPct val="90000"/>
              </a:lnSpc>
            </a:pPr>
            <a:r>
              <a:rPr lang="cs-CZ" sz="1800" kern="0" dirty="0"/>
              <a:t>Aktivní komunikátor</a:t>
            </a:r>
          </a:p>
          <a:p>
            <a:pPr lvl="1">
              <a:lnSpc>
                <a:spcPct val="90000"/>
              </a:lnSpc>
            </a:pPr>
            <a:r>
              <a:rPr lang="cs-CZ" sz="1800" kern="0" dirty="0"/>
              <a:t>Tvůrce komunikačního prostředí</a:t>
            </a:r>
          </a:p>
          <a:p>
            <a:pPr lvl="1">
              <a:lnSpc>
                <a:spcPct val="90000"/>
              </a:lnSpc>
            </a:pPr>
            <a:r>
              <a:rPr lang="cs-CZ" sz="1800" kern="0" dirty="0"/>
              <a:t>Efektivní koordinátor (moderátor) pracovních porad a diskuzí</a:t>
            </a:r>
          </a:p>
          <a:p>
            <a:pPr>
              <a:lnSpc>
                <a:spcPct val="90000"/>
              </a:lnSpc>
            </a:pPr>
            <a:r>
              <a:rPr lang="cs-CZ" sz="2400" kern="0" dirty="0"/>
              <a:t>Komunikační past u IS projektů: informatici versus uživatelé / vedení</a:t>
            </a:r>
          </a:p>
          <a:p>
            <a:pPr>
              <a:lnSpc>
                <a:spcPct val="90000"/>
              </a:lnSpc>
            </a:pPr>
            <a:r>
              <a:rPr lang="cs-CZ" sz="2400" kern="0" dirty="0"/>
              <a:t>Osvědčené postupy:</a:t>
            </a:r>
          </a:p>
          <a:p>
            <a:pPr lvl="1">
              <a:lnSpc>
                <a:spcPct val="90000"/>
              </a:lnSpc>
            </a:pPr>
            <a:r>
              <a:rPr lang="cs-CZ" sz="1800" kern="0" dirty="0"/>
              <a:t>Naslouchání, zpracování, třídění a filtrování informací</a:t>
            </a:r>
          </a:p>
          <a:p>
            <a:pPr lvl="1">
              <a:lnSpc>
                <a:spcPct val="90000"/>
              </a:lnSpc>
            </a:pPr>
            <a:r>
              <a:rPr lang="cs-CZ" sz="1800" kern="0" dirty="0"/>
              <a:t>Účinná motivace (pochvala, osobní pozornost, provokace profesionální pýchy členů týmu…)</a:t>
            </a:r>
          </a:p>
          <a:p>
            <a:pPr lvl="1">
              <a:lnSpc>
                <a:spcPct val="90000"/>
              </a:lnSpc>
            </a:pPr>
            <a:r>
              <a:rPr lang="cs-CZ" sz="1800" kern="0" dirty="0"/>
              <a:t>Otevřené a neutrální řízení konfliktů</a:t>
            </a:r>
          </a:p>
          <a:p>
            <a:pPr>
              <a:lnSpc>
                <a:spcPct val="90000"/>
              </a:lnSpc>
            </a:pPr>
            <a:endParaRPr lang="cs-CZ" sz="2800" kern="0" dirty="0"/>
          </a:p>
        </p:txBody>
      </p:sp>
    </p:spTree>
    <p:extLst>
      <p:ext uri="{BB962C8B-B14F-4D97-AF65-F5344CB8AC3E}">
        <p14:creationId xmlns:p14="http://schemas.microsoft.com/office/powerpoint/2010/main" val="1990493497"/>
      </p:ext>
    </p:extLst>
  </p:cSld>
  <p:clrMapOvr>
    <a:masterClrMapping/>
  </p:clrMapOvr>
  <p:transition>
    <p:push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467544" y="-24669"/>
            <a:ext cx="7772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cs-CZ" sz="3600" kern="0"/>
              <a:t>Zodpovědnosti vedoucího projektu IS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11560" y="1700808"/>
            <a:ext cx="70104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2300">
                <a:solidFill>
                  <a:schemeClr val="tx1"/>
                </a:solidFill>
                <a:latin typeface="+mn-lt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90000"/>
              </a:lnSpc>
            </a:pPr>
            <a:r>
              <a:rPr lang="cs-CZ" sz="2000" kern="0" dirty="0"/>
              <a:t>U odběratele</a:t>
            </a:r>
          </a:p>
          <a:p>
            <a:pPr lvl="1">
              <a:lnSpc>
                <a:spcPct val="90000"/>
              </a:lnSpc>
            </a:pPr>
            <a:r>
              <a:rPr lang="cs-CZ" sz="1600" kern="0" dirty="0"/>
              <a:t>Projednávání souladu cílů projektu IS s vrcholovým vedením</a:t>
            </a:r>
          </a:p>
          <a:p>
            <a:pPr lvl="1">
              <a:lnSpc>
                <a:spcPct val="90000"/>
              </a:lnSpc>
            </a:pPr>
            <a:r>
              <a:rPr lang="cs-CZ" sz="1600" kern="0" dirty="0"/>
              <a:t>Koordinaci a alokaci klíčových uživatelů v etapě návrhu systému</a:t>
            </a:r>
          </a:p>
          <a:p>
            <a:pPr lvl="1">
              <a:lnSpc>
                <a:spcPct val="90000"/>
              </a:lnSpc>
            </a:pPr>
            <a:r>
              <a:rPr lang="cs-CZ" sz="1600" kern="0" dirty="0"/>
              <a:t>Koordinaci posouzení návrhu nového systému ve firmě</a:t>
            </a:r>
          </a:p>
          <a:p>
            <a:pPr lvl="1">
              <a:lnSpc>
                <a:spcPct val="90000"/>
              </a:lnSpc>
            </a:pPr>
            <a:r>
              <a:rPr lang="cs-CZ" sz="1600" kern="0" dirty="0"/>
              <a:t>Koordinaci dílčích projektových týmů s IT týmem v období realizace</a:t>
            </a:r>
          </a:p>
          <a:p>
            <a:pPr lvl="1">
              <a:lnSpc>
                <a:spcPct val="90000"/>
              </a:lnSpc>
            </a:pPr>
            <a:r>
              <a:rPr lang="cs-CZ" sz="1600" kern="0" dirty="0"/>
              <a:t>Návrh a dodržení časového harmonogramu přechodu na nový systém</a:t>
            </a:r>
          </a:p>
          <a:p>
            <a:pPr lvl="1">
              <a:lnSpc>
                <a:spcPct val="90000"/>
              </a:lnSpc>
            </a:pPr>
            <a:r>
              <a:rPr lang="cs-CZ" sz="1600" kern="0" dirty="0"/>
              <a:t>Efektivní řízení požadavků na změny dodatečné funkce IS</a:t>
            </a:r>
          </a:p>
          <a:p>
            <a:pPr lvl="1">
              <a:lnSpc>
                <a:spcPct val="90000"/>
              </a:lnSpc>
            </a:pPr>
            <a:r>
              <a:rPr lang="cs-CZ" sz="1600" kern="0" dirty="0"/>
              <a:t>Cenová vyjednávání s dodavatelem v etapě realizace projektu a jeho změn  </a:t>
            </a:r>
          </a:p>
          <a:p>
            <a:pPr>
              <a:lnSpc>
                <a:spcPct val="90000"/>
              </a:lnSpc>
            </a:pPr>
            <a:r>
              <a:rPr lang="cs-CZ" sz="2000" kern="0" dirty="0"/>
              <a:t>U dodavatele</a:t>
            </a:r>
          </a:p>
          <a:p>
            <a:pPr lvl="1">
              <a:lnSpc>
                <a:spcPct val="90000"/>
              </a:lnSpc>
            </a:pPr>
            <a:r>
              <a:rPr lang="cs-CZ" sz="1600" kern="0" dirty="0"/>
              <a:t>Organizaci analýzy a návrhu systému včetně dokumentace</a:t>
            </a:r>
          </a:p>
          <a:p>
            <a:pPr lvl="1">
              <a:lnSpc>
                <a:spcPct val="90000"/>
              </a:lnSpc>
            </a:pPr>
            <a:r>
              <a:rPr lang="cs-CZ" sz="1600" kern="0" dirty="0"/>
              <a:t>Alokaci zdrojů dodavatele dle etap a potřeb realizace IS</a:t>
            </a:r>
          </a:p>
          <a:p>
            <a:pPr lvl="1">
              <a:lnSpc>
                <a:spcPct val="90000"/>
              </a:lnSpc>
            </a:pPr>
            <a:r>
              <a:rPr lang="cs-CZ" sz="1600" kern="0" dirty="0"/>
              <a:t>Koordinaci subdodavatelů</a:t>
            </a:r>
          </a:p>
          <a:p>
            <a:pPr lvl="1">
              <a:lnSpc>
                <a:spcPct val="90000"/>
              </a:lnSpc>
            </a:pPr>
            <a:r>
              <a:rPr lang="cs-CZ" sz="1600" kern="0" dirty="0"/>
              <a:t>Výkaznictví o provedených pracích</a:t>
            </a:r>
          </a:p>
          <a:p>
            <a:pPr lvl="1">
              <a:lnSpc>
                <a:spcPct val="90000"/>
              </a:lnSpc>
            </a:pPr>
            <a:r>
              <a:rPr lang="cs-CZ" sz="1600" kern="0" dirty="0"/>
              <a:t>Odhady spotřeby času a důsledků při požadovaných změnách</a:t>
            </a:r>
          </a:p>
          <a:p>
            <a:pPr lvl="1">
              <a:lnSpc>
                <a:spcPct val="90000"/>
              </a:lnSpc>
            </a:pPr>
            <a:r>
              <a:rPr lang="cs-CZ" sz="1600" kern="0" dirty="0"/>
              <a:t>Termíny a náklady  dodávek dílčích částí dle projektového časového plánu a rozpočtu</a:t>
            </a:r>
          </a:p>
          <a:p>
            <a:pPr>
              <a:lnSpc>
                <a:spcPct val="90000"/>
              </a:lnSpc>
            </a:pPr>
            <a:endParaRPr lang="cs-CZ" sz="1600" kern="0" dirty="0"/>
          </a:p>
          <a:p>
            <a:pPr lvl="1">
              <a:lnSpc>
                <a:spcPct val="90000"/>
              </a:lnSpc>
            </a:pPr>
            <a:endParaRPr lang="cs-CZ" sz="2000" kern="0" dirty="0"/>
          </a:p>
        </p:txBody>
      </p:sp>
    </p:spTree>
    <p:extLst>
      <p:ext uri="{BB962C8B-B14F-4D97-AF65-F5344CB8AC3E}">
        <p14:creationId xmlns:p14="http://schemas.microsoft.com/office/powerpoint/2010/main" val="754271382"/>
      </p:ext>
    </p:extLst>
  </p:cSld>
  <p:clrMapOvr>
    <a:masterClrMapping/>
  </p:clrMapOvr>
  <p:transition>
    <p:push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467544" y="-99392"/>
            <a:ext cx="7772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cs-CZ" sz="3600" kern="0"/>
              <a:t>Styly vedení týmu v IT projektech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11560" y="1700808"/>
            <a:ext cx="70104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2300">
                <a:solidFill>
                  <a:schemeClr val="tx1"/>
                </a:solidFill>
                <a:latin typeface="+mn-lt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90000"/>
              </a:lnSpc>
            </a:pPr>
            <a:r>
              <a:rPr lang="cs-CZ" sz="2400" kern="0" dirty="0"/>
              <a:t>Vliv na styl vedení má:</a:t>
            </a:r>
          </a:p>
          <a:p>
            <a:pPr lvl="1">
              <a:lnSpc>
                <a:spcPct val="90000"/>
              </a:lnSpc>
            </a:pPr>
            <a:r>
              <a:rPr lang="cs-CZ" sz="2000" kern="0" dirty="0"/>
              <a:t>vnitrofiremní kultura</a:t>
            </a:r>
          </a:p>
          <a:p>
            <a:pPr lvl="1">
              <a:lnSpc>
                <a:spcPct val="90000"/>
              </a:lnSpc>
            </a:pPr>
            <a:r>
              <a:rPr lang="cs-CZ" sz="2000" kern="0" dirty="0"/>
              <a:t>osobnostní charakteristika vedoucího projektu</a:t>
            </a:r>
          </a:p>
          <a:p>
            <a:pPr lvl="1">
              <a:lnSpc>
                <a:spcPct val="90000"/>
              </a:lnSpc>
            </a:pPr>
            <a:r>
              <a:rPr lang="cs-CZ" sz="2000" kern="0" dirty="0"/>
              <a:t>typ projektu</a:t>
            </a:r>
          </a:p>
          <a:p>
            <a:pPr>
              <a:lnSpc>
                <a:spcPct val="90000"/>
              </a:lnSpc>
            </a:pPr>
            <a:r>
              <a:rPr lang="cs-CZ" sz="2400" kern="0" dirty="0"/>
              <a:t>Styly:</a:t>
            </a:r>
          </a:p>
          <a:p>
            <a:pPr lvl="1">
              <a:lnSpc>
                <a:spcPct val="90000"/>
              </a:lnSpc>
            </a:pPr>
            <a:r>
              <a:rPr lang="cs-CZ" sz="2000" kern="0" dirty="0"/>
              <a:t>autoritativní (častěji u dodavatelů než u odběratelů)</a:t>
            </a:r>
          </a:p>
          <a:p>
            <a:pPr lvl="2">
              <a:lnSpc>
                <a:spcPct val="90000"/>
              </a:lnSpc>
            </a:pPr>
            <a:r>
              <a:rPr lang="cs-CZ" sz="1800" kern="0" dirty="0"/>
              <a:t>Při kratších projektech s časovým rizikem</a:t>
            </a:r>
          </a:p>
          <a:p>
            <a:pPr lvl="2">
              <a:lnSpc>
                <a:spcPct val="90000"/>
              </a:lnSpc>
            </a:pPr>
            <a:r>
              <a:rPr lang="cs-CZ" sz="1800" kern="0" dirty="0"/>
              <a:t>Při problémech v projektu (zpravidla po výměně vedoucího)</a:t>
            </a:r>
          </a:p>
          <a:p>
            <a:pPr lvl="1">
              <a:lnSpc>
                <a:spcPct val="90000"/>
              </a:lnSpc>
            </a:pPr>
            <a:r>
              <a:rPr lang="cs-CZ" sz="2000" kern="0" dirty="0"/>
              <a:t>demokratický s výraznou delegací pravomocí</a:t>
            </a:r>
          </a:p>
          <a:p>
            <a:pPr lvl="2">
              <a:lnSpc>
                <a:spcPct val="90000"/>
              </a:lnSpc>
            </a:pPr>
            <a:r>
              <a:rPr lang="cs-CZ" sz="1800" kern="0" dirty="0"/>
              <a:t>Při projektech s výraznou potřebou inovace a motivace</a:t>
            </a:r>
          </a:p>
          <a:p>
            <a:pPr lvl="1">
              <a:lnSpc>
                <a:spcPct val="90000"/>
              </a:lnSpc>
            </a:pPr>
            <a:r>
              <a:rPr lang="cs-CZ" sz="2000" kern="0" dirty="0"/>
              <a:t>technokratický</a:t>
            </a:r>
          </a:p>
          <a:p>
            <a:pPr lvl="2">
              <a:lnSpc>
                <a:spcPct val="90000"/>
              </a:lnSpc>
            </a:pPr>
            <a:r>
              <a:rPr lang="cs-CZ" sz="1800" kern="0" dirty="0"/>
              <a:t>Zpravidla u obnov  HW nebo sítí, vytváří problémy u koncových uživatelů </a:t>
            </a:r>
          </a:p>
        </p:txBody>
      </p:sp>
    </p:spTree>
    <p:extLst>
      <p:ext uri="{BB962C8B-B14F-4D97-AF65-F5344CB8AC3E}">
        <p14:creationId xmlns:p14="http://schemas.microsoft.com/office/powerpoint/2010/main" val="2950468100"/>
      </p:ext>
    </p:extLst>
  </p:cSld>
  <p:clrMapOvr>
    <a:masterClrMapping/>
  </p:clrMapOvr>
  <p:transition>
    <p:push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611560" y="0"/>
            <a:ext cx="7772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cs-CZ" sz="3600" kern="0"/>
              <a:t>Vyjednávání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43958" y="1772816"/>
            <a:ext cx="7772400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2300">
                <a:solidFill>
                  <a:schemeClr val="tx1"/>
                </a:solidFill>
                <a:latin typeface="+mn-lt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80000"/>
              </a:lnSpc>
            </a:pPr>
            <a:r>
              <a:rPr lang="cs-CZ" sz="2000" kern="0" dirty="0"/>
              <a:t>Klíčová schopnost vedoucího IT projektu</a:t>
            </a:r>
          </a:p>
          <a:p>
            <a:pPr>
              <a:lnSpc>
                <a:spcPct val="80000"/>
              </a:lnSpc>
            </a:pPr>
            <a:r>
              <a:rPr lang="cs-CZ" sz="2000" kern="0" dirty="0"/>
              <a:t>Problém: každá organizace má tendenci odmítat změny</a:t>
            </a:r>
          </a:p>
          <a:p>
            <a:pPr>
              <a:lnSpc>
                <a:spcPct val="80000"/>
              </a:lnSpc>
            </a:pPr>
            <a:r>
              <a:rPr lang="cs-CZ" sz="2000" kern="0" dirty="0"/>
              <a:t>Zástupné problémy:</a:t>
            </a:r>
          </a:p>
          <a:p>
            <a:pPr lvl="1">
              <a:lnSpc>
                <a:spcPct val="80000"/>
              </a:lnSpc>
            </a:pPr>
            <a:r>
              <a:rPr lang="cs-CZ" sz="1800" kern="0" dirty="0"/>
              <a:t>Vícepráce po zavedení, nové funkce dávají méně než staré, chyby, „s tím nedosáhneme plánované ukazatele …“</a:t>
            </a:r>
          </a:p>
          <a:p>
            <a:pPr>
              <a:lnSpc>
                <a:spcPct val="80000"/>
              </a:lnSpc>
            </a:pPr>
            <a:r>
              <a:rPr lang="cs-CZ" sz="2000" kern="0" dirty="0"/>
              <a:t>Požadované vlastnosti:</a:t>
            </a:r>
          </a:p>
          <a:p>
            <a:pPr lvl="1">
              <a:lnSpc>
                <a:spcPct val="80000"/>
              </a:lnSpc>
            </a:pPr>
            <a:r>
              <a:rPr lang="cs-CZ" sz="1800" kern="0" dirty="0"/>
              <a:t>Rozhodnost, otevřenost, schopnost formulovat požadavky nebo jejich shrnutí, schopnost dosažení konsensu</a:t>
            </a:r>
          </a:p>
          <a:p>
            <a:pPr>
              <a:lnSpc>
                <a:spcPct val="80000"/>
              </a:lnSpc>
            </a:pPr>
            <a:r>
              <a:rPr lang="cs-CZ" sz="2000" kern="0" dirty="0"/>
              <a:t>Typy manažérů IT projektů z hlediska odborných kompetencí</a:t>
            </a:r>
          </a:p>
          <a:p>
            <a:pPr lvl="1">
              <a:lnSpc>
                <a:spcPct val="80000"/>
              </a:lnSpc>
            </a:pPr>
            <a:r>
              <a:rPr lang="cs-CZ" sz="1800" kern="0" dirty="0"/>
              <a:t>Odborník na IT  - vhodný zpravidla pro menší projekty  s výraznou převahou techniky ( zavedení LAN, WAN, úpravy existujících programů …)</a:t>
            </a:r>
          </a:p>
          <a:p>
            <a:pPr lvl="1">
              <a:lnSpc>
                <a:spcPct val="80000"/>
              </a:lnSpc>
            </a:pPr>
            <a:r>
              <a:rPr lang="cs-CZ" sz="1800" kern="0" dirty="0"/>
              <a:t>Plánovač a koordinátor – vhodný zpravidla pro větší projekty s výraznou potřebou komunikace. Nemusí mít specializované znalosti IT</a:t>
            </a:r>
          </a:p>
          <a:p>
            <a:pPr>
              <a:lnSpc>
                <a:spcPct val="80000"/>
              </a:lnSpc>
            </a:pPr>
            <a:r>
              <a:rPr lang="cs-CZ" sz="2000" kern="0" dirty="0"/>
              <a:t>V poslední době se spíše prosazují koordinátoři a komunikátoři 		</a:t>
            </a:r>
            <a:br>
              <a:rPr lang="cs-CZ" sz="2000" kern="0" dirty="0"/>
            </a:br>
            <a:r>
              <a:rPr lang="cs-CZ" sz="2000" kern="0" dirty="0"/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2266026397"/>
      </p:ext>
    </p:extLst>
  </p:cSld>
  <p:clrMapOvr>
    <a:masterClrMapping/>
  </p:clrMapOvr>
  <p:transition>
    <p:push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323528" y="-99392"/>
            <a:ext cx="7772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cs-CZ" sz="3600" kern="0"/>
              <a:t>Zdroje síly vedoucího dle Svozilové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827584" y="1628800"/>
            <a:ext cx="70104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2300">
                <a:solidFill>
                  <a:schemeClr val="tx1"/>
                </a:solidFill>
                <a:latin typeface="+mn-lt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cs-CZ" sz="2400" kern="0" dirty="0"/>
              <a:t>Základní síla</a:t>
            </a:r>
          </a:p>
          <a:p>
            <a:pPr lvl="1"/>
            <a:r>
              <a:rPr lang="cs-CZ" sz="2000" kern="0" dirty="0"/>
              <a:t>Moc z titulu pozice</a:t>
            </a:r>
          </a:p>
          <a:p>
            <a:r>
              <a:rPr lang="cs-CZ" sz="2400" kern="0" dirty="0"/>
              <a:t>Oprávnění k udělení odměny</a:t>
            </a:r>
          </a:p>
          <a:p>
            <a:pPr lvl="1"/>
            <a:r>
              <a:rPr lang="cs-CZ" sz="2000" kern="0" dirty="0"/>
              <a:t>Moc podpořená možností přidělit pozitivní finanční nebo nefinanční zvýhodnění</a:t>
            </a:r>
          </a:p>
          <a:p>
            <a:r>
              <a:rPr lang="cs-CZ" sz="2400" kern="0" dirty="0"/>
              <a:t>Oprávnění  k uložení pokuty</a:t>
            </a:r>
          </a:p>
          <a:p>
            <a:r>
              <a:rPr lang="cs-CZ" sz="2400" kern="0" dirty="0"/>
              <a:t>Síla experta</a:t>
            </a:r>
          </a:p>
          <a:p>
            <a:pPr lvl="1"/>
            <a:r>
              <a:rPr lang="cs-CZ" sz="2000" kern="0" dirty="0"/>
              <a:t>Členové týmu respektují úroveň znalostí, zkušeností a schopností</a:t>
            </a:r>
          </a:p>
          <a:p>
            <a:r>
              <a:rPr lang="cs-CZ" sz="2400" kern="0" dirty="0"/>
              <a:t>Síla společenského uznání</a:t>
            </a:r>
          </a:p>
          <a:p>
            <a:pPr lvl="1"/>
            <a:r>
              <a:rPr lang="cs-CZ" sz="2000" kern="0" dirty="0"/>
              <a:t>Je založena na přirozené autoritě (charizma), obdivu a respektu</a:t>
            </a:r>
          </a:p>
        </p:txBody>
      </p:sp>
    </p:spTree>
    <p:extLst>
      <p:ext uri="{BB962C8B-B14F-4D97-AF65-F5344CB8AC3E}">
        <p14:creationId xmlns:p14="http://schemas.microsoft.com/office/powerpoint/2010/main" val="116579545"/>
      </p:ext>
    </p:extLst>
  </p:cSld>
  <p:clrMapOvr>
    <a:masterClrMapping/>
  </p:clrMapOvr>
  <p:transition>
    <p:push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68609"/>
          <p:cNvSpPr txBox="1">
            <a:spLocks noChangeArrowheads="1"/>
          </p:cNvSpPr>
          <p:nvPr/>
        </p:nvSpPr>
        <p:spPr bwMode="auto">
          <a:xfrm>
            <a:off x="395536" y="188640"/>
            <a:ext cx="8229600" cy="1143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cs-CZ" sz="3600" kern="0"/>
              <a:t>Nastavení řídících procesů v projektu</a:t>
            </a:r>
          </a:p>
        </p:txBody>
      </p:sp>
      <p:sp>
        <p:nvSpPr>
          <p:cNvPr id="3" name="Shape 68610"/>
          <p:cNvSpPr txBox="1">
            <a:spLocks noChangeArrowheads="1"/>
          </p:cNvSpPr>
          <p:nvPr/>
        </p:nvSpPr>
        <p:spPr bwMode="auto">
          <a:xfrm>
            <a:off x="395536" y="1628800"/>
            <a:ext cx="8229600" cy="5761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2300">
                <a:solidFill>
                  <a:schemeClr val="tx1"/>
                </a:solidFill>
                <a:latin typeface="+mn-lt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cs-CZ" sz="2400" kern="0" dirty="0"/>
              <a:t>pravidelné porady</a:t>
            </a:r>
          </a:p>
          <a:p>
            <a:pPr lvl="1"/>
            <a:r>
              <a:rPr lang="cs-CZ" sz="2000" kern="0" dirty="0"/>
              <a:t>vedení projektu </a:t>
            </a:r>
          </a:p>
          <a:p>
            <a:pPr lvl="1"/>
            <a:r>
              <a:rPr lang="cs-CZ" sz="2000" kern="0" dirty="0"/>
              <a:t>projektového týmu</a:t>
            </a:r>
          </a:p>
          <a:p>
            <a:r>
              <a:rPr lang="cs-CZ" sz="2400" kern="0" dirty="0"/>
              <a:t>vytvoření a vedení informační základny projektu</a:t>
            </a:r>
          </a:p>
          <a:p>
            <a:pPr lvl="1"/>
            <a:r>
              <a:rPr lang="cs-CZ" sz="2000" kern="0" dirty="0"/>
              <a:t>plán realizace (funkce termíny, zdroje)</a:t>
            </a:r>
          </a:p>
          <a:p>
            <a:pPr lvl="1"/>
            <a:r>
              <a:rPr lang="cs-CZ" sz="2000" kern="0" dirty="0"/>
              <a:t>vedení dokonalé dokumentace průběhu projektu je základem řízení projektu</a:t>
            </a:r>
          </a:p>
          <a:p>
            <a:r>
              <a:rPr lang="cs-CZ" sz="2400" kern="0" dirty="0"/>
              <a:t>komunikace</a:t>
            </a:r>
          </a:p>
          <a:p>
            <a:pPr lvl="1"/>
            <a:r>
              <a:rPr lang="cs-CZ" sz="2000" kern="0" dirty="0"/>
              <a:t>komunikační strategie a taktika (kdy a proč, s kým a o čem)</a:t>
            </a:r>
          </a:p>
          <a:p>
            <a:pPr lvl="1"/>
            <a:r>
              <a:rPr lang="cs-CZ" sz="2000" kern="0" dirty="0"/>
              <a:t>stanovení komunikačních prostředků a cest (dopisy, maily, memoranda, intranet, ….)</a:t>
            </a:r>
          </a:p>
          <a:p>
            <a:pPr lvl="1"/>
            <a:r>
              <a:rPr lang="cs-CZ" sz="2000" kern="0" dirty="0"/>
              <a:t>jak reagovat na informace zpětné vazby</a:t>
            </a:r>
          </a:p>
          <a:p>
            <a:r>
              <a:rPr lang="cs-CZ" sz="2400" kern="0" dirty="0"/>
              <a:t>volba správného manažerského stylu řízení projektu</a:t>
            </a:r>
          </a:p>
        </p:txBody>
      </p:sp>
    </p:spTree>
    <p:extLst>
      <p:ext uri="{BB962C8B-B14F-4D97-AF65-F5344CB8AC3E}">
        <p14:creationId xmlns:p14="http://schemas.microsoft.com/office/powerpoint/2010/main" val="4143628484"/>
      </p:ext>
    </p:extLst>
  </p:cSld>
  <p:clrMapOvr>
    <a:masterClrMapping/>
  </p:clrMapOvr>
  <p:transition>
    <p:push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467544" y="-171400"/>
            <a:ext cx="7772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cs-CZ" sz="3600" kern="0"/>
              <a:t>Projektový tým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755576" y="1700808"/>
            <a:ext cx="7992888" cy="4320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2300">
                <a:solidFill>
                  <a:schemeClr val="tx1"/>
                </a:solidFill>
                <a:latin typeface="+mn-lt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90000"/>
              </a:lnSpc>
            </a:pPr>
            <a:r>
              <a:rPr lang="cs-CZ" sz="2400" kern="0" dirty="0"/>
              <a:t>Dočasná organizační struktura, která má tvar dle cíle projektu</a:t>
            </a:r>
          </a:p>
          <a:p>
            <a:pPr>
              <a:lnSpc>
                <a:spcPct val="90000"/>
              </a:lnSpc>
            </a:pPr>
            <a:r>
              <a:rPr lang="cs-CZ" sz="2400" kern="0" dirty="0"/>
              <a:t>Optimální velikost – co nejmenší</a:t>
            </a:r>
          </a:p>
          <a:p>
            <a:pPr>
              <a:lnSpc>
                <a:spcPct val="90000"/>
              </a:lnSpc>
            </a:pPr>
            <a:r>
              <a:rPr lang="cs-CZ" sz="2400" kern="0" dirty="0"/>
              <a:t>Jednoznačné chápání cílů</a:t>
            </a:r>
          </a:p>
          <a:p>
            <a:pPr>
              <a:lnSpc>
                <a:spcPct val="90000"/>
              </a:lnSpc>
            </a:pPr>
            <a:r>
              <a:rPr lang="cs-CZ" sz="2400" kern="0" dirty="0"/>
              <a:t>Závazek (</a:t>
            </a:r>
            <a:r>
              <a:rPr lang="cs-CZ" sz="2400" kern="0" dirty="0" err="1"/>
              <a:t>commitment</a:t>
            </a:r>
            <a:r>
              <a:rPr lang="cs-CZ" sz="2400" kern="0" dirty="0"/>
              <a:t>) a spoluzodpovědnost za dosahované výsledky</a:t>
            </a:r>
          </a:p>
          <a:p>
            <a:pPr>
              <a:lnSpc>
                <a:spcPct val="90000"/>
              </a:lnSpc>
            </a:pPr>
            <a:r>
              <a:rPr lang="cs-CZ" sz="2400" kern="0" dirty="0"/>
              <a:t>Past špičkových odborníků – nemají zpravidla čas</a:t>
            </a:r>
          </a:p>
          <a:p>
            <a:pPr>
              <a:lnSpc>
                <a:spcPct val="90000"/>
              </a:lnSpc>
            </a:pPr>
            <a:r>
              <a:rPr lang="cs-CZ" sz="2400" kern="0" dirty="0"/>
              <a:t>Vhodná kombinace IT pracovníků a uživatelů – vysoká heterogennost znalostí a časových možností</a:t>
            </a:r>
          </a:p>
          <a:p>
            <a:pPr>
              <a:lnSpc>
                <a:spcPct val="90000"/>
              </a:lnSpc>
            </a:pPr>
            <a:r>
              <a:rPr lang="cs-CZ" sz="2400" kern="0" dirty="0"/>
              <a:t>Past „strategických členů“ (jsou v týmu aby neškodili při zavádění – častý problém v IS projektech)</a:t>
            </a:r>
          </a:p>
          <a:p>
            <a:pPr>
              <a:lnSpc>
                <a:spcPct val="90000"/>
              </a:lnSpc>
            </a:pPr>
            <a:endParaRPr lang="cs-CZ" sz="2400" kern="0" dirty="0"/>
          </a:p>
        </p:txBody>
      </p:sp>
    </p:spTree>
    <p:extLst>
      <p:ext uri="{BB962C8B-B14F-4D97-AF65-F5344CB8AC3E}">
        <p14:creationId xmlns:p14="http://schemas.microsoft.com/office/powerpoint/2010/main" val="3363510560"/>
      </p:ext>
    </p:extLst>
  </p:cSld>
  <p:clrMapOvr>
    <a:masterClrMapping/>
  </p:clrMapOvr>
  <p:transition>
    <p:push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3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cs-CZ" dirty="0"/>
              <a:t>Projektový tým</a:t>
            </a:r>
          </a:p>
        </p:txBody>
      </p:sp>
      <p:graphicFrame>
        <p:nvGraphicFramePr>
          <p:cNvPr id="3" name="Tabulka 2"/>
          <p:cNvGraphicFramePr>
            <a:graphicFrameLocks noGrp="1"/>
          </p:cNvGraphicFramePr>
          <p:nvPr/>
        </p:nvGraphicFramePr>
        <p:xfrm>
          <a:off x="571472" y="1643052"/>
          <a:ext cx="7643866" cy="4286279"/>
        </p:xfrm>
        <a:graphic>
          <a:graphicData uri="http://schemas.openxmlformats.org/drawingml/2006/table">
            <a:tbl>
              <a:tblPr/>
              <a:tblGrid>
                <a:gridCol w="16805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632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4287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600" b="1">
                          <a:solidFill>
                            <a:schemeClr val="tx1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Cíle role</a:t>
                      </a:r>
                      <a:endParaRPr lang="cs-CZ" sz="1600">
                        <a:solidFill>
                          <a:schemeClr val="tx1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600">
                          <a:solidFill>
                            <a:schemeClr val="tx1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Dosáhnout koordinace a synergické efekty v projektu, řešit konflikty mezi dílčími týmy, připravit, projednat a schválit celkový koncept a prováděcí projekt IS, organizovat školení uživatelů, zajistit komplexní testy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43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600" b="1">
                          <a:solidFill>
                            <a:schemeClr val="tx1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Důležitost pro projekt</a:t>
                      </a:r>
                      <a:endParaRPr lang="cs-CZ" sz="1600">
                        <a:solidFill>
                          <a:schemeClr val="tx1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600">
                          <a:solidFill>
                            <a:schemeClr val="tx1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Zásadní, jen správně fungující projektový tým zajistí úspěch projektu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43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600" b="1">
                          <a:solidFill>
                            <a:schemeClr val="tx1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Osobnostní typy</a:t>
                      </a:r>
                      <a:endParaRPr lang="cs-CZ" sz="1600">
                        <a:solidFill>
                          <a:schemeClr val="tx1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600">
                          <a:solidFill>
                            <a:schemeClr val="tx1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Týmoví hráči, individualisté jsou spíše překážkou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71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600" b="1">
                          <a:solidFill>
                            <a:schemeClr val="tx1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Počet osob</a:t>
                      </a:r>
                      <a:endParaRPr lang="cs-CZ" sz="1600">
                        <a:solidFill>
                          <a:schemeClr val="tx1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600">
                          <a:solidFill>
                            <a:schemeClr val="tx1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Podle počtu dílčích týmů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71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600" b="1">
                          <a:solidFill>
                            <a:schemeClr val="tx1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Co není cílem</a:t>
                      </a:r>
                      <a:endParaRPr lang="cs-CZ" sz="1600">
                        <a:solidFill>
                          <a:schemeClr val="tx1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600">
                          <a:solidFill>
                            <a:schemeClr val="tx1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Řešit obsah řešení jednotlivých problémových oblastí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143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600" b="1">
                          <a:solidFill>
                            <a:schemeClr val="tx1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Zdroj, odkud vzít členy týmu</a:t>
                      </a:r>
                      <a:endParaRPr lang="cs-CZ" sz="1600">
                        <a:solidFill>
                          <a:schemeClr val="tx1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chemeClr val="tx1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Budoucí klíčoví uživatelé jednotlivých problémových oblastí, jeden až dva specialisté IT, vedoucí projektového týmu dodavatele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TextovéPole 3"/>
          <p:cNvSpPr txBox="1"/>
          <p:nvPr/>
        </p:nvSpPr>
        <p:spPr>
          <a:xfrm>
            <a:off x="714348" y="6215082"/>
            <a:ext cx="1785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Zdroj: </a:t>
            </a:r>
            <a:r>
              <a:rPr lang="cs-CZ" dirty="0" err="1"/>
              <a:t>Gareis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49200933"/>
      </p:ext>
    </p:extLst>
  </p:cSld>
  <p:clrMapOvr>
    <a:masterClrMapping/>
  </p:clrMapOvr>
  <p:transition>
    <p:push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533400" y="609600"/>
            <a:ext cx="6400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de-DE" sz="2800"/>
              <a:t>NAVISION: Projektorganisation</a:t>
            </a:r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990600"/>
            <a:ext cx="6937375" cy="49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AutoShape 4"/>
          <p:cNvSpPr>
            <a:spLocks noChangeArrowheads="1"/>
          </p:cNvSpPr>
          <p:nvPr/>
        </p:nvSpPr>
        <p:spPr bwMode="auto">
          <a:xfrm>
            <a:off x="3962400" y="1295400"/>
            <a:ext cx="1295400" cy="935038"/>
          </a:xfrm>
          <a:prstGeom prst="flowChartAlternateProcess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3600" tIns="3600" rIns="3600" bIns="3600" anchor="ctr"/>
          <a:lstStyle/>
          <a:p>
            <a:pPr eaLnBrk="0" hangingPunct="0"/>
            <a:r>
              <a:rPr lang="de-AT" sz="900" b="1"/>
              <a:t>Lenkungsausschuss</a:t>
            </a:r>
          </a:p>
          <a:p>
            <a:pPr eaLnBrk="0" hangingPunct="0"/>
            <a:endParaRPr lang="de-AT" sz="800" b="1"/>
          </a:p>
          <a:p>
            <a:pPr eaLnBrk="0" hangingPunct="0"/>
            <a:r>
              <a:rPr lang="de-AT" sz="800"/>
              <a:t>J. Bischof - KM</a:t>
            </a:r>
          </a:p>
          <a:p>
            <a:pPr eaLnBrk="0" hangingPunct="0"/>
            <a:r>
              <a:rPr lang="de-AT" sz="800"/>
              <a:t>K. Orthaber - KM</a:t>
            </a:r>
          </a:p>
          <a:p>
            <a:pPr eaLnBrk="0" hangingPunct="0"/>
            <a:r>
              <a:rPr lang="de-AT" sz="800"/>
              <a:t>W. Abel - stratCON</a:t>
            </a:r>
          </a:p>
          <a:p>
            <a:pPr eaLnBrk="0" hangingPunct="0"/>
            <a:r>
              <a:rPr lang="de-AT" sz="800"/>
              <a:t>R. Weitersberger - MBS</a:t>
            </a:r>
            <a:endParaRPr lang="de-AT" sz="2000"/>
          </a:p>
        </p:txBody>
      </p:sp>
      <p:sp>
        <p:nvSpPr>
          <p:cNvPr id="5" name="AutoShape 5"/>
          <p:cNvSpPr>
            <a:spLocks noChangeArrowheads="1"/>
          </p:cNvSpPr>
          <p:nvPr/>
        </p:nvSpPr>
        <p:spPr bwMode="auto">
          <a:xfrm>
            <a:off x="3924300" y="2528888"/>
            <a:ext cx="1441450" cy="823912"/>
          </a:xfrm>
          <a:prstGeom prst="flowChartAlternateProcess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3600" tIns="3600" rIns="3600" bIns="3600" anchor="ctr"/>
          <a:lstStyle/>
          <a:p>
            <a:pPr eaLnBrk="0" hangingPunct="0"/>
            <a:r>
              <a:rPr lang="de-AT" sz="900" b="1"/>
              <a:t>Projektleitung</a:t>
            </a:r>
          </a:p>
          <a:p>
            <a:pPr eaLnBrk="0" hangingPunct="0"/>
            <a:endParaRPr lang="de-AT" sz="800" b="1"/>
          </a:p>
          <a:p>
            <a:pPr eaLnBrk="0" hangingPunct="0"/>
            <a:r>
              <a:rPr lang="de-AT" sz="800"/>
              <a:t>R. Kaltenberger-Löffler - KM</a:t>
            </a:r>
          </a:p>
          <a:p>
            <a:pPr eaLnBrk="0" hangingPunct="0"/>
            <a:r>
              <a:rPr lang="de-AT" sz="800"/>
              <a:t>D. Vymetal (Stv.) - KM</a:t>
            </a:r>
          </a:p>
          <a:p>
            <a:pPr eaLnBrk="0" hangingPunct="0"/>
            <a:r>
              <a:rPr lang="de-AT" sz="800"/>
              <a:t>H. Lahodny - MBS</a:t>
            </a:r>
          </a:p>
        </p:txBody>
      </p:sp>
      <p:sp>
        <p:nvSpPr>
          <p:cNvPr id="6" name="Line 6"/>
          <p:cNvSpPr>
            <a:spLocks noChangeShapeType="1"/>
          </p:cNvSpPr>
          <p:nvPr/>
        </p:nvSpPr>
        <p:spPr bwMode="auto">
          <a:xfrm>
            <a:off x="4610100" y="2225675"/>
            <a:ext cx="0" cy="3032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3600" tIns="3600" rIns="3600" bIns="3600" anchor="ctr"/>
          <a:lstStyle/>
          <a:p>
            <a:endParaRPr lang="cs-CZ"/>
          </a:p>
        </p:txBody>
      </p:sp>
      <p:sp>
        <p:nvSpPr>
          <p:cNvPr id="7" name="AutoShape 7"/>
          <p:cNvSpPr>
            <a:spLocks noChangeArrowheads="1"/>
          </p:cNvSpPr>
          <p:nvPr/>
        </p:nvSpPr>
        <p:spPr bwMode="auto">
          <a:xfrm>
            <a:off x="1763713" y="2205038"/>
            <a:ext cx="1439862" cy="863600"/>
          </a:xfrm>
          <a:prstGeom prst="flowChartAlternateProcess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3600" tIns="3600" rIns="3600" bIns="3600" anchor="ctr"/>
          <a:lstStyle/>
          <a:p>
            <a:pPr eaLnBrk="0" hangingPunct="0"/>
            <a:r>
              <a:rPr lang="de-AT" sz="900" b="1"/>
              <a:t>Quality Assurance</a:t>
            </a:r>
          </a:p>
          <a:p>
            <a:pPr eaLnBrk="0" hangingPunct="0"/>
            <a:endParaRPr lang="de-AT" sz="800"/>
          </a:p>
          <a:p>
            <a:pPr eaLnBrk="0" hangingPunct="0"/>
            <a:r>
              <a:rPr lang="de-AT" sz="800"/>
              <a:t>W. Abel – stratCON</a:t>
            </a:r>
          </a:p>
          <a:p>
            <a:pPr eaLnBrk="0" hangingPunct="0"/>
            <a:r>
              <a:rPr lang="de-AT" sz="800"/>
              <a:t>W. Bartholner - stratCON</a:t>
            </a:r>
          </a:p>
          <a:p>
            <a:pPr eaLnBrk="0" hangingPunct="0"/>
            <a:r>
              <a:rPr lang="de-AT" sz="800"/>
              <a:t>H. Schuecker - KM</a:t>
            </a:r>
          </a:p>
        </p:txBody>
      </p:sp>
      <p:sp>
        <p:nvSpPr>
          <p:cNvPr id="8" name="Line 8"/>
          <p:cNvSpPr>
            <a:spLocks noChangeShapeType="1"/>
          </p:cNvSpPr>
          <p:nvPr/>
        </p:nvSpPr>
        <p:spPr bwMode="auto">
          <a:xfrm>
            <a:off x="3200400" y="24384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3600" tIns="3600" rIns="3600" bIns="3600" anchor="ctr"/>
          <a:lstStyle/>
          <a:p>
            <a:endParaRPr lang="cs-CZ"/>
          </a:p>
        </p:txBody>
      </p:sp>
      <p:sp>
        <p:nvSpPr>
          <p:cNvPr id="9" name="AutoShape 9"/>
          <p:cNvSpPr>
            <a:spLocks noChangeArrowheads="1"/>
          </p:cNvSpPr>
          <p:nvPr/>
        </p:nvSpPr>
        <p:spPr bwMode="auto">
          <a:xfrm>
            <a:off x="396875" y="3733800"/>
            <a:ext cx="1295400" cy="1295400"/>
          </a:xfrm>
          <a:prstGeom prst="flowChartAlternateProcess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3600" tIns="3600" rIns="3600" bIns="3600" anchor="ctr"/>
          <a:lstStyle/>
          <a:p>
            <a:pPr eaLnBrk="0" hangingPunct="0"/>
            <a:r>
              <a:rPr lang="de-AT" sz="900" b="1"/>
              <a:t>Direct Sales</a:t>
            </a:r>
          </a:p>
          <a:p>
            <a:pPr eaLnBrk="0" hangingPunct="0"/>
            <a:endParaRPr lang="de-AT" sz="800" b="1"/>
          </a:p>
          <a:p>
            <a:pPr eaLnBrk="0" hangingPunct="0"/>
            <a:r>
              <a:rPr lang="de-AT" sz="800"/>
              <a:t>R. Zierler (TPL) - KM</a:t>
            </a:r>
          </a:p>
          <a:p>
            <a:pPr eaLnBrk="0" hangingPunct="0"/>
            <a:r>
              <a:rPr lang="de-AT" sz="800"/>
              <a:t>M. Aichhorn (Stv.) - KM </a:t>
            </a:r>
          </a:p>
          <a:p>
            <a:pPr eaLnBrk="0" hangingPunct="0"/>
            <a:r>
              <a:rPr lang="de-AT" sz="800"/>
              <a:t>M. Dvoracek - KM</a:t>
            </a:r>
          </a:p>
          <a:p>
            <a:pPr eaLnBrk="0" hangingPunct="0"/>
            <a:r>
              <a:rPr lang="de-AT" sz="800"/>
              <a:t>C. Körber (IT) – KM</a:t>
            </a:r>
          </a:p>
          <a:p>
            <a:pPr eaLnBrk="0" hangingPunct="0"/>
            <a:r>
              <a:rPr lang="de-AT" sz="800"/>
              <a:t>M. Heindl (IT) - KM</a:t>
            </a:r>
          </a:p>
          <a:p>
            <a:pPr eaLnBrk="0" hangingPunct="0"/>
            <a:r>
              <a:rPr lang="de-AT" sz="800"/>
              <a:t>W. Abel - stratCON</a:t>
            </a:r>
          </a:p>
          <a:p>
            <a:pPr eaLnBrk="0" hangingPunct="0"/>
            <a:r>
              <a:rPr lang="de-AT" sz="800"/>
              <a:t>R. Mayr - MBS</a:t>
            </a:r>
          </a:p>
        </p:txBody>
      </p:sp>
      <p:sp>
        <p:nvSpPr>
          <p:cNvPr id="10" name="AutoShape 10"/>
          <p:cNvSpPr>
            <a:spLocks noChangeArrowheads="1"/>
          </p:cNvSpPr>
          <p:nvPr/>
        </p:nvSpPr>
        <p:spPr bwMode="auto">
          <a:xfrm>
            <a:off x="1836738" y="3733800"/>
            <a:ext cx="1295400" cy="1423988"/>
          </a:xfrm>
          <a:prstGeom prst="flowChartAlternateProcess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3600" tIns="3600" rIns="3600" bIns="3600" anchor="ctr"/>
          <a:lstStyle/>
          <a:p>
            <a:pPr eaLnBrk="0" hangingPunct="0"/>
            <a:r>
              <a:rPr lang="de-AT" sz="900" b="1"/>
              <a:t>Service</a:t>
            </a:r>
          </a:p>
          <a:p>
            <a:pPr eaLnBrk="0" hangingPunct="0"/>
            <a:endParaRPr lang="de-AT" sz="900" b="1"/>
          </a:p>
          <a:p>
            <a:pPr eaLnBrk="0" hangingPunct="0"/>
            <a:r>
              <a:rPr lang="de-AT" sz="800"/>
              <a:t> E. Herney (TPL) - KM</a:t>
            </a:r>
          </a:p>
          <a:p>
            <a:pPr eaLnBrk="0" hangingPunct="0"/>
            <a:r>
              <a:rPr lang="de-AT" sz="800"/>
              <a:t> J. Sturm (Stv.) – KM</a:t>
            </a:r>
          </a:p>
          <a:p>
            <a:pPr eaLnBrk="0" hangingPunct="0"/>
            <a:r>
              <a:rPr lang="de-AT" sz="800"/>
              <a:t> E. Krigovsky – KM</a:t>
            </a:r>
          </a:p>
          <a:p>
            <a:pPr eaLnBrk="0" hangingPunct="0"/>
            <a:r>
              <a:rPr lang="de-AT" sz="800"/>
              <a:t> G. Burgstaller - KM</a:t>
            </a:r>
          </a:p>
          <a:p>
            <a:pPr eaLnBrk="0" hangingPunct="0"/>
            <a:r>
              <a:rPr lang="de-AT" sz="800"/>
              <a:t> K. Wriessnegger - KM</a:t>
            </a:r>
          </a:p>
          <a:p>
            <a:pPr eaLnBrk="0" hangingPunct="0"/>
            <a:r>
              <a:rPr lang="de-AT" sz="800"/>
              <a:t> R. Zierler - KM</a:t>
            </a:r>
          </a:p>
          <a:p>
            <a:pPr eaLnBrk="0" hangingPunct="0"/>
            <a:r>
              <a:rPr lang="de-AT" sz="800"/>
              <a:t> M. Fettinger (IT) - KM</a:t>
            </a:r>
          </a:p>
          <a:p>
            <a:pPr eaLnBrk="0" hangingPunct="0"/>
            <a:r>
              <a:rPr lang="de-AT" sz="800"/>
              <a:t> W. Abel - stratCON</a:t>
            </a:r>
          </a:p>
          <a:p>
            <a:pPr eaLnBrk="0" hangingPunct="0"/>
            <a:r>
              <a:rPr lang="de-AT" sz="800"/>
              <a:t> D. Schuch - MBS</a:t>
            </a:r>
            <a:endParaRPr lang="de-AT" sz="2000"/>
          </a:p>
        </p:txBody>
      </p:sp>
      <p:sp>
        <p:nvSpPr>
          <p:cNvPr id="11" name="AutoShape 11"/>
          <p:cNvSpPr>
            <a:spLocks noChangeArrowheads="1"/>
          </p:cNvSpPr>
          <p:nvPr/>
        </p:nvSpPr>
        <p:spPr bwMode="auto">
          <a:xfrm>
            <a:off x="3200400" y="3733800"/>
            <a:ext cx="1371600" cy="1295400"/>
          </a:xfrm>
          <a:prstGeom prst="flowChartAlternateProcess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3600" tIns="3600" rIns="3600" bIns="3600" anchor="ctr"/>
          <a:lstStyle/>
          <a:p>
            <a:pPr eaLnBrk="0" hangingPunct="0"/>
            <a:r>
              <a:rPr lang="de-AT" sz="900" b="1"/>
              <a:t>Logistics &amp; Material </a:t>
            </a:r>
          </a:p>
          <a:p>
            <a:pPr eaLnBrk="0" hangingPunct="0"/>
            <a:r>
              <a:rPr lang="de-AT" sz="900" b="1"/>
              <a:t>Management/Purchase</a:t>
            </a:r>
          </a:p>
          <a:p>
            <a:pPr eaLnBrk="0" hangingPunct="0"/>
            <a:endParaRPr lang="de-AT" sz="900" b="1"/>
          </a:p>
          <a:p>
            <a:pPr eaLnBrk="0" hangingPunct="0"/>
            <a:r>
              <a:rPr lang="de-AT" sz="800"/>
              <a:t>T. Novak (TPL) - KM</a:t>
            </a:r>
          </a:p>
          <a:p>
            <a:pPr eaLnBrk="0" hangingPunct="0"/>
            <a:r>
              <a:rPr lang="de-AT" sz="800"/>
              <a:t>M. Steffen (Stv.) - KM</a:t>
            </a:r>
          </a:p>
          <a:p>
            <a:pPr eaLnBrk="0" hangingPunct="0"/>
            <a:r>
              <a:rPr lang="de-AT" sz="800"/>
              <a:t>H. Pfaller - KM</a:t>
            </a:r>
          </a:p>
          <a:p>
            <a:pPr eaLnBrk="0" hangingPunct="0"/>
            <a:r>
              <a:rPr lang="de-AT" sz="800"/>
              <a:t>M. Fettinger (IT) - KM</a:t>
            </a:r>
          </a:p>
          <a:p>
            <a:pPr eaLnBrk="0" hangingPunct="0"/>
            <a:r>
              <a:rPr lang="de-AT" sz="800"/>
              <a:t>W. Bartholner - stratCON</a:t>
            </a:r>
          </a:p>
          <a:p>
            <a:pPr eaLnBrk="0" hangingPunct="0"/>
            <a:r>
              <a:rPr lang="de-AT" sz="800"/>
              <a:t>R. Mayr - MBS</a:t>
            </a:r>
            <a:endParaRPr lang="de-AT" sz="2000"/>
          </a:p>
        </p:txBody>
      </p:sp>
      <p:sp>
        <p:nvSpPr>
          <p:cNvPr id="12" name="AutoShape 12"/>
          <p:cNvSpPr>
            <a:spLocks noChangeArrowheads="1"/>
          </p:cNvSpPr>
          <p:nvPr/>
        </p:nvSpPr>
        <p:spPr bwMode="auto">
          <a:xfrm>
            <a:off x="4716463" y="3733800"/>
            <a:ext cx="1295400" cy="1295400"/>
          </a:xfrm>
          <a:prstGeom prst="flowChartAlternateProcess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3600" tIns="3600" rIns="3600" bIns="3600" anchor="ctr"/>
          <a:lstStyle/>
          <a:p>
            <a:pPr eaLnBrk="0" hangingPunct="0"/>
            <a:r>
              <a:rPr lang="de-AT" sz="900" b="1"/>
              <a:t> Finance</a:t>
            </a:r>
          </a:p>
          <a:p>
            <a:pPr eaLnBrk="0" hangingPunct="0"/>
            <a:endParaRPr lang="de-AT" sz="900" b="1"/>
          </a:p>
          <a:p>
            <a:pPr eaLnBrk="0" hangingPunct="0"/>
            <a:r>
              <a:rPr lang="de-AT" sz="800"/>
              <a:t> Ch. Resch (TPL) - KM</a:t>
            </a:r>
          </a:p>
          <a:p>
            <a:pPr eaLnBrk="0" hangingPunct="0"/>
            <a:r>
              <a:rPr lang="de-AT" sz="800"/>
              <a:t> M. Dvoracek (Stv.) - KM</a:t>
            </a:r>
          </a:p>
          <a:p>
            <a:pPr eaLnBrk="0" hangingPunct="0"/>
            <a:r>
              <a:rPr lang="de-AT" sz="800"/>
              <a:t> J. Durna (IT) - KM</a:t>
            </a:r>
          </a:p>
          <a:p>
            <a:pPr eaLnBrk="0" hangingPunct="0"/>
            <a:r>
              <a:rPr lang="de-AT" sz="800"/>
              <a:t> W. Bartholner - stratCON</a:t>
            </a:r>
          </a:p>
          <a:p>
            <a:pPr eaLnBrk="0" hangingPunct="0"/>
            <a:r>
              <a:rPr lang="de-AT" sz="800"/>
              <a:t> R. Gegenhuber – MBS</a:t>
            </a:r>
            <a:endParaRPr lang="de-AT" sz="2000"/>
          </a:p>
        </p:txBody>
      </p:sp>
      <p:sp>
        <p:nvSpPr>
          <p:cNvPr id="13" name="AutoShape 13"/>
          <p:cNvSpPr>
            <a:spLocks noChangeArrowheads="1"/>
          </p:cNvSpPr>
          <p:nvPr/>
        </p:nvSpPr>
        <p:spPr bwMode="auto">
          <a:xfrm>
            <a:off x="6157913" y="3733800"/>
            <a:ext cx="1295400" cy="1295400"/>
          </a:xfrm>
          <a:prstGeom prst="flowChartAlternateProcess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3600" tIns="3600" rIns="3600" bIns="3600" anchor="ctr"/>
          <a:lstStyle/>
          <a:p>
            <a:pPr eaLnBrk="0" hangingPunct="0"/>
            <a:r>
              <a:rPr lang="de-AT" sz="900" b="1"/>
              <a:t>Controlling</a:t>
            </a:r>
          </a:p>
          <a:p>
            <a:pPr eaLnBrk="0" hangingPunct="0"/>
            <a:endParaRPr lang="de-AT" sz="900" b="1"/>
          </a:p>
          <a:p>
            <a:pPr eaLnBrk="0" hangingPunct="0"/>
            <a:r>
              <a:rPr lang="de-AT" sz="800"/>
              <a:t>Ch. Resch (TPL) - KM</a:t>
            </a:r>
          </a:p>
          <a:p>
            <a:pPr eaLnBrk="0" hangingPunct="0"/>
            <a:r>
              <a:rPr lang="de-AT" sz="800"/>
              <a:t>H. Schuecker (Stv.) - KM</a:t>
            </a:r>
          </a:p>
          <a:p>
            <a:pPr eaLnBrk="0" hangingPunct="0"/>
            <a:r>
              <a:rPr lang="de-AT" sz="800"/>
              <a:t>S. Aman - KM</a:t>
            </a:r>
          </a:p>
          <a:p>
            <a:pPr eaLnBrk="0" hangingPunct="0"/>
            <a:r>
              <a:rPr lang="de-AT" sz="800"/>
              <a:t>J. Durna (IT) - KM</a:t>
            </a:r>
          </a:p>
          <a:p>
            <a:pPr eaLnBrk="0" hangingPunct="0"/>
            <a:r>
              <a:rPr lang="de-AT" sz="800"/>
              <a:t>W. Bartholner - stratCON</a:t>
            </a:r>
          </a:p>
          <a:p>
            <a:pPr eaLnBrk="0" hangingPunct="0"/>
            <a:r>
              <a:rPr lang="de-AT" sz="800"/>
              <a:t>R. Gegenhuber - MBS</a:t>
            </a:r>
            <a:endParaRPr lang="de-AT" sz="2000"/>
          </a:p>
        </p:txBody>
      </p:sp>
      <p:sp>
        <p:nvSpPr>
          <p:cNvPr id="14" name="AutoShape 14"/>
          <p:cNvSpPr>
            <a:spLocks noChangeArrowheads="1"/>
          </p:cNvSpPr>
          <p:nvPr/>
        </p:nvSpPr>
        <p:spPr bwMode="auto">
          <a:xfrm>
            <a:off x="5478463" y="5105400"/>
            <a:ext cx="1295400" cy="1371600"/>
          </a:xfrm>
          <a:prstGeom prst="flowChartAlternateProcess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3600" tIns="3600" rIns="3600" bIns="3600" anchor="ctr"/>
          <a:lstStyle/>
          <a:p>
            <a:pPr eaLnBrk="0" hangingPunct="0"/>
            <a:r>
              <a:rPr lang="de-AT" sz="900" b="1"/>
              <a:t>Infrastructure &amp; </a:t>
            </a:r>
          </a:p>
          <a:p>
            <a:pPr eaLnBrk="0" hangingPunct="0"/>
            <a:r>
              <a:rPr lang="de-AT" sz="900" b="1"/>
              <a:t>Interfaces</a:t>
            </a:r>
          </a:p>
          <a:p>
            <a:pPr eaLnBrk="0" hangingPunct="0"/>
            <a:endParaRPr lang="de-AT" sz="900" b="1"/>
          </a:p>
          <a:p>
            <a:pPr eaLnBrk="0" hangingPunct="0"/>
            <a:r>
              <a:rPr lang="de-AT" sz="800"/>
              <a:t>J. Durna (TPL) - KM</a:t>
            </a:r>
          </a:p>
          <a:p>
            <a:pPr eaLnBrk="0" hangingPunct="0"/>
            <a:r>
              <a:rPr lang="de-AT" sz="800"/>
              <a:t>C. Körber (Stv.) – KM</a:t>
            </a:r>
          </a:p>
          <a:p>
            <a:pPr eaLnBrk="0" hangingPunct="0"/>
            <a:r>
              <a:rPr lang="de-AT" sz="800"/>
              <a:t>W. Mazanec - KM</a:t>
            </a:r>
          </a:p>
          <a:p>
            <a:pPr eaLnBrk="0" hangingPunct="0"/>
            <a:r>
              <a:rPr lang="de-AT" sz="800"/>
              <a:t>W. Abel - stratCON</a:t>
            </a:r>
          </a:p>
          <a:p>
            <a:pPr eaLnBrk="0" hangingPunct="0"/>
            <a:r>
              <a:rPr lang="de-AT" sz="800"/>
              <a:t>T. Wachmann - MBS</a:t>
            </a:r>
            <a:endParaRPr lang="de-AT" sz="2000"/>
          </a:p>
        </p:txBody>
      </p:sp>
      <p:sp>
        <p:nvSpPr>
          <p:cNvPr id="15" name="AutoShape 15"/>
          <p:cNvSpPr>
            <a:spLocks noChangeArrowheads="1"/>
          </p:cNvSpPr>
          <p:nvPr/>
        </p:nvSpPr>
        <p:spPr bwMode="auto">
          <a:xfrm>
            <a:off x="5943600" y="2636838"/>
            <a:ext cx="1439863" cy="576262"/>
          </a:xfrm>
          <a:prstGeom prst="flowChartAlternateProcess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3600" tIns="3600" rIns="3600" bIns="3600" anchor="ctr"/>
          <a:lstStyle/>
          <a:p>
            <a:pPr eaLnBrk="0" hangingPunct="0"/>
            <a:r>
              <a:rPr lang="de-AT" sz="900" b="1"/>
              <a:t>Projektsekretariat</a:t>
            </a:r>
          </a:p>
          <a:p>
            <a:pPr eaLnBrk="0" hangingPunct="0"/>
            <a:endParaRPr lang="de-AT" sz="900"/>
          </a:p>
          <a:p>
            <a:pPr eaLnBrk="0" hangingPunct="0"/>
            <a:r>
              <a:rPr lang="de-AT" sz="800"/>
              <a:t> E. Riebel - KM</a:t>
            </a:r>
          </a:p>
        </p:txBody>
      </p:sp>
      <p:sp>
        <p:nvSpPr>
          <p:cNvPr id="16" name="Line 16"/>
          <p:cNvSpPr>
            <a:spLocks noChangeShapeType="1"/>
          </p:cNvSpPr>
          <p:nvPr/>
        </p:nvSpPr>
        <p:spPr bwMode="auto">
          <a:xfrm>
            <a:off x="2484438" y="3589338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3600" tIns="3600" rIns="3600" bIns="3600" anchor="ctr"/>
          <a:lstStyle/>
          <a:p>
            <a:endParaRPr lang="cs-CZ"/>
          </a:p>
        </p:txBody>
      </p:sp>
      <p:sp>
        <p:nvSpPr>
          <p:cNvPr id="17" name="Line 17"/>
          <p:cNvSpPr>
            <a:spLocks noChangeShapeType="1"/>
          </p:cNvSpPr>
          <p:nvPr/>
        </p:nvSpPr>
        <p:spPr bwMode="auto">
          <a:xfrm>
            <a:off x="3924300" y="3589338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3600" tIns="3600" rIns="3600" bIns="3600" anchor="ctr"/>
          <a:lstStyle/>
          <a:p>
            <a:endParaRPr lang="cs-CZ"/>
          </a:p>
        </p:txBody>
      </p:sp>
      <p:sp>
        <p:nvSpPr>
          <p:cNvPr id="18" name="Line 18"/>
          <p:cNvSpPr>
            <a:spLocks noChangeShapeType="1"/>
          </p:cNvSpPr>
          <p:nvPr/>
        </p:nvSpPr>
        <p:spPr bwMode="auto">
          <a:xfrm>
            <a:off x="5365750" y="3589338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3600" tIns="3600" rIns="3600" bIns="3600" anchor="ctr"/>
          <a:lstStyle/>
          <a:p>
            <a:endParaRPr lang="cs-CZ"/>
          </a:p>
        </p:txBody>
      </p:sp>
      <p:sp>
        <p:nvSpPr>
          <p:cNvPr id="19" name="Line 19"/>
          <p:cNvSpPr>
            <a:spLocks noChangeShapeType="1"/>
          </p:cNvSpPr>
          <p:nvPr/>
        </p:nvSpPr>
        <p:spPr bwMode="auto">
          <a:xfrm>
            <a:off x="6805613" y="3589338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3600" tIns="3600" rIns="3600" bIns="3600" anchor="ctr"/>
          <a:lstStyle/>
          <a:p>
            <a:endParaRPr lang="cs-CZ"/>
          </a:p>
        </p:txBody>
      </p:sp>
      <p:sp>
        <p:nvSpPr>
          <p:cNvPr id="20" name="Line 20"/>
          <p:cNvSpPr>
            <a:spLocks noChangeShapeType="1"/>
          </p:cNvSpPr>
          <p:nvPr/>
        </p:nvSpPr>
        <p:spPr bwMode="auto">
          <a:xfrm>
            <a:off x="8221663" y="35814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3600" tIns="3600" rIns="3600" bIns="3600" anchor="ctr"/>
          <a:lstStyle/>
          <a:p>
            <a:endParaRPr lang="cs-CZ"/>
          </a:p>
        </p:txBody>
      </p:sp>
      <p:sp>
        <p:nvSpPr>
          <p:cNvPr id="21" name="AutoShape 21"/>
          <p:cNvSpPr>
            <a:spLocks noChangeArrowheads="1"/>
          </p:cNvSpPr>
          <p:nvPr/>
        </p:nvSpPr>
        <p:spPr bwMode="auto">
          <a:xfrm>
            <a:off x="1042988" y="5229225"/>
            <a:ext cx="1271587" cy="1295400"/>
          </a:xfrm>
          <a:prstGeom prst="flowChartAlternateProcess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3600" tIns="3600" rIns="3600" bIns="3600" anchor="ctr"/>
          <a:lstStyle/>
          <a:p>
            <a:pPr eaLnBrk="0" hangingPunct="0"/>
            <a:r>
              <a:rPr lang="de-AT" sz="800" b="1"/>
              <a:t> </a:t>
            </a:r>
            <a:r>
              <a:rPr lang="de-AT" sz="900" b="1"/>
              <a:t>Dealer Sales</a:t>
            </a:r>
          </a:p>
          <a:p>
            <a:pPr eaLnBrk="0" hangingPunct="0"/>
            <a:endParaRPr lang="de-AT" sz="900" b="1"/>
          </a:p>
          <a:p>
            <a:pPr eaLnBrk="0" hangingPunct="0"/>
            <a:r>
              <a:rPr lang="de-AT" sz="800"/>
              <a:t> G. Brunner (TPL) - KM</a:t>
            </a:r>
          </a:p>
          <a:p>
            <a:pPr eaLnBrk="0" hangingPunct="0"/>
            <a:r>
              <a:rPr lang="de-AT" sz="800"/>
              <a:t> D. Obmann (Stv.) – KM</a:t>
            </a:r>
          </a:p>
          <a:p>
            <a:pPr eaLnBrk="0" hangingPunct="0"/>
            <a:r>
              <a:rPr lang="de-AT" sz="800"/>
              <a:t> M. Dvoracek – KM</a:t>
            </a:r>
          </a:p>
          <a:p>
            <a:pPr eaLnBrk="0" hangingPunct="0"/>
            <a:r>
              <a:rPr lang="de-AT" sz="800"/>
              <a:t> J. Durna (IT) – KM</a:t>
            </a:r>
          </a:p>
          <a:p>
            <a:pPr eaLnBrk="0" hangingPunct="0"/>
            <a:r>
              <a:rPr lang="de-AT" sz="800"/>
              <a:t> W. Abel – stratCON</a:t>
            </a:r>
          </a:p>
          <a:p>
            <a:pPr eaLnBrk="0" hangingPunct="0"/>
            <a:r>
              <a:rPr lang="de-AT" sz="800"/>
              <a:t> R. Mayr - MBS</a:t>
            </a:r>
          </a:p>
        </p:txBody>
      </p:sp>
      <p:sp>
        <p:nvSpPr>
          <p:cNvPr id="22" name="Line 22"/>
          <p:cNvSpPr>
            <a:spLocks noChangeShapeType="1"/>
          </p:cNvSpPr>
          <p:nvPr/>
        </p:nvSpPr>
        <p:spPr bwMode="auto">
          <a:xfrm>
            <a:off x="4572000" y="3352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23" name="AutoShape 23"/>
          <p:cNvSpPr>
            <a:spLocks noChangeArrowheads="1"/>
          </p:cNvSpPr>
          <p:nvPr/>
        </p:nvSpPr>
        <p:spPr bwMode="auto">
          <a:xfrm>
            <a:off x="7612063" y="3733800"/>
            <a:ext cx="1271587" cy="1295400"/>
          </a:xfrm>
          <a:prstGeom prst="flowChartAlternateProcess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3600" tIns="3600" rIns="3600" bIns="3600" anchor="ctr"/>
          <a:lstStyle/>
          <a:p>
            <a:pPr eaLnBrk="0" hangingPunct="0"/>
            <a:r>
              <a:rPr lang="de-AT" sz="800" b="1"/>
              <a:t> </a:t>
            </a:r>
            <a:r>
              <a:rPr lang="de-AT" sz="900" b="1"/>
              <a:t>Human Resources</a:t>
            </a:r>
          </a:p>
          <a:p>
            <a:pPr eaLnBrk="0" hangingPunct="0"/>
            <a:endParaRPr lang="de-AT" sz="900" b="1"/>
          </a:p>
          <a:p>
            <a:pPr eaLnBrk="0" hangingPunct="0"/>
            <a:r>
              <a:rPr lang="de-AT" sz="800"/>
              <a:t> A. Berger (TPL) - KM</a:t>
            </a:r>
          </a:p>
          <a:p>
            <a:pPr eaLnBrk="0" hangingPunct="0"/>
            <a:r>
              <a:rPr lang="de-AT" sz="800"/>
              <a:t> B. Mazanec (Stv.) – KM</a:t>
            </a:r>
          </a:p>
          <a:p>
            <a:pPr eaLnBrk="0" hangingPunct="0"/>
            <a:r>
              <a:rPr lang="de-AT" sz="800"/>
              <a:t> Ch. Resch – KM</a:t>
            </a:r>
          </a:p>
          <a:p>
            <a:pPr eaLnBrk="0" hangingPunct="0"/>
            <a:r>
              <a:rPr lang="de-AT" sz="800"/>
              <a:t> E. Distl (IT) - KM</a:t>
            </a:r>
          </a:p>
          <a:p>
            <a:pPr eaLnBrk="0" hangingPunct="0"/>
            <a:r>
              <a:rPr lang="de-AT" sz="800"/>
              <a:t> W. Bartholner – stratCon</a:t>
            </a:r>
          </a:p>
          <a:p>
            <a:pPr eaLnBrk="0" hangingPunct="0"/>
            <a:r>
              <a:rPr lang="de-AT" sz="800"/>
              <a:t> R. Gegenhuber - MBS</a:t>
            </a:r>
          </a:p>
        </p:txBody>
      </p:sp>
      <p:sp>
        <p:nvSpPr>
          <p:cNvPr id="24" name="Line 24"/>
          <p:cNvSpPr>
            <a:spLocks noChangeShapeType="1"/>
          </p:cNvSpPr>
          <p:nvPr/>
        </p:nvSpPr>
        <p:spPr bwMode="auto">
          <a:xfrm>
            <a:off x="6088063" y="3581400"/>
            <a:ext cx="7937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25" name="Line 25"/>
          <p:cNvSpPr>
            <a:spLocks noChangeShapeType="1"/>
          </p:cNvSpPr>
          <p:nvPr/>
        </p:nvSpPr>
        <p:spPr bwMode="auto">
          <a:xfrm>
            <a:off x="990600" y="3581400"/>
            <a:ext cx="72310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26" name="Line 26"/>
          <p:cNvSpPr>
            <a:spLocks noChangeShapeType="1"/>
          </p:cNvSpPr>
          <p:nvPr/>
        </p:nvSpPr>
        <p:spPr bwMode="auto">
          <a:xfrm>
            <a:off x="5334000" y="29718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27" name="Text Box 27"/>
          <p:cNvSpPr txBox="1">
            <a:spLocks noChangeArrowheads="1"/>
          </p:cNvSpPr>
          <p:nvPr/>
        </p:nvSpPr>
        <p:spPr bwMode="auto">
          <a:xfrm>
            <a:off x="533400" y="1219200"/>
            <a:ext cx="209391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de-DE" sz="1000"/>
              <a:t>Version  5</a:t>
            </a:r>
          </a:p>
          <a:p>
            <a:pPr eaLnBrk="0" hangingPunct="0">
              <a:spcBef>
                <a:spcPct val="50000"/>
              </a:spcBef>
            </a:pPr>
            <a:r>
              <a:rPr lang="de-DE" sz="1000"/>
              <a:t>Stand:   1. 6. 2005</a:t>
            </a:r>
          </a:p>
          <a:p>
            <a:pPr eaLnBrk="0" hangingPunct="0">
              <a:spcBef>
                <a:spcPct val="50000"/>
              </a:spcBef>
            </a:pPr>
            <a:r>
              <a:rPr lang="de-DE" sz="1000"/>
              <a:t>Erstellt:  R. Kaltenberger-Löffler</a:t>
            </a:r>
          </a:p>
        </p:txBody>
      </p:sp>
      <p:sp>
        <p:nvSpPr>
          <p:cNvPr id="28" name="AutoShape 28"/>
          <p:cNvSpPr>
            <a:spLocks noChangeArrowheads="1"/>
          </p:cNvSpPr>
          <p:nvPr/>
        </p:nvSpPr>
        <p:spPr bwMode="auto">
          <a:xfrm>
            <a:off x="7002463" y="5105400"/>
            <a:ext cx="1295400" cy="1371600"/>
          </a:xfrm>
          <a:prstGeom prst="flowChartAlternateProcess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3600" tIns="3600" rIns="3600" bIns="3600" anchor="ctr"/>
          <a:lstStyle/>
          <a:p>
            <a:pPr eaLnBrk="0" hangingPunct="0"/>
            <a:r>
              <a:rPr lang="de-AT" sz="900" b="1"/>
              <a:t>Data Warehouse</a:t>
            </a:r>
          </a:p>
          <a:p>
            <a:pPr eaLnBrk="0" hangingPunct="0"/>
            <a:endParaRPr lang="de-AT" sz="800" b="1"/>
          </a:p>
          <a:p>
            <a:pPr eaLnBrk="0" hangingPunct="0"/>
            <a:r>
              <a:rPr lang="de-AT" sz="800"/>
              <a:t>D. Vymetal (TPL) – KM</a:t>
            </a:r>
          </a:p>
          <a:p>
            <a:pPr eaLnBrk="0" hangingPunct="0"/>
            <a:r>
              <a:rPr lang="de-AT" sz="800"/>
              <a:t>H. Schuecker (Stv.) - KM</a:t>
            </a:r>
          </a:p>
          <a:p>
            <a:pPr eaLnBrk="0" hangingPunct="0"/>
            <a:r>
              <a:rPr lang="de-AT" sz="800"/>
              <a:t>Ch. Resch – KM</a:t>
            </a:r>
          </a:p>
          <a:p>
            <a:pPr eaLnBrk="0" hangingPunct="0"/>
            <a:r>
              <a:rPr lang="de-AT" sz="800"/>
              <a:t>J. Sturm - KM</a:t>
            </a:r>
          </a:p>
          <a:p>
            <a:pPr eaLnBrk="0" hangingPunct="0"/>
            <a:r>
              <a:rPr lang="de-AT" sz="800"/>
              <a:t>J. Durna – KM </a:t>
            </a:r>
          </a:p>
          <a:p>
            <a:pPr eaLnBrk="0" hangingPunct="0"/>
            <a:r>
              <a:rPr lang="de-AT" sz="800"/>
              <a:t>W. Abel - stratCON</a:t>
            </a:r>
          </a:p>
          <a:p>
            <a:pPr eaLnBrk="0" hangingPunct="0"/>
            <a:r>
              <a:rPr lang="de-AT" sz="800"/>
              <a:t>H. Lahodny - MBS</a:t>
            </a:r>
            <a:endParaRPr lang="de-AT" sz="2000"/>
          </a:p>
        </p:txBody>
      </p:sp>
      <p:sp>
        <p:nvSpPr>
          <p:cNvPr id="29" name="Line 29"/>
          <p:cNvSpPr>
            <a:spLocks noChangeShapeType="1"/>
          </p:cNvSpPr>
          <p:nvPr/>
        </p:nvSpPr>
        <p:spPr bwMode="auto">
          <a:xfrm>
            <a:off x="7543800" y="3581400"/>
            <a:ext cx="7938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0" name="Line 30"/>
          <p:cNvSpPr>
            <a:spLocks noChangeShapeType="1"/>
          </p:cNvSpPr>
          <p:nvPr/>
        </p:nvSpPr>
        <p:spPr bwMode="auto">
          <a:xfrm>
            <a:off x="1752600" y="3581400"/>
            <a:ext cx="11113" cy="1647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1" name="Line 31"/>
          <p:cNvSpPr>
            <a:spLocks noChangeShapeType="1"/>
          </p:cNvSpPr>
          <p:nvPr/>
        </p:nvSpPr>
        <p:spPr bwMode="auto">
          <a:xfrm>
            <a:off x="990600" y="35814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3600" tIns="3600" rIns="3600" bIns="3600" anchor="ctr"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8275846"/>
      </p:ext>
    </p:extLst>
  </p:cSld>
  <p:clrMapOvr>
    <a:masterClrMapping/>
  </p:clrMapOvr>
  <p:transition>
    <p:push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pPr marL="0" indent="0" defTabSz="914400" eaLnBrk="1" hangingPunct="1">
              <a:defRPr/>
            </a:pPr>
            <a:r>
              <a:rPr lang="cs-CZ" sz="3600"/>
              <a:t>Projektové organizační struktury</a:t>
            </a:r>
          </a:p>
        </p:txBody>
      </p:sp>
      <p:sp>
        <p:nvSpPr>
          <p:cNvPr id="3" name="Shape 7169"/>
          <p:cNvSpPr>
            <a:spLocks noGrp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pPr defTabSz="914400" eaLnBrk="1" hangingPunct="1"/>
            <a:r>
              <a:rPr lang="cs-CZ" sz="2800"/>
              <a:t>Projektový management má za cíl zabezpečení realizace projektu – tedy řízení jedinečných, zpravidla neopakovatelných , časově i zdrojově limitovaných činností, které vedou k dosažení stanovených cílů.</a:t>
            </a:r>
          </a:p>
          <a:p>
            <a:pPr defTabSz="914400" eaLnBrk="1" hangingPunct="1">
              <a:buFontTx/>
              <a:buNone/>
            </a:pPr>
            <a:endParaRPr lang="cs-CZ" sz="280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1807764"/>
              </p:ext>
            </p:extLst>
          </p:nvPr>
        </p:nvGraphicFramePr>
        <p:xfrm>
          <a:off x="1835696" y="3881239"/>
          <a:ext cx="6124575" cy="4092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3" name="Visio" r:id="rId3" imgW="6124575" imgH="4092702" progId="Visio.Drawing.11">
                  <p:embed/>
                </p:oleObj>
              </mc:Choice>
              <mc:Fallback>
                <p:oleObj name="Visio" r:id="rId3" imgW="6124575" imgH="4092702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3881239"/>
                        <a:ext cx="6124575" cy="4092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61082643"/>
      </p:ext>
    </p:extLst>
  </p:cSld>
  <p:clrMapOvr>
    <a:masterClrMapping/>
  </p:clrMapOvr>
  <p:transition>
    <p:push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cs-CZ" dirty="0"/>
              <a:t>Člen projektového týmu</a:t>
            </a:r>
          </a:p>
        </p:txBody>
      </p:sp>
      <p:graphicFrame>
        <p:nvGraphicFramePr>
          <p:cNvPr id="3" name="Tabulka 2"/>
          <p:cNvGraphicFramePr>
            <a:graphicFrameLocks noGrp="1"/>
          </p:cNvGraphicFramePr>
          <p:nvPr/>
        </p:nvGraphicFramePr>
        <p:xfrm>
          <a:off x="928662" y="1714488"/>
          <a:ext cx="7500990" cy="4143403"/>
        </p:xfrm>
        <a:graphic>
          <a:graphicData uri="http://schemas.openxmlformats.org/drawingml/2006/table">
            <a:tbl>
              <a:tblPr/>
              <a:tblGrid>
                <a:gridCol w="17116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893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33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b="1">
                          <a:solidFill>
                            <a:schemeClr val="tx1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Cíle role</a:t>
                      </a:r>
                      <a:endParaRPr lang="cs-CZ" sz="1800">
                        <a:solidFill>
                          <a:schemeClr val="tx1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>
                          <a:solidFill>
                            <a:schemeClr val="tx1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Splnit cíle projektu v zadané problémové oblasti, zajistit transfer svých znalostí do projektu.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33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b="1">
                          <a:solidFill>
                            <a:schemeClr val="tx1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Kompetence</a:t>
                      </a:r>
                      <a:endParaRPr lang="cs-CZ" sz="1800">
                        <a:solidFill>
                          <a:schemeClr val="tx1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>
                          <a:solidFill>
                            <a:schemeClr val="tx1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Kompetence a zkušenost v řešené problémové oblasti., vhodná je alespoň základní znalost IT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667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b="1">
                          <a:solidFill>
                            <a:schemeClr val="tx1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Osobnostní typ</a:t>
                      </a:r>
                      <a:endParaRPr lang="cs-CZ" sz="1800">
                        <a:solidFill>
                          <a:schemeClr val="tx1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>
                          <a:solidFill>
                            <a:schemeClr val="tx1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Týmový hráč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33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b="1">
                          <a:solidFill>
                            <a:schemeClr val="tx1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Počet osob</a:t>
                      </a:r>
                      <a:endParaRPr lang="cs-CZ" sz="1800">
                        <a:solidFill>
                          <a:schemeClr val="tx1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>
                          <a:solidFill>
                            <a:schemeClr val="tx1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Více osob může plnit tuto roli pro danou problémovou oblast a vytvořit tak dílčí projektový tým.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33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b="1">
                          <a:solidFill>
                            <a:schemeClr val="tx1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Co není cílem</a:t>
                      </a:r>
                      <a:endParaRPr lang="cs-CZ" sz="1800">
                        <a:solidFill>
                          <a:schemeClr val="tx1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>
                          <a:solidFill>
                            <a:schemeClr val="tx1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Vyprofilovat se u ostatních jako jediný expert na danou problematiku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533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b="1">
                          <a:solidFill>
                            <a:schemeClr val="tx1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Zdroj, odkud jej vzít</a:t>
                      </a:r>
                      <a:endParaRPr lang="cs-CZ" sz="1800">
                        <a:solidFill>
                          <a:schemeClr val="tx1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Interní podnikové útvary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TextovéPole 3"/>
          <p:cNvSpPr txBox="1"/>
          <p:nvPr/>
        </p:nvSpPr>
        <p:spPr>
          <a:xfrm>
            <a:off x="714348" y="6215082"/>
            <a:ext cx="1785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Zdroj: </a:t>
            </a:r>
            <a:r>
              <a:rPr lang="cs-CZ" dirty="0" err="1"/>
              <a:t>Gareis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45926862"/>
      </p:ext>
    </p:extLst>
  </p:cSld>
  <p:clrMapOvr>
    <a:masterClrMapping/>
  </p:clrMapOvr>
  <p:transition>
    <p:push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395536" y="-5214"/>
            <a:ext cx="7772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cs-CZ" sz="3200" kern="0"/>
              <a:t>Projektová jednání (typy a charakteristiky)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776536" y="1844824"/>
            <a:ext cx="7611888" cy="4752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2300">
                <a:solidFill>
                  <a:schemeClr val="tx1"/>
                </a:solidFill>
                <a:latin typeface="+mn-lt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cs-CZ" sz="2000" kern="0" dirty="0" err="1"/>
              <a:t>Kick-off</a:t>
            </a:r>
            <a:r>
              <a:rPr lang="cs-CZ" sz="2000" kern="0" dirty="0"/>
              <a:t> meeting</a:t>
            </a:r>
          </a:p>
          <a:p>
            <a:pPr lvl="1"/>
            <a:r>
              <a:rPr lang="cs-CZ" sz="1800" kern="0" dirty="0"/>
              <a:t>Cíle projektu, </a:t>
            </a:r>
            <a:r>
              <a:rPr lang="cs-CZ" sz="1800" kern="0" dirty="0" err="1"/>
              <a:t>commitment</a:t>
            </a:r>
            <a:r>
              <a:rPr lang="cs-CZ" sz="1800" kern="0" dirty="0"/>
              <a:t> vedení, základní pravidla komunikace, hlavní milníky projektu	</a:t>
            </a:r>
          </a:p>
          <a:p>
            <a:r>
              <a:rPr lang="cs-CZ" sz="2000" kern="0" dirty="0"/>
              <a:t>Jednání projektového týmu</a:t>
            </a:r>
          </a:p>
          <a:p>
            <a:pPr lvl="1"/>
            <a:r>
              <a:rPr lang="cs-CZ" sz="1800" kern="0" dirty="0"/>
              <a:t>Varianty řešení, změnová řízení, </a:t>
            </a:r>
          </a:p>
          <a:p>
            <a:pPr lvl="1"/>
            <a:r>
              <a:rPr lang="cs-CZ" sz="1800" kern="0" dirty="0"/>
              <a:t>Integrace dílčích částí</a:t>
            </a:r>
          </a:p>
          <a:p>
            <a:pPr lvl="1"/>
            <a:r>
              <a:rPr lang="cs-CZ" sz="1800" kern="0" dirty="0"/>
              <a:t>Koordinace pro příští období</a:t>
            </a:r>
          </a:p>
          <a:p>
            <a:pPr lvl="1"/>
            <a:r>
              <a:rPr lang="cs-CZ" sz="1800" kern="0" dirty="0"/>
              <a:t>Kontrola stavu projektu</a:t>
            </a:r>
          </a:p>
          <a:p>
            <a:r>
              <a:rPr lang="cs-CZ" sz="2000" kern="0" dirty="0"/>
              <a:t>Kontrola stavu projektu (</a:t>
            </a:r>
            <a:r>
              <a:rPr lang="cs-CZ" sz="2000" kern="0" dirty="0" err="1"/>
              <a:t>Steering</a:t>
            </a:r>
            <a:r>
              <a:rPr lang="cs-CZ" sz="2000" kern="0" dirty="0"/>
              <a:t> </a:t>
            </a:r>
            <a:r>
              <a:rPr lang="cs-CZ" sz="2000" kern="0" dirty="0" err="1"/>
              <a:t>board</a:t>
            </a:r>
            <a:r>
              <a:rPr lang="cs-CZ" sz="2000" kern="0" dirty="0"/>
              <a:t> meeting)</a:t>
            </a:r>
          </a:p>
          <a:p>
            <a:pPr lvl="1"/>
            <a:r>
              <a:rPr lang="cs-CZ" sz="1800" kern="0" dirty="0"/>
              <a:t>Stav postupu prací</a:t>
            </a:r>
          </a:p>
          <a:p>
            <a:pPr lvl="1"/>
            <a:r>
              <a:rPr lang="cs-CZ" sz="1800" kern="0" dirty="0"/>
              <a:t>Stav nákladů</a:t>
            </a:r>
          </a:p>
          <a:p>
            <a:pPr lvl="1"/>
            <a:r>
              <a:rPr lang="cs-CZ" sz="1800" kern="0" dirty="0"/>
              <a:t>Návrhy na závažná rozhodnutí pro kompenzaci odchylek, </a:t>
            </a:r>
          </a:p>
          <a:p>
            <a:pPr lvl="1"/>
            <a:r>
              <a:rPr lang="cs-CZ" sz="1800" kern="0" dirty="0"/>
              <a:t>Návrhy změn mající dopad na rozpočet nebo termín projektu</a:t>
            </a:r>
          </a:p>
        </p:txBody>
      </p:sp>
    </p:spTree>
    <p:extLst>
      <p:ext uri="{BB962C8B-B14F-4D97-AF65-F5344CB8AC3E}">
        <p14:creationId xmlns:p14="http://schemas.microsoft.com/office/powerpoint/2010/main" val="4206708831"/>
      </p:ext>
    </p:extLst>
  </p:cSld>
  <p:clrMapOvr>
    <a:masterClrMapping/>
  </p:clrMapOvr>
  <p:transition>
    <p:push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611560" y="-14941"/>
            <a:ext cx="7772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cs-CZ" sz="3600" kern="0"/>
              <a:t>Projektová jednání  II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827584" y="1916832"/>
            <a:ext cx="70104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2300">
                <a:solidFill>
                  <a:schemeClr val="tx1"/>
                </a:solidFill>
                <a:latin typeface="+mn-lt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90000"/>
              </a:lnSpc>
            </a:pPr>
            <a:r>
              <a:rPr lang="cs-CZ" sz="2000" kern="0" dirty="0"/>
              <a:t>Jednání dílčích týmů</a:t>
            </a:r>
          </a:p>
          <a:p>
            <a:pPr lvl="1">
              <a:lnSpc>
                <a:spcPct val="90000"/>
              </a:lnSpc>
            </a:pPr>
            <a:r>
              <a:rPr lang="cs-CZ" sz="1800" kern="0" dirty="0"/>
              <a:t>Práce na řešení dílčích problémů </a:t>
            </a:r>
          </a:p>
          <a:p>
            <a:pPr lvl="2">
              <a:lnSpc>
                <a:spcPct val="90000"/>
              </a:lnSpc>
            </a:pPr>
            <a:r>
              <a:rPr lang="cs-CZ" sz="1600" kern="0" dirty="0"/>
              <a:t>Typicky: otázky Hardware, příprava testovacích variant, řešení návrhů z jiných dílčích týmů ….</a:t>
            </a:r>
          </a:p>
          <a:p>
            <a:pPr lvl="1">
              <a:lnSpc>
                <a:spcPct val="90000"/>
              </a:lnSpc>
            </a:pPr>
            <a:r>
              <a:rPr lang="cs-CZ" sz="1800" kern="0" dirty="0"/>
              <a:t>Brainstorming, varianty řešení</a:t>
            </a:r>
          </a:p>
          <a:p>
            <a:pPr lvl="1">
              <a:lnSpc>
                <a:spcPct val="90000"/>
              </a:lnSpc>
            </a:pPr>
            <a:r>
              <a:rPr lang="cs-CZ" sz="1800" kern="0" dirty="0"/>
              <a:t>Návrhy změn v dílčích oblastech</a:t>
            </a:r>
          </a:p>
          <a:p>
            <a:pPr>
              <a:lnSpc>
                <a:spcPct val="90000"/>
              </a:lnSpc>
            </a:pPr>
            <a:r>
              <a:rPr lang="cs-CZ" sz="2000" kern="0" dirty="0"/>
              <a:t>Past schůzek jako žroutů času  při:</a:t>
            </a:r>
          </a:p>
          <a:p>
            <a:pPr lvl="1">
              <a:lnSpc>
                <a:spcPct val="90000"/>
              </a:lnSpc>
            </a:pPr>
            <a:r>
              <a:rPr lang="cs-CZ" sz="1800" kern="0" dirty="0"/>
              <a:t>Podcenění přípravy jednání</a:t>
            </a:r>
          </a:p>
          <a:p>
            <a:pPr lvl="1">
              <a:lnSpc>
                <a:spcPct val="90000"/>
              </a:lnSpc>
            </a:pPr>
            <a:r>
              <a:rPr lang="cs-CZ" sz="1800" kern="0" dirty="0"/>
              <a:t>Absenci podkladů</a:t>
            </a:r>
          </a:p>
          <a:p>
            <a:pPr lvl="1">
              <a:lnSpc>
                <a:spcPct val="90000"/>
              </a:lnSpc>
            </a:pPr>
            <a:r>
              <a:rPr lang="cs-CZ" sz="1800" kern="0" dirty="0"/>
              <a:t>Nedodržení programu</a:t>
            </a:r>
          </a:p>
          <a:p>
            <a:pPr lvl="1">
              <a:lnSpc>
                <a:spcPct val="90000"/>
              </a:lnSpc>
            </a:pPr>
            <a:r>
              <a:rPr lang="cs-CZ" sz="1800" kern="0" dirty="0"/>
              <a:t>Nedostatečné moderaci a kázni členů týmu</a:t>
            </a:r>
          </a:p>
          <a:p>
            <a:pPr lvl="1">
              <a:lnSpc>
                <a:spcPct val="90000"/>
              </a:lnSpc>
            </a:pPr>
            <a:r>
              <a:rPr lang="cs-CZ" sz="1800" kern="0" dirty="0"/>
              <a:t>Míchání témat, která mají být řešena od témat, která mají být rozhodnuta</a:t>
            </a:r>
          </a:p>
          <a:p>
            <a:pPr lvl="1">
              <a:lnSpc>
                <a:spcPct val="90000"/>
              </a:lnSpc>
            </a:pPr>
            <a:r>
              <a:rPr lang="cs-CZ" sz="1800" kern="0" dirty="0"/>
              <a:t>Nedostatečné dokumentaci z minulých jednání</a:t>
            </a:r>
          </a:p>
        </p:txBody>
      </p:sp>
    </p:spTree>
    <p:extLst>
      <p:ext uri="{BB962C8B-B14F-4D97-AF65-F5344CB8AC3E}">
        <p14:creationId xmlns:p14="http://schemas.microsoft.com/office/powerpoint/2010/main" val="3027792409"/>
      </p:ext>
    </p:extLst>
  </p:cSld>
  <p:clrMapOvr>
    <a:masterClrMapping/>
  </p:clrMapOvr>
  <p:transition>
    <p:push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395536" y="-171400"/>
            <a:ext cx="7772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cs-CZ" sz="3600" kern="0"/>
              <a:t>Věcná rizika v týmech IS projektů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83568" y="1772816"/>
            <a:ext cx="70104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2300">
                <a:solidFill>
                  <a:schemeClr val="tx1"/>
                </a:solidFill>
                <a:latin typeface="+mn-lt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90000"/>
              </a:lnSpc>
            </a:pPr>
            <a:r>
              <a:rPr lang="cs-CZ" sz="2000" kern="0" dirty="0"/>
              <a:t>Projekty IS zpravidla mají v projektových týmech členy na částečný úvazek (výjimka – pracovníci IT)</a:t>
            </a:r>
          </a:p>
          <a:p>
            <a:pPr>
              <a:lnSpc>
                <a:spcPct val="90000"/>
              </a:lnSpc>
            </a:pPr>
            <a:r>
              <a:rPr lang="cs-CZ" sz="1800" kern="0" dirty="0"/>
              <a:t>Rizika částečných úvazků:</a:t>
            </a:r>
          </a:p>
          <a:p>
            <a:pPr lvl="1">
              <a:lnSpc>
                <a:spcPct val="90000"/>
              </a:lnSpc>
            </a:pPr>
            <a:r>
              <a:rPr lang="cs-CZ" sz="1600" kern="0" dirty="0"/>
              <a:t>Soudržnost týmu  - ti co pracují částečně nebo občas v týmu se těžko sžívají se zbytkem a nedrží krok s projektem (chybí informace)</a:t>
            </a:r>
          </a:p>
          <a:p>
            <a:pPr lvl="1">
              <a:lnSpc>
                <a:spcPct val="90000"/>
              </a:lnSpc>
            </a:pPr>
            <a:r>
              <a:rPr lang="cs-CZ" sz="1600" kern="0" dirty="0"/>
              <a:t>Hlavní pracovní náplň je vždy v konfliktu s prací v týmu</a:t>
            </a:r>
          </a:p>
          <a:p>
            <a:pPr lvl="1">
              <a:lnSpc>
                <a:spcPct val="90000"/>
              </a:lnSpc>
            </a:pPr>
            <a:r>
              <a:rPr lang="cs-CZ" sz="1600" kern="0" dirty="0"/>
              <a:t>Zpravidla dva nadřízení – priority chování v neprospěch projektu</a:t>
            </a:r>
          </a:p>
          <a:p>
            <a:pPr>
              <a:lnSpc>
                <a:spcPct val="90000"/>
              </a:lnSpc>
            </a:pPr>
            <a:r>
              <a:rPr lang="cs-CZ" sz="1800" kern="0" dirty="0"/>
              <a:t>Riziko ztráty souvislostí</a:t>
            </a:r>
          </a:p>
          <a:p>
            <a:pPr lvl="1">
              <a:lnSpc>
                <a:spcPct val="90000"/>
              </a:lnSpc>
            </a:pPr>
            <a:r>
              <a:rPr lang="cs-CZ" sz="1600" kern="0" dirty="0"/>
              <a:t>Pokud se v rámci projektové porady začne prosazovat odborná IT hantýrka, mohou se další členové týmu „odpojit“ a ztratit kontakt s problematikou – v dalších krocích  v projektu vzniká problém</a:t>
            </a:r>
          </a:p>
          <a:p>
            <a:pPr lvl="1">
              <a:lnSpc>
                <a:spcPct val="90000"/>
              </a:lnSpc>
            </a:pPr>
            <a:r>
              <a:rPr lang="cs-CZ" sz="1600" kern="0" dirty="0"/>
              <a:t>„baviči“ – jasná chyba vedoucího projektu</a:t>
            </a:r>
          </a:p>
          <a:p>
            <a:pPr>
              <a:lnSpc>
                <a:spcPct val="90000"/>
              </a:lnSpc>
            </a:pPr>
            <a:r>
              <a:rPr lang="cs-CZ" sz="1800" kern="0" dirty="0"/>
              <a:t>Riziko kompetencí a zodpovědnosti IT</a:t>
            </a:r>
          </a:p>
          <a:p>
            <a:pPr lvl="1">
              <a:lnSpc>
                <a:spcPct val="90000"/>
              </a:lnSpc>
            </a:pPr>
            <a:r>
              <a:rPr lang="cs-CZ" sz="1600" kern="0" dirty="0"/>
              <a:t>Zařizuje úkol odborný útvar nebo IT ? ( „na co máme IT“) </a:t>
            </a:r>
          </a:p>
          <a:p>
            <a:pPr lvl="1">
              <a:lnSpc>
                <a:spcPct val="90000"/>
              </a:lnSpc>
            </a:pPr>
            <a:endParaRPr lang="cs-CZ" sz="1600" kern="0" dirty="0"/>
          </a:p>
        </p:txBody>
      </p:sp>
    </p:spTree>
    <p:extLst>
      <p:ext uri="{BB962C8B-B14F-4D97-AF65-F5344CB8AC3E}">
        <p14:creationId xmlns:p14="http://schemas.microsoft.com/office/powerpoint/2010/main" val="1987209969"/>
      </p:ext>
    </p:extLst>
  </p:cSld>
  <p:clrMapOvr>
    <a:masterClrMapping/>
  </p:clrMapOvr>
  <p:transition>
    <p:push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539552" y="116632"/>
            <a:ext cx="7772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cs-CZ" sz="3200" kern="0"/>
              <a:t>Komunikace, diskuze a sdílení idejí v projektu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920552" y="1700808"/>
            <a:ext cx="7539880" cy="4680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2300">
                <a:solidFill>
                  <a:schemeClr val="tx1"/>
                </a:solidFill>
                <a:latin typeface="+mn-lt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cs-CZ" sz="2400" kern="0" dirty="0"/>
              <a:t>Nástroj budování týmu</a:t>
            </a:r>
          </a:p>
          <a:p>
            <a:pPr lvl="1"/>
            <a:r>
              <a:rPr lang="cs-CZ" sz="2000" kern="0" dirty="0"/>
              <a:t>Diskuze o možnosti plnění zadání s danými zdroji a v daném čase</a:t>
            </a:r>
          </a:p>
          <a:p>
            <a:pPr lvl="1"/>
            <a:r>
              <a:rPr lang="cs-CZ" sz="2000" kern="0" dirty="0"/>
              <a:t>Budování a tvorba závazku minimálně klíčových členů týmu</a:t>
            </a:r>
          </a:p>
          <a:p>
            <a:r>
              <a:rPr lang="cs-CZ" sz="2400" kern="0" dirty="0"/>
              <a:t>Musí vycházet z jednoznačné definice očekávaných výsledků</a:t>
            </a:r>
          </a:p>
          <a:p>
            <a:pPr lvl="1"/>
            <a:r>
              <a:rPr lang="cs-CZ" sz="2000" kern="0" dirty="0"/>
              <a:t>Popis vzhledem k výsledku nikoli popis činností</a:t>
            </a:r>
          </a:p>
          <a:p>
            <a:pPr lvl="1"/>
            <a:r>
              <a:rPr lang="cs-CZ" sz="2000" kern="0" dirty="0"/>
              <a:t>Nástroj budování týmového očekávání cíle</a:t>
            </a:r>
          </a:p>
          <a:p>
            <a:r>
              <a:rPr lang="cs-CZ" sz="2400" kern="0" dirty="0"/>
              <a:t>Prostředek pro dobrovolné přijetí závazku k projektu</a:t>
            </a:r>
          </a:p>
          <a:p>
            <a:pPr lvl="1"/>
            <a:r>
              <a:rPr lang="cs-CZ" sz="2000" kern="0" dirty="0"/>
              <a:t>Účast na plánování, sdílení idejí, úspěchu i neúspěchu</a:t>
            </a:r>
          </a:p>
        </p:txBody>
      </p:sp>
    </p:spTree>
    <p:extLst>
      <p:ext uri="{BB962C8B-B14F-4D97-AF65-F5344CB8AC3E}">
        <p14:creationId xmlns:p14="http://schemas.microsoft.com/office/powerpoint/2010/main" val="3447097580"/>
      </p:ext>
    </p:extLst>
  </p:cSld>
  <p:clrMapOvr>
    <a:masterClrMapping/>
  </p:clrMapOvr>
  <p:transition>
    <p:push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395536" y="-99392"/>
            <a:ext cx="7772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cs-CZ" sz="3600" kern="0"/>
              <a:t>Přijetí závazku k projektu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83568" y="1700808"/>
            <a:ext cx="8208912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2300">
                <a:solidFill>
                  <a:schemeClr val="tx1"/>
                </a:solidFill>
                <a:latin typeface="+mn-lt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cs-CZ" sz="2400" kern="0" dirty="0"/>
              <a:t>Přijetí rozsahu zodpovědnosti</a:t>
            </a:r>
          </a:p>
          <a:p>
            <a:pPr lvl="1"/>
            <a:r>
              <a:rPr lang="cs-CZ" sz="2000" kern="0" dirty="0"/>
              <a:t>Popis úkolu a cíle</a:t>
            </a:r>
          </a:p>
          <a:p>
            <a:pPr lvl="1"/>
            <a:r>
              <a:rPr lang="cs-CZ" sz="2000" kern="0" dirty="0"/>
              <a:t>Definice řetězce hlášení o projektu</a:t>
            </a:r>
          </a:p>
          <a:p>
            <a:pPr lvl="1"/>
            <a:r>
              <a:rPr lang="cs-CZ" sz="2000" kern="0" dirty="0"/>
              <a:t>Definice rozsahu delegované autority</a:t>
            </a:r>
          </a:p>
          <a:p>
            <a:r>
              <a:rPr lang="cs-CZ" sz="2400" kern="0" dirty="0"/>
              <a:t>Přijetí osobního závazku</a:t>
            </a:r>
          </a:p>
          <a:p>
            <a:pPr lvl="1"/>
            <a:r>
              <a:rPr lang="cs-CZ" sz="2000" kern="0" dirty="0"/>
              <a:t>Potvrzení, že pracovník porozuměl zadanému úkolu</a:t>
            </a:r>
          </a:p>
          <a:p>
            <a:pPr lvl="1"/>
            <a:r>
              <a:rPr lang="cs-CZ" sz="2000" kern="0" dirty="0"/>
              <a:t>Souhlas s plánovaným rozsahem a časovým obdobím projektu</a:t>
            </a:r>
          </a:p>
          <a:p>
            <a:r>
              <a:rPr lang="cs-CZ" sz="2400" kern="0" dirty="0"/>
              <a:t>Forma:</a:t>
            </a:r>
          </a:p>
          <a:p>
            <a:pPr lvl="1"/>
            <a:r>
              <a:rPr lang="cs-CZ" sz="2000" kern="0" dirty="0"/>
              <a:t>Pověření</a:t>
            </a:r>
          </a:p>
          <a:p>
            <a:pPr lvl="1"/>
            <a:r>
              <a:rPr lang="cs-CZ" sz="2000" kern="0" dirty="0"/>
              <a:t>Potvrzení manažérem projektu a liniovým manažérem</a:t>
            </a:r>
          </a:p>
          <a:p>
            <a:pPr lvl="1"/>
            <a:r>
              <a:rPr lang="cs-CZ" sz="2000" kern="0" dirty="0"/>
              <a:t>Resp. Matice zodpovědností</a:t>
            </a:r>
          </a:p>
        </p:txBody>
      </p:sp>
    </p:spTree>
    <p:extLst>
      <p:ext uri="{BB962C8B-B14F-4D97-AF65-F5344CB8AC3E}">
        <p14:creationId xmlns:p14="http://schemas.microsoft.com/office/powerpoint/2010/main" val="931588859"/>
      </p:ext>
    </p:extLst>
  </p:cSld>
  <p:clrMapOvr>
    <a:masterClrMapping/>
  </p:clrMapOvr>
  <p:transition>
    <p:push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467544" y="-99392"/>
            <a:ext cx="7772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cs-CZ" sz="3600" kern="0"/>
              <a:t>Skupinové chování a jeho rizika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83568" y="1844824"/>
            <a:ext cx="70104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2300">
                <a:solidFill>
                  <a:schemeClr val="tx1"/>
                </a:solidFill>
                <a:latin typeface="+mn-lt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90000"/>
              </a:lnSpc>
            </a:pPr>
            <a:r>
              <a:rPr lang="cs-CZ" sz="2400" kern="0" dirty="0"/>
              <a:t>Na skupinové chování v týmu má vliv firemní kultura a vůdčí schopnosti manažéra projektu. </a:t>
            </a:r>
          </a:p>
          <a:p>
            <a:pPr>
              <a:lnSpc>
                <a:spcPct val="90000"/>
              </a:lnSpc>
            </a:pPr>
            <a:r>
              <a:rPr lang="cs-CZ" sz="2400" kern="0" dirty="0"/>
              <a:t>Chování a klima ve skupině ovlivňuje „průměrný „ výkon týmu.</a:t>
            </a:r>
          </a:p>
          <a:p>
            <a:pPr>
              <a:lnSpc>
                <a:spcPct val="90000"/>
              </a:lnSpc>
            </a:pPr>
            <a:r>
              <a:rPr lang="cs-CZ" sz="2400" kern="0" dirty="0"/>
              <a:t>Rizika skupinového myšlení</a:t>
            </a:r>
          </a:p>
          <a:p>
            <a:pPr lvl="1">
              <a:lnSpc>
                <a:spcPct val="90000"/>
              </a:lnSpc>
            </a:pPr>
            <a:r>
              <a:rPr lang="cs-CZ" sz="2000" kern="0" dirty="0"/>
              <a:t>Agresivnější členové prosazují své názory (klesá ochota k variantním řešením)</a:t>
            </a:r>
          </a:p>
          <a:p>
            <a:pPr lvl="1">
              <a:lnSpc>
                <a:spcPct val="90000"/>
              </a:lnSpc>
            </a:pPr>
            <a:r>
              <a:rPr lang="cs-CZ" sz="2000" kern="0" dirty="0"/>
              <a:t>Riziko „osvíceného jedince“ – může mít pravdu ale neprosadí se – demotivace – často jde o IT guru</a:t>
            </a:r>
          </a:p>
          <a:p>
            <a:pPr lvl="1">
              <a:lnSpc>
                <a:spcPct val="90000"/>
              </a:lnSpc>
            </a:pPr>
            <a:r>
              <a:rPr lang="cs-CZ" sz="2000" kern="0" dirty="0"/>
              <a:t>Rizika dominantních členů týmu</a:t>
            </a:r>
          </a:p>
          <a:p>
            <a:pPr lvl="1">
              <a:lnSpc>
                <a:spcPct val="90000"/>
              </a:lnSpc>
            </a:pPr>
            <a:r>
              <a:rPr lang="cs-CZ" sz="2000" kern="0" dirty="0"/>
              <a:t>Málo alternativ – menší identifikace členů s řešením</a:t>
            </a:r>
          </a:p>
          <a:p>
            <a:pPr lvl="1">
              <a:lnSpc>
                <a:spcPct val="90000"/>
              </a:lnSpc>
            </a:pPr>
            <a:r>
              <a:rPr lang="cs-CZ" sz="2000" kern="0" dirty="0"/>
              <a:t>Iluze jednomyslnosti týmu</a:t>
            </a:r>
          </a:p>
        </p:txBody>
      </p:sp>
    </p:spTree>
    <p:extLst>
      <p:ext uri="{BB962C8B-B14F-4D97-AF65-F5344CB8AC3E}">
        <p14:creationId xmlns:p14="http://schemas.microsoft.com/office/powerpoint/2010/main" val="3562895277"/>
      </p:ext>
    </p:extLst>
  </p:cSld>
  <p:clrMapOvr>
    <a:masterClrMapping/>
  </p:clrMapOvr>
  <p:transition>
    <p:push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641648" y="-4864"/>
            <a:ext cx="7772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cs-CZ" sz="3600" kern="0"/>
              <a:t>Nejistoty členů týmu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41648" y="1844824"/>
            <a:ext cx="8106816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2300">
                <a:solidFill>
                  <a:schemeClr val="tx1"/>
                </a:solidFill>
                <a:latin typeface="+mn-lt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cs-CZ" sz="2000" kern="0" dirty="0"/>
              <a:t>Zvlášť výrazně se projevují v projektech IS</a:t>
            </a:r>
          </a:p>
          <a:p>
            <a:r>
              <a:rPr lang="cs-CZ" sz="2000" kern="0" dirty="0"/>
              <a:t>Hlavní otázky / nejistoty:</a:t>
            </a:r>
          </a:p>
          <a:p>
            <a:pPr lvl="1"/>
            <a:r>
              <a:rPr lang="cs-CZ" sz="1800" kern="0" dirty="0"/>
              <a:t>Pro koho budu pracovat</a:t>
            </a:r>
          </a:p>
          <a:p>
            <a:pPr lvl="1"/>
            <a:r>
              <a:rPr lang="cs-CZ" sz="1800" kern="0" dirty="0"/>
              <a:t>Jaká bude moje role</a:t>
            </a:r>
          </a:p>
          <a:p>
            <a:pPr lvl="1"/>
            <a:r>
              <a:rPr lang="cs-CZ" sz="1800" kern="0" dirty="0"/>
              <a:t>Jaké budu mít pravomoci a zodpovědnosti</a:t>
            </a:r>
          </a:p>
          <a:p>
            <a:pPr lvl="1"/>
            <a:r>
              <a:rPr lang="cs-CZ" sz="1800" kern="0" dirty="0"/>
              <a:t>Kdo bude mým nadřízeným / vztah k současnému nadřízenému</a:t>
            </a:r>
          </a:p>
          <a:p>
            <a:pPr lvl="1"/>
            <a:r>
              <a:rPr lang="cs-CZ" sz="1800" kern="0" dirty="0"/>
              <a:t>Bude to pro mne mít pozitivní přínos</a:t>
            </a:r>
          </a:p>
          <a:p>
            <a:pPr lvl="1"/>
            <a:r>
              <a:rPr lang="cs-CZ" sz="1800" kern="0" dirty="0"/>
              <a:t>Jak dlouho projekt potrvá</a:t>
            </a:r>
          </a:p>
          <a:p>
            <a:pPr lvl="1"/>
            <a:r>
              <a:rPr lang="cs-CZ" sz="1800" kern="0" dirty="0"/>
              <a:t>S kým budu spolupracovat</a:t>
            </a:r>
          </a:p>
          <a:p>
            <a:pPr lvl="1"/>
            <a:r>
              <a:rPr lang="cs-CZ" sz="1800" kern="0" dirty="0"/>
              <a:t>Co bude s mým původním místem</a:t>
            </a:r>
          </a:p>
          <a:p>
            <a:pPr lvl="1"/>
            <a:r>
              <a:rPr lang="cs-CZ" sz="1800" kern="0" dirty="0"/>
              <a:t>Jak se na to dívá můj současný šéf</a:t>
            </a:r>
          </a:p>
          <a:p>
            <a:pPr lvl="1"/>
            <a:r>
              <a:rPr lang="cs-CZ" sz="1800" kern="0" dirty="0"/>
              <a:t>Zvládnu to , co na to rodina</a:t>
            </a:r>
          </a:p>
          <a:p>
            <a:r>
              <a:rPr lang="cs-CZ" sz="2000" kern="0" dirty="0"/>
              <a:t>Chci to skutečně dělat???	</a:t>
            </a:r>
          </a:p>
        </p:txBody>
      </p:sp>
    </p:spTree>
    <p:extLst>
      <p:ext uri="{BB962C8B-B14F-4D97-AF65-F5344CB8AC3E}">
        <p14:creationId xmlns:p14="http://schemas.microsoft.com/office/powerpoint/2010/main" val="248383337"/>
      </p:ext>
    </p:extLst>
  </p:cSld>
  <p:clrMapOvr>
    <a:masterClrMapping/>
  </p:clrMapOvr>
  <p:transition>
    <p:push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468313" y="2603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cs-CZ" sz="3200" kern="0"/>
              <a:t>Základní chyby komunikace dle Dolanského a kol.</a:t>
            </a:r>
          </a:p>
        </p:txBody>
      </p:sp>
      <p:sp>
        <p:nvSpPr>
          <p:cNvPr id="3" name="Rectangle 4"/>
          <p:cNvSpPr txBox="1">
            <a:spLocks noChangeArrowheads="1"/>
          </p:cNvSpPr>
          <p:nvPr/>
        </p:nvSpPr>
        <p:spPr bwMode="auto">
          <a:xfrm>
            <a:off x="457200" y="1600200"/>
            <a:ext cx="4038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2300">
                <a:solidFill>
                  <a:schemeClr val="tx1"/>
                </a:solidFill>
                <a:latin typeface="+mn-lt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cs-CZ" sz="2800" kern="0"/>
              <a:t>Zdroj</a:t>
            </a:r>
          </a:p>
          <a:p>
            <a:pPr lvl="1"/>
            <a:r>
              <a:rPr lang="cs-CZ" sz="1800" kern="0"/>
              <a:t>Nepřesné vyjadřování</a:t>
            </a:r>
          </a:p>
          <a:p>
            <a:pPr lvl="1"/>
            <a:r>
              <a:rPr lang="cs-CZ" sz="1800" kern="0"/>
              <a:t>Nepřipravenost na jednání</a:t>
            </a:r>
          </a:p>
          <a:p>
            <a:pPr lvl="1"/>
            <a:r>
              <a:rPr lang="cs-CZ" sz="1800" kern="0"/>
              <a:t>Nejistý projev</a:t>
            </a:r>
          </a:p>
          <a:p>
            <a:pPr lvl="1"/>
            <a:r>
              <a:rPr lang="cs-CZ" sz="1800" kern="0"/>
              <a:t>Komplikované a dlouhé monology (specialita IT guru)</a:t>
            </a:r>
          </a:p>
          <a:p>
            <a:pPr lvl="1"/>
            <a:r>
              <a:rPr lang="cs-CZ" sz="1800" kern="0"/>
              <a:t>Vyhýbavé odpovědi</a:t>
            </a:r>
          </a:p>
          <a:p>
            <a:pPr lvl="1"/>
            <a:r>
              <a:rPr lang="cs-CZ" sz="2400" kern="0"/>
              <a:t>	</a:t>
            </a:r>
            <a:r>
              <a:rPr lang="cs-CZ" sz="1800" kern="0"/>
              <a:t>Přehnaná kritika, odsuzování</a:t>
            </a:r>
          </a:p>
          <a:p>
            <a:pPr lvl="1"/>
            <a:r>
              <a:rPr lang="cs-CZ" sz="1800" kern="0"/>
              <a:t>Podceňování schopností příjemce informace</a:t>
            </a:r>
          </a:p>
          <a:p>
            <a:pPr lvl="1"/>
            <a:r>
              <a:rPr lang="cs-CZ" sz="1800" kern="0"/>
              <a:t>Nepřipuštění vlastních chyb</a:t>
            </a:r>
          </a:p>
          <a:p>
            <a:pPr lvl="1"/>
            <a:r>
              <a:rPr lang="cs-CZ" sz="1800" kern="0"/>
              <a:t>Nezájem o problémy druhých</a:t>
            </a:r>
            <a:endParaRPr lang="cs-CZ" sz="2400" kern="0"/>
          </a:p>
        </p:txBody>
      </p:sp>
      <p:sp>
        <p:nvSpPr>
          <p:cNvPr id="4" name="Rectangle 5"/>
          <p:cNvSpPr txBox="1">
            <a:spLocks noChangeArrowheads="1"/>
          </p:cNvSpPr>
          <p:nvPr/>
        </p:nvSpPr>
        <p:spPr bwMode="auto">
          <a:xfrm>
            <a:off x="5105400" y="1600200"/>
            <a:ext cx="4038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2300">
                <a:solidFill>
                  <a:schemeClr val="tx1"/>
                </a:solidFill>
                <a:latin typeface="+mn-lt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cs-CZ" sz="2800" kern="0"/>
              <a:t>Příjemce</a:t>
            </a:r>
          </a:p>
          <a:p>
            <a:pPr lvl="1"/>
            <a:r>
              <a:rPr lang="cs-CZ" sz="1800" kern="0"/>
              <a:t>Nedostatečná soustředěnost</a:t>
            </a:r>
          </a:p>
          <a:p>
            <a:pPr lvl="1"/>
            <a:r>
              <a:rPr lang="cs-CZ" sz="1800" kern="0"/>
              <a:t>Zaměřenost na detaily</a:t>
            </a:r>
          </a:p>
          <a:p>
            <a:pPr lvl="1"/>
            <a:r>
              <a:rPr lang="cs-CZ" sz="1800" kern="0"/>
              <a:t>Neochota přijmou jiný názor</a:t>
            </a:r>
          </a:p>
          <a:p>
            <a:pPr lvl="1"/>
            <a:r>
              <a:rPr lang="cs-CZ" sz="1800" kern="0"/>
              <a:t>Nízká úroveň znalostí dané problematiky</a:t>
            </a:r>
          </a:p>
          <a:p>
            <a:pPr lvl="1"/>
            <a:r>
              <a:rPr lang="cs-CZ" sz="1800" kern="0"/>
              <a:t>Používání neověřených informací jako protiargumenty</a:t>
            </a:r>
          </a:p>
          <a:p>
            <a:pPr lvl="1"/>
            <a:r>
              <a:rPr lang="cs-CZ" sz="1800" kern="0"/>
              <a:t>Postranní kritika</a:t>
            </a:r>
          </a:p>
          <a:p>
            <a:pPr lvl="1"/>
            <a:endParaRPr lang="cs-CZ" sz="1800" kern="0"/>
          </a:p>
          <a:p>
            <a:pPr lvl="1"/>
            <a:endParaRPr lang="cs-CZ" sz="1800" kern="0"/>
          </a:p>
        </p:txBody>
      </p:sp>
    </p:spTree>
    <p:extLst>
      <p:ext uri="{BB962C8B-B14F-4D97-AF65-F5344CB8AC3E}">
        <p14:creationId xmlns:p14="http://schemas.microsoft.com/office/powerpoint/2010/main" val="2361168707"/>
      </p:ext>
    </p:extLst>
  </p:cSld>
  <p:clrMapOvr>
    <a:masterClrMapping/>
  </p:clrMapOvr>
  <p:transition>
    <p:push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395536" y="-171400"/>
            <a:ext cx="7772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cs-CZ" sz="3600" kern="0" dirty="0"/>
              <a:t>Řízení e-mailové komunikace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776536" y="1772816"/>
            <a:ext cx="70104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2300">
                <a:solidFill>
                  <a:schemeClr val="tx1"/>
                </a:solidFill>
                <a:latin typeface="+mn-lt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cs-CZ" sz="2000" kern="0" dirty="0"/>
              <a:t>E-mail může být v projektu past</a:t>
            </a:r>
          </a:p>
          <a:p>
            <a:pPr lvl="1"/>
            <a:r>
              <a:rPr lang="cs-CZ" sz="1800" kern="0" dirty="0"/>
              <a:t>Příliš mnoho mailů – nikdo je pak nečte</a:t>
            </a:r>
          </a:p>
          <a:p>
            <a:pPr lvl="1"/>
            <a:r>
              <a:rPr lang="cs-CZ" sz="1800" kern="0" dirty="0"/>
              <a:t>Rozdělovníky: informace tomu kdo je potřebuje</a:t>
            </a:r>
          </a:p>
          <a:p>
            <a:pPr lvl="1"/>
            <a:r>
              <a:rPr lang="cs-CZ" sz="1800" kern="0" dirty="0"/>
              <a:t>Špatná formulace – demotivace týmu nebo uživatelů</a:t>
            </a:r>
          </a:p>
          <a:p>
            <a:r>
              <a:rPr lang="cs-CZ" sz="2000" kern="0" dirty="0"/>
              <a:t>Nastavení a tipy ke zvýšení účinnosti</a:t>
            </a:r>
          </a:p>
          <a:p>
            <a:pPr lvl="1"/>
            <a:r>
              <a:rPr lang="cs-CZ" sz="1800" kern="0" dirty="0"/>
              <a:t>Zaškolení všech členů týmu do pravidel používání</a:t>
            </a:r>
          </a:p>
          <a:p>
            <a:pPr lvl="1"/>
            <a:r>
              <a:rPr lang="cs-CZ" sz="1800" kern="0" dirty="0"/>
              <a:t>Rozdělovníky dostatečně strukturovat</a:t>
            </a:r>
          </a:p>
          <a:p>
            <a:pPr lvl="1"/>
            <a:r>
              <a:rPr lang="cs-CZ" sz="1800" kern="0" dirty="0"/>
              <a:t>Maily co nejkratší</a:t>
            </a:r>
          </a:p>
          <a:p>
            <a:pPr lvl="1"/>
            <a:r>
              <a:rPr lang="cs-CZ" sz="1800" kern="0" dirty="0"/>
              <a:t>Přílohy skladovat centralizovaně</a:t>
            </a:r>
          </a:p>
          <a:p>
            <a:pPr lvl="1"/>
            <a:r>
              <a:rPr lang="cs-CZ" sz="1800" kern="0" dirty="0"/>
              <a:t>Odstupňování priorit</a:t>
            </a:r>
          </a:p>
          <a:p>
            <a:pPr lvl="1"/>
            <a:r>
              <a:rPr lang="cs-CZ" sz="1800" kern="0" dirty="0"/>
              <a:t>Potvrzení o přečtení dobře uvážit</a:t>
            </a:r>
          </a:p>
          <a:p>
            <a:pPr lvl="1"/>
            <a:r>
              <a:rPr lang="cs-CZ" sz="1800" kern="0" dirty="0"/>
              <a:t>Sdělení o nepřítomnosti – bezpodmínečná nutnost</a:t>
            </a:r>
          </a:p>
          <a:p>
            <a:pPr lvl="1"/>
            <a:r>
              <a:rPr lang="cs-CZ" sz="1800" kern="0" dirty="0"/>
              <a:t>Žádné emotivní komunikace v e-mailovém provoze</a:t>
            </a:r>
          </a:p>
        </p:txBody>
      </p:sp>
    </p:spTree>
    <p:extLst>
      <p:ext uri="{BB962C8B-B14F-4D97-AF65-F5344CB8AC3E}">
        <p14:creationId xmlns:p14="http://schemas.microsoft.com/office/powerpoint/2010/main" val="893906573"/>
      </p:ext>
    </p:extLst>
  </p:cSld>
  <p:clrMapOvr>
    <a:masterClrMapping/>
  </p:clrMapOvr>
  <p:transition>
    <p:push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pPr>
              <a:defRPr/>
            </a:pPr>
            <a:r>
              <a:rPr lang="cs-CZ" sz="3600"/>
              <a:t>Typy projektových organizačních struktur</a:t>
            </a:r>
          </a:p>
        </p:txBody>
      </p:sp>
      <p:sp>
        <p:nvSpPr>
          <p:cNvPr id="3" name="Shape 2"/>
          <p:cNvSpPr>
            <a:spLocks noGrp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r>
              <a:rPr lang="cs-CZ" sz="2800"/>
              <a:t>Čistý</a:t>
            </a:r>
          </a:p>
          <a:p>
            <a:pPr>
              <a:buFontTx/>
              <a:buNone/>
            </a:pPr>
            <a:endParaRPr lang="cs-CZ"/>
          </a:p>
        </p:txBody>
      </p:sp>
      <p:graphicFrame>
        <p:nvGraphicFramePr>
          <p:cNvPr id="5" name="Object 1"/>
          <p:cNvGraphicFramePr>
            <a:graphicFrameLocks noChangeAspect="1"/>
          </p:cNvGraphicFramePr>
          <p:nvPr/>
        </p:nvGraphicFramePr>
        <p:xfrm>
          <a:off x="2000250" y="2214563"/>
          <a:ext cx="6124575" cy="4092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7" name="Visio" r:id="rId3" imgW="6124575" imgH="4092702" progId="Visio.Drawing.11">
                  <p:embed/>
                </p:oleObj>
              </mc:Choice>
              <mc:Fallback>
                <p:oleObj name="Visio" r:id="rId3" imgW="6124575" imgH="4092702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0250" y="2214563"/>
                        <a:ext cx="6124575" cy="4092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97577611"/>
      </p:ext>
    </p:extLst>
  </p:cSld>
  <p:clrMapOvr>
    <a:masterClrMapping/>
  </p:clrMapOvr>
  <p:transition>
    <p:push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395536" y="-171400"/>
            <a:ext cx="7772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cs-CZ" sz="3600" kern="0"/>
              <a:t>Časté konflikty v týmu IS projektu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776536" y="1844824"/>
            <a:ext cx="70104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2300">
                <a:solidFill>
                  <a:schemeClr val="tx1"/>
                </a:solidFill>
                <a:latin typeface="+mn-lt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90000"/>
              </a:lnSpc>
            </a:pPr>
            <a:r>
              <a:rPr lang="cs-CZ" sz="2400" kern="0"/>
              <a:t>Uvnitř dodavatele</a:t>
            </a:r>
          </a:p>
          <a:p>
            <a:pPr lvl="1">
              <a:lnSpc>
                <a:spcPct val="90000"/>
              </a:lnSpc>
            </a:pPr>
            <a:r>
              <a:rPr lang="cs-CZ" sz="1800" kern="0"/>
              <a:t>Nedostatek času</a:t>
            </a:r>
          </a:p>
          <a:p>
            <a:pPr lvl="1">
              <a:lnSpc>
                <a:spcPct val="90000"/>
              </a:lnSpc>
            </a:pPr>
            <a:r>
              <a:rPr lang="cs-CZ" sz="1800" kern="0"/>
              <a:t>Koordinace dílčích řešení není dostatečná</a:t>
            </a:r>
          </a:p>
          <a:p>
            <a:pPr lvl="1">
              <a:lnSpc>
                <a:spcPct val="90000"/>
              </a:lnSpc>
            </a:pPr>
            <a:r>
              <a:rPr lang="cs-CZ" sz="1800" kern="0"/>
              <a:t>Překročení nákladů</a:t>
            </a:r>
          </a:p>
          <a:p>
            <a:pPr>
              <a:lnSpc>
                <a:spcPct val="90000"/>
              </a:lnSpc>
            </a:pPr>
            <a:r>
              <a:rPr lang="cs-CZ" sz="2400" kern="0"/>
              <a:t>Uvnitř odběratele</a:t>
            </a:r>
          </a:p>
          <a:p>
            <a:pPr lvl="1">
              <a:lnSpc>
                <a:spcPct val="90000"/>
              </a:lnSpc>
            </a:pPr>
            <a:r>
              <a:rPr lang="cs-CZ" sz="1800" kern="0"/>
              <a:t>Nedostatek času na projekt (další úkoly)</a:t>
            </a:r>
          </a:p>
          <a:p>
            <a:pPr lvl="1">
              <a:lnSpc>
                <a:spcPct val="90000"/>
              </a:lnSpc>
            </a:pPr>
            <a:r>
              <a:rPr lang="cs-CZ" sz="1800" kern="0"/>
              <a:t>Neuvolnění člena týmu liniovým šéfem</a:t>
            </a:r>
          </a:p>
          <a:p>
            <a:pPr lvl="1">
              <a:lnSpc>
                <a:spcPct val="90000"/>
              </a:lnSpc>
            </a:pPr>
            <a:r>
              <a:rPr lang="cs-CZ" sz="1800" kern="0"/>
              <a:t>Cíle podniku se liší od dílčích cílů uvnitř nebo cílů projektu</a:t>
            </a:r>
          </a:p>
          <a:p>
            <a:pPr>
              <a:lnSpc>
                <a:spcPct val="90000"/>
              </a:lnSpc>
            </a:pPr>
            <a:r>
              <a:rPr lang="cs-CZ" sz="2000" kern="0"/>
              <a:t>Mezi členy za dodavatele a odběratele</a:t>
            </a:r>
          </a:p>
          <a:p>
            <a:pPr lvl="1">
              <a:lnSpc>
                <a:spcPct val="90000"/>
              </a:lnSpc>
            </a:pPr>
            <a:r>
              <a:rPr lang="cs-CZ" sz="1800" kern="0"/>
              <a:t>Nedostatečný vzájemný soulad a spolupráce („chemie“)</a:t>
            </a:r>
          </a:p>
          <a:p>
            <a:pPr lvl="1">
              <a:lnSpc>
                <a:spcPct val="90000"/>
              </a:lnSpc>
            </a:pPr>
            <a:r>
              <a:rPr lang="cs-CZ" sz="1800" kern="0"/>
              <a:t>Co je a co není v kontraktu (zejména u pevné ceny)</a:t>
            </a:r>
          </a:p>
          <a:p>
            <a:pPr lvl="1">
              <a:lnSpc>
                <a:spcPct val="90000"/>
              </a:lnSpc>
            </a:pPr>
            <a:r>
              <a:rPr lang="cs-CZ" sz="1800" kern="0"/>
              <a:t>Dodavatel nás nebere dostatečně vážně</a:t>
            </a:r>
          </a:p>
          <a:p>
            <a:pPr lvl="1">
              <a:lnSpc>
                <a:spcPct val="90000"/>
              </a:lnSpc>
            </a:pPr>
            <a:r>
              <a:rPr lang="cs-CZ" sz="1800" kern="0"/>
              <a:t>Subdodavatelé nefungují – odběratel je kontaktuje přímo</a:t>
            </a:r>
          </a:p>
        </p:txBody>
      </p:sp>
    </p:spTree>
    <p:extLst>
      <p:ext uri="{BB962C8B-B14F-4D97-AF65-F5344CB8AC3E}">
        <p14:creationId xmlns:p14="http://schemas.microsoft.com/office/powerpoint/2010/main" val="137934012"/>
      </p:ext>
    </p:extLst>
  </p:cSld>
  <p:clrMapOvr>
    <a:masterClrMapping/>
  </p:clrMapOvr>
  <p:transition>
    <p:push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539552" y="0"/>
            <a:ext cx="7772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cs-CZ" sz="3600" kern="0"/>
              <a:t>Konflikty po nasazení IS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755576" y="1844824"/>
            <a:ext cx="70104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2300">
                <a:solidFill>
                  <a:schemeClr val="tx1"/>
                </a:solidFill>
                <a:latin typeface="+mn-lt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80000"/>
              </a:lnSpc>
            </a:pPr>
            <a:r>
              <a:rPr lang="cs-CZ" sz="1800" kern="0"/>
              <a:t>Koncoví uživatelé</a:t>
            </a:r>
          </a:p>
          <a:p>
            <a:pPr lvl="1">
              <a:lnSpc>
                <a:spcPct val="80000"/>
              </a:lnSpc>
            </a:pPr>
            <a:r>
              <a:rPr lang="cs-CZ" sz="1600" kern="0"/>
              <a:t>špatné zaškolení – chyby a stížnosti</a:t>
            </a:r>
          </a:p>
          <a:p>
            <a:pPr lvl="1">
              <a:lnSpc>
                <a:spcPct val="80000"/>
              </a:lnSpc>
            </a:pPr>
            <a:r>
              <a:rPr lang="cs-CZ" sz="1600" kern="0"/>
              <a:t>výkonnost systému – vícepráce, nedodržení termínů, stížnosti</a:t>
            </a:r>
          </a:p>
          <a:p>
            <a:pPr lvl="1">
              <a:lnSpc>
                <a:spcPct val="80000"/>
              </a:lnSpc>
            </a:pPr>
            <a:r>
              <a:rPr lang="cs-CZ" sz="1600" kern="0"/>
              <a:t>změna  stylu práce – hledání zástupných problémů</a:t>
            </a:r>
          </a:p>
          <a:p>
            <a:pPr>
              <a:lnSpc>
                <a:spcPct val="80000"/>
              </a:lnSpc>
            </a:pPr>
            <a:r>
              <a:rPr lang="cs-CZ" sz="1800" kern="0"/>
              <a:t>Vedení firmy</a:t>
            </a:r>
          </a:p>
          <a:p>
            <a:pPr lvl="1">
              <a:lnSpc>
                <a:spcPct val="80000"/>
              </a:lnSpc>
            </a:pPr>
            <a:r>
              <a:rPr lang="cs-CZ" sz="1600" kern="0"/>
              <a:t>chybí některé starší sestavy – „let naslepo“</a:t>
            </a:r>
          </a:p>
          <a:p>
            <a:pPr lvl="1">
              <a:lnSpc>
                <a:spcPct val="80000"/>
              </a:lnSpc>
            </a:pPr>
            <a:r>
              <a:rPr lang="cs-CZ" sz="1600" kern="0"/>
              <a:t>dodatečné náklady při plnění dodatečných požadavků </a:t>
            </a:r>
          </a:p>
          <a:p>
            <a:pPr lvl="1">
              <a:lnSpc>
                <a:spcPct val="80000"/>
              </a:lnSpc>
            </a:pPr>
            <a:r>
              <a:rPr lang="cs-CZ" sz="1600" kern="0"/>
              <a:t>výmluvy nižšího managementu (obrat, náklady, vícepráce …)</a:t>
            </a:r>
          </a:p>
          <a:p>
            <a:pPr lvl="1">
              <a:lnSpc>
                <a:spcPct val="80000"/>
              </a:lnSpc>
            </a:pPr>
            <a:r>
              <a:rPr lang="cs-CZ" sz="1600" kern="0"/>
              <a:t>„nesplněné sliby“ – vše na stisknutí tlačítka??</a:t>
            </a:r>
          </a:p>
          <a:p>
            <a:pPr>
              <a:lnSpc>
                <a:spcPct val="80000"/>
              </a:lnSpc>
            </a:pPr>
            <a:r>
              <a:rPr lang="cs-CZ" sz="1800" kern="0"/>
              <a:t>Dodavatel</a:t>
            </a:r>
          </a:p>
          <a:p>
            <a:pPr lvl="1">
              <a:lnSpc>
                <a:spcPct val="80000"/>
              </a:lnSpc>
            </a:pPr>
            <a:r>
              <a:rPr lang="cs-CZ" sz="1600" kern="0"/>
              <a:t>„toto nebylo ve smlouvě“</a:t>
            </a:r>
          </a:p>
          <a:p>
            <a:pPr lvl="1">
              <a:lnSpc>
                <a:spcPct val="80000"/>
              </a:lnSpc>
            </a:pPr>
            <a:r>
              <a:rPr lang="cs-CZ" sz="1600" kern="0"/>
              <a:t>„toto nepatří do záruky“</a:t>
            </a:r>
          </a:p>
          <a:p>
            <a:pPr lvl="1">
              <a:lnSpc>
                <a:spcPct val="80000"/>
              </a:lnSpc>
            </a:pPr>
            <a:r>
              <a:rPr lang="cs-CZ" sz="1600" kern="0"/>
              <a:t>„uživatelé si nepamatují, co jsme je školili“</a:t>
            </a:r>
          </a:p>
          <a:p>
            <a:pPr lvl="1">
              <a:lnSpc>
                <a:spcPct val="80000"/>
              </a:lnSpc>
            </a:pPr>
            <a:r>
              <a:rPr lang="cs-CZ" sz="1600" kern="0"/>
              <a:t>„máme hot line, nevolejte našim programátorům“</a:t>
            </a:r>
          </a:p>
          <a:p>
            <a:pPr lvl="1">
              <a:lnSpc>
                <a:spcPct val="80000"/>
              </a:lnSpc>
            </a:pPr>
            <a:r>
              <a:rPr lang="cs-CZ" sz="1600" kern="0"/>
              <a:t>„dodali jsme více než jste zaplatili“</a:t>
            </a:r>
          </a:p>
          <a:p>
            <a:pPr lvl="1">
              <a:lnSpc>
                <a:spcPct val="80000"/>
              </a:lnSpc>
            </a:pPr>
            <a:r>
              <a:rPr lang="cs-CZ" sz="1600" kern="0"/>
              <a:t>„naši subdodavatelé nám neplatí“</a:t>
            </a:r>
          </a:p>
          <a:p>
            <a:pPr lvl="1">
              <a:lnSpc>
                <a:spcPct val="80000"/>
              </a:lnSpc>
            </a:pPr>
            <a:r>
              <a:rPr lang="cs-CZ" sz="1600" kern="0"/>
              <a:t>„naši subdodavatelé jsou neschopní“</a:t>
            </a:r>
            <a:endParaRPr lang="cs-CZ" sz="1600" kern="0" dirty="0"/>
          </a:p>
        </p:txBody>
      </p:sp>
    </p:spTree>
    <p:extLst>
      <p:ext uri="{BB962C8B-B14F-4D97-AF65-F5344CB8AC3E}">
        <p14:creationId xmlns:p14="http://schemas.microsoft.com/office/powerpoint/2010/main" val="682486541"/>
      </p:ext>
    </p:extLst>
  </p:cSld>
  <p:clrMapOvr>
    <a:masterClrMapping/>
  </p:clrMapOvr>
  <p:transition>
    <p:push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cs-CZ" dirty="0"/>
              <a:t>Hotline a její role v první fázi po nasazení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r>
              <a:rPr lang="cs-CZ" sz="1800" dirty="0"/>
              <a:t>Nahlášení problémů a chyb. </a:t>
            </a:r>
          </a:p>
          <a:p>
            <a:r>
              <a:rPr lang="cs-CZ" sz="1800" dirty="0"/>
              <a:t>Dispečer Hotline analyzuje tickety a přiděluje jejich řešení odpovídajícím osobám. </a:t>
            </a:r>
          </a:p>
          <a:p>
            <a:r>
              <a:rPr lang="cs-CZ" sz="1800" dirty="0"/>
              <a:t>Zodpovědný řešitel řeší problém, uvědomuje o řešení dispečera. Systém automaticky registruje datum a čas vyřešení s tím, že také uživatel dostává informaci buď přímo nebo od dispečera Hotline.</a:t>
            </a:r>
          </a:p>
          <a:p>
            <a:r>
              <a:rPr lang="cs-CZ" sz="1800" dirty="0"/>
              <a:t>Realizací těchto základních funkcí vzniká možnost</a:t>
            </a:r>
          </a:p>
          <a:p>
            <a:pPr lvl="1"/>
            <a:r>
              <a:rPr lang="cs-CZ" sz="1800" dirty="0"/>
              <a:t>Strukturovaného popisu problému. </a:t>
            </a:r>
          </a:p>
          <a:p>
            <a:pPr lvl="1"/>
            <a:r>
              <a:rPr lang="cs-CZ" sz="1800" dirty="0"/>
              <a:t>Je možno sledovat statistiku podle jednotlivých uživatelů. </a:t>
            </a:r>
          </a:p>
          <a:p>
            <a:pPr lvl="1"/>
            <a:r>
              <a:rPr lang="cs-CZ" sz="1800" dirty="0"/>
              <a:t>Statistiku je možno použít pro účely záruky a jednání s dodavatelem.</a:t>
            </a:r>
          </a:p>
          <a:p>
            <a:pPr lvl="1"/>
            <a:r>
              <a:rPr lang="cs-CZ" sz="1800" dirty="0"/>
              <a:t>V případě konfliktů na úrovni dodavatelů nebo managementu, jsou k dispozici údaje pro statistiku vyhodnocující rychlost reakce dodavatele, rychlost reakce dispečera, statistiku slabých míst s návrhem případných změn a další účely.</a:t>
            </a:r>
          </a:p>
        </p:txBody>
      </p:sp>
    </p:spTree>
    <p:extLst>
      <p:ext uri="{BB962C8B-B14F-4D97-AF65-F5344CB8AC3E}">
        <p14:creationId xmlns:p14="http://schemas.microsoft.com/office/powerpoint/2010/main" val="3491878256"/>
      </p:ext>
    </p:extLst>
  </p:cSld>
  <p:clrMapOvr>
    <a:masterClrMapping/>
  </p:clrMapOvr>
  <p:transition>
    <p:push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cs-CZ" dirty="0"/>
              <a:t>Helpdesk OPF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034" y="2204864"/>
            <a:ext cx="8800281" cy="2008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2900487"/>
      </p:ext>
    </p:extLst>
  </p:cSld>
  <p:clrMapOvr>
    <a:masterClrMapping/>
  </p:clrMapOvr>
  <p:transition>
    <p:push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70533" y="231676"/>
            <a:ext cx="8001000" cy="1216025"/>
          </a:xfrm>
        </p:spPr>
        <p:txBody>
          <a:bodyPr/>
          <a:lstStyle/>
          <a:p>
            <a:r>
              <a:rPr lang="cs-CZ" dirty="0"/>
              <a:t>Helpdesk OPF II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8268" y="1772816"/>
            <a:ext cx="6425530" cy="4850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6556778"/>
      </p:ext>
    </p:extLst>
  </p:cSld>
  <p:clrMapOvr>
    <a:masterClrMapping/>
  </p:clrMapOvr>
  <p:transition>
    <p:push/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467544" y="44624"/>
            <a:ext cx="7772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cs-CZ" sz="3600" kern="0"/>
              <a:t>Motivace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83568" y="1772816"/>
            <a:ext cx="70104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2300">
                <a:solidFill>
                  <a:schemeClr val="tx1"/>
                </a:solidFill>
                <a:latin typeface="+mn-lt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cs-CZ" sz="2000" kern="0"/>
              <a:t>Motivace – součást  „měkkých“ metod řízení</a:t>
            </a:r>
          </a:p>
          <a:p>
            <a:r>
              <a:rPr lang="cs-CZ" sz="2000" kern="0"/>
              <a:t>Vedoucí projektu musí být schopen vyvolat v členech týmu touhu účastnit se na úspěšném provedení projektu</a:t>
            </a:r>
          </a:p>
          <a:p>
            <a:r>
              <a:rPr lang="cs-CZ" sz="2000" kern="0"/>
              <a:t>Motivace na projektu v oblasti IS závisí:</a:t>
            </a:r>
          </a:p>
          <a:p>
            <a:pPr lvl="1"/>
            <a:r>
              <a:rPr lang="cs-CZ" sz="1800" kern="0"/>
              <a:t>na firemní kultuře a stylu řízení</a:t>
            </a:r>
          </a:p>
          <a:p>
            <a:pPr lvl="1"/>
            <a:r>
              <a:rPr lang="cs-CZ" sz="1800" kern="0"/>
              <a:t>postoji vedení k projektu</a:t>
            </a:r>
          </a:p>
          <a:p>
            <a:pPr lvl="1"/>
            <a:r>
              <a:rPr lang="cs-CZ" sz="1800" kern="0"/>
              <a:t>správném vedení projektu včetně kvality dodavatele</a:t>
            </a:r>
          </a:p>
          <a:p>
            <a:pPr lvl="1"/>
            <a:r>
              <a:rPr lang="cs-CZ" sz="1800" kern="0"/>
              <a:t>realistickém plánu projektu a zdrojů</a:t>
            </a:r>
          </a:p>
          <a:p>
            <a:pPr lvl="1"/>
            <a:r>
              <a:rPr lang="cs-CZ" sz="1800" kern="0"/>
              <a:t>na stylu motivace  (pozitivní a negativní  motivace)</a:t>
            </a:r>
          </a:p>
          <a:p>
            <a:pPr lvl="1"/>
            <a:r>
              <a:rPr lang="cs-CZ" sz="1800" kern="0"/>
              <a:t>na podmínkách pro členy projektu</a:t>
            </a:r>
          </a:p>
          <a:p>
            <a:pPr lvl="1"/>
            <a:r>
              <a:rPr lang="cs-CZ" sz="1800" kern="0"/>
              <a:t>osobních vlastnostech vedoucího projektu (motivace a manipulace, spolehlivost …)</a:t>
            </a:r>
          </a:p>
          <a:p>
            <a:pPr lvl="1"/>
            <a:r>
              <a:rPr lang="cs-CZ" sz="1800" kern="0"/>
              <a:t>na schopnosti členů týmu orientovat se v problematice</a:t>
            </a:r>
          </a:p>
        </p:txBody>
      </p:sp>
    </p:spTree>
    <p:extLst>
      <p:ext uri="{BB962C8B-B14F-4D97-AF65-F5344CB8AC3E}">
        <p14:creationId xmlns:p14="http://schemas.microsoft.com/office/powerpoint/2010/main" val="3862116352"/>
      </p:ext>
    </p:extLst>
  </p:cSld>
  <p:clrMapOvr>
    <a:masterClrMapping/>
  </p:clrMapOvr>
  <p:transition>
    <p:push/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395536" y="-171400"/>
            <a:ext cx="7772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cs-CZ" sz="3600" kern="0"/>
              <a:t>Riziko času a motivace týmu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971600" y="1844824"/>
            <a:ext cx="70104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2300">
                <a:solidFill>
                  <a:schemeClr val="tx1"/>
                </a:solidFill>
                <a:latin typeface="+mn-lt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cs-CZ" sz="2000" kern="0" dirty="0"/>
              <a:t>Výkon týmu je dán výkonem nejslabšího článku</a:t>
            </a:r>
          </a:p>
          <a:p>
            <a:pPr>
              <a:buFontTx/>
              <a:buNone/>
            </a:pPr>
            <a:endParaRPr lang="cs-CZ" sz="900" kern="0" dirty="0"/>
          </a:p>
          <a:p>
            <a:r>
              <a:rPr lang="cs-CZ" sz="2000" kern="0" dirty="0"/>
              <a:t>Výkon závisí od schopností a motivace</a:t>
            </a:r>
          </a:p>
          <a:p>
            <a:pPr>
              <a:buFontTx/>
              <a:buNone/>
            </a:pPr>
            <a:endParaRPr lang="cs-CZ" sz="900" kern="0" dirty="0"/>
          </a:p>
          <a:p>
            <a:r>
              <a:rPr lang="cs-CZ" sz="2000" kern="0" dirty="0"/>
              <a:t>Sama motivace se dá stimulovat</a:t>
            </a:r>
          </a:p>
          <a:p>
            <a:pPr>
              <a:buFontTx/>
              <a:buNone/>
            </a:pPr>
            <a:endParaRPr lang="cs-CZ" sz="900" kern="0" dirty="0"/>
          </a:p>
          <a:p>
            <a:r>
              <a:rPr lang="cs-CZ" sz="2000" kern="0" dirty="0"/>
              <a:t>Stimulace je ovlivněna osobními preferencemi</a:t>
            </a:r>
          </a:p>
          <a:p>
            <a:pPr>
              <a:buFontTx/>
              <a:buNone/>
            </a:pPr>
            <a:endParaRPr lang="cs-CZ" sz="1000" kern="0" dirty="0"/>
          </a:p>
          <a:p>
            <a:r>
              <a:rPr lang="cs-CZ" sz="2000" kern="0" dirty="0"/>
              <a:t>Čas má vliv na úroveň motivace (dlouhý projekt, odložení termínů, nesplnění závazků dodavatele,…) a tím i na výkonnost</a:t>
            </a:r>
          </a:p>
          <a:p>
            <a:pPr>
              <a:buFontTx/>
              <a:buNone/>
            </a:pPr>
            <a:endParaRPr lang="cs-CZ" sz="1000" kern="0" dirty="0"/>
          </a:p>
          <a:p>
            <a:r>
              <a:rPr lang="cs-CZ" sz="2000" kern="0" dirty="0"/>
              <a:t>V určitém kritickém momentu přestává stimulace fungovat (preference odpočinku , syndrom vyhoření, předem zaplacená dovolená…)</a:t>
            </a:r>
          </a:p>
          <a:p>
            <a:pPr>
              <a:buFontTx/>
              <a:buNone/>
            </a:pPr>
            <a:endParaRPr lang="cs-CZ" sz="2000" kern="0" dirty="0"/>
          </a:p>
        </p:txBody>
      </p:sp>
    </p:spTree>
    <p:extLst>
      <p:ext uri="{BB962C8B-B14F-4D97-AF65-F5344CB8AC3E}">
        <p14:creationId xmlns:p14="http://schemas.microsoft.com/office/powerpoint/2010/main" val="731044855"/>
      </p:ext>
    </p:extLst>
  </p:cSld>
  <p:clrMapOvr>
    <a:masterClrMapping/>
  </p:clrMapOvr>
  <p:transition>
    <p:push/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539552" y="17690"/>
            <a:ext cx="7772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cs-CZ" sz="3200" kern="0"/>
              <a:t>Příklad motivačních problémů v důsledku zpoždění IT projektu</a:t>
            </a:r>
          </a:p>
        </p:txBody>
      </p:sp>
      <p:graphicFrame>
        <p:nvGraphicFramePr>
          <p:cNvPr id="3" name="Object 4"/>
          <p:cNvGraphicFramePr>
            <a:graphicFrameLocks noGrp="1" noChangeAspect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1193874211"/>
              </p:ext>
            </p:extLst>
          </p:nvPr>
        </p:nvGraphicFramePr>
        <p:xfrm>
          <a:off x="251520" y="2132856"/>
          <a:ext cx="4314825" cy="327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3" name="Graf" r:id="rId3" imgW="4905375" imgH="3724275" progId="Excel.Sheet.8">
                  <p:embed/>
                </p:oleObj>
              </mc:Choice>
              <mc:Fallback>
                <p:oleObj name="Graf" r:id="rId3" imgW="4905375" imgH="3724275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2132856"/>
                        <a:ext cx="4314825" cy="327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Group 56"/>
          <p:cNvGraphicFramePr>
            <a:graphicFrameLocks noGrp="1"/>
          </p:cNvGraphicFramePr>
          <p:nvPr>
            <p:ph sz="half" idx="4294967295"/>
          </p:nvPr>
        </p:nvGraphicFramePr>
        <p:xfrm>
          <a:off x="4895850" y="2492375"/>
          <a:ext cx="4248150" cy="2592390"/>
        </p:xfrm>
        <a:graphic>
          <a:graphicData uri="http://schemas.openxmlformats.org/drawingml/2006/table">
            <a:tbl>
              <a:tblPr/>
              <a:tblGrid>
                <a:gridCol w="1314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6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6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4650"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1.11.2004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Kickoff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1313"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31.5.2005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Projekt IS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1313"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31.8.2005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Projekt přijat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7338"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15.10.2005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první posun termínu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9563"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31.12.2005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druhý posun termínu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31.1.2006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integrační testy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8925"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31.3.2006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start povolen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9563"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30.6.2006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1.kvartální závěrka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3369081"/>
      </p:ext>
    </p:extLst>
  </p:cSld>
  <p:clrMapOvr>
    <a:masterClrMapping/>
  </p:clrMapOvr>
  <p:transition>
    <p:push/>
  </p:transition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sz="3200" dirty="0"/>
              <a:t>Děkuji za pozornost.</a:t>
            </a:r>
          </a:p>
          <a:p>
            <a:r>
              <a:rPr lang="cs-CZ" sz="3200" dirty="0"/>
              <a:t>Otázky?</a:t>
            </a:r>
          </a:p>
        </p:txBody>
      </p:sp>
    </p:spTree>
    <p:extLst>
      <p:ext uri="{BB962C8B-B14F-4D97-AF65-F5344CB8AC3E}">
        <p14:creationId xmlns:p14="http://schemas.microsoft.com/office/powerpoint/2010/main" val="2299226819"/>
      </p:ext>
    </p:extLst>
  </p:cSld>
  <p:clrMapOvr>
    <a:masterClrMapping/>
  </p:clrMapOvr>
  <p:transition spd="slow">
    <p:push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pPr marL="0" indent="0" defTabSz="914400" eaLnBrk="1" hangingPunct="1">
              <a:defRPr/>
            </a:pPr>
            <a:r>
              <a:rPr lang="cs-CZ" sz="3600"/>
              <a:t>Typy projektových organizačních struktur</a:t>
            </a:r>
          </a:p>
        </p:txBody>
      </p:sp>
      <p:sp>
        <p:nvSpPr>
          <p:cNvPr id="3" name="Shape 6145"/>
          <p:cNvSpPr>
            <a:spLocks noGrp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pPr defTabSz="914400" eaLnBrk="1" hangingPunct="1"/>
            <a:r>
              <a:rPr lang="cs-CZ" sz="2800"/>
              <a:t>Útvarový</a:t>
            </a:r>
          </a:p>
          <a:p>
            <a:pPr defTabSz="914400" eaLnBrk="1" hangingPunct="1">
              <a:buFontTx/>
              <a:buNone/>
            </a:pPr>
            <a:endParaRPr lang="cs-CZ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714500" y="2143125"/>
          <a:ext cx="6124575" cy="437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1" name="Visio" r:id="rId3" imgW="6124475" imgH="4092674" progId="Visio.Drawing.11">
                  <p:embed/>
                </p:oleObj>
              </mc:Choice>
              <mc:Fallback>
                <p:oleObj name="Visio" r:id="rId3" imgW="6124475" imgH="4092674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4500" y="2143125"/>
                        <a:ext cx="6124575" cy="4378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71498490"/>
      </p:ext>
    </p:extLst>
  </p:cSld>
  <p:clrMapOvr>
    <a:masterClrMapping/>
  </p:clrMapOvr>
  <p:transition>
    <p:push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cs-CZ" sz="3600" dirty="0"/>
              <a:t>Typy projektových organizačních struktur</a:t>
            </a:r>
          </a:p>
        </p:txBody>
      </p:sp>
      <p:sp>
        <p:nvSpPr>
          <p:cNvPr id="3" name="Shape 2"/>
          <p:cNvSpPr>
            <a:spLocks noGrp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r>
              <a:rPr lang="cs-CZ" sz="2800"/>
              <a:t>Maticový</a:t>
            </a:r>
          </a:p>
          <a:p>
            <a:pPr>
              <a:buFontTx/>
              <a:buNone/>
            </a:pPr>
            <a:endParaRPr lang="cs-CZ" sz="2800"/>
          </a:p>
        </p:txBody>
      </p:sp>
      <p:graphicFrame>
        <p:nvGraphicFramePr>
          <p:cNvPr id="4" name="Object 1"/>
          <p:cNvGraphicFramePr>
            <a:graphicFrameLocks noChangeAspect="1"/>
          </p:cNvGraphicFramePr>
          <p:nvPr/>
        </p:nvGraphicFramePr>
        <p:xfrm>
          <a:off x="1928813" y="1928813"/>
          <a:ext cx="6124575" cy="4092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5" name="Visio" r:id="rId3" imgW="6124475" imgH="4092674" progId="Visio.Drawing.11">
                  <p:embed/>
                </p:oleObj>
              </mc:Choice>
              <mc:Fallback>
                <p:oleObj name="Visio" r:id="rId3" imgW="6124475" imgH="4092674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8813" y="1928813"/>
                        <a:ext cx="6124575" cy="4092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19313472"/>
      </p:ext>
    </p:extLst>
  </p:cSld>
  <p:clrMapOvr>
    <a:masterClrMapping/>
  </p:clrMapOvr>
  <p:transition>
    <p:push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64513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cs-CZ"/>
              <a:t>Zvláštnosti projektů IS</a:t>
            </a:r>
          </a:p>
        </p:txBody>
      </p:sp>
      <p:sp>
        <p:nvSpPr>
          <p:cNvPr id="3" name="Shape 64514"/>
          <p:cNvSpPr txBox="1">
            <a:spLocks noChangeArrowheads="1"/>
          </p:cNvSpPr>
          <p:nvPr/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2300">
                <a:solidFill>
                  <a:schemeClr val="tx1"/>
                </a:solidFill>
                <a:latin typeface="+mn-lt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80000"/>
              </a:lnSpc>
            </a:pPr>
            <a:r>
              <a:rPr lang="cs-CZ" sz="2000" kern="0"/>
              <a:t>Bez ohledu na rozsah jsou vždy komplexní</a:t>
            </a:r>
          </a:p>
          <a:p>
            <a:pPr>
              <a:lnSpc>
                <a:spcPct val="80000"/>
              </a:lnSpc>
              <a:buFontTx/>
              <a:buNone/>
            </a:pPr>
            <a:endParaRPr lang="cs-CZ" sz="1000" kern="0"/>
          </a:p>
          <a:p>
            <a:pPr>
              <a:lnSpc>
                <a:spcPct val="80000"/>
              </a:lnSpc>
            </a:pPr>
            <a:r>
              <a:rPr lang="cs-CZ" sz="2000" kern="0"/>
              <a:t>Vždy obsahují složku Hardware a Software –projektový tým musí mít rozsáhlé znalosti z IT</a:t>
            </a:r>
          </a:p>
          <a:p>
            <a:pPr>
              <a:lnSpc>
                <a:spcPct val="80000"/>
              </a:lnSpc>
              <a:buFontTx/>
              <a:buNone/>
            </a:pPr>
            <a:endParaRPr lang="cs-CZ" sz="1000" kern="0"/>
          </a:p>
          <a:p>
            <a:pPr>
              <a:lnSpc>
                <a:spcPct val="80000"/>
              </a:lnSpc>
            </a:pPr>
            <a:r>
              <a:rPr lang="cs-CZ" sz="2000" kern="0"/>
              <a:t>Vždy obsahují organizační složku – v projektovém týmu musí být i koneční uživatelé</a:t>
            </a:r>
          </a:p>
          <a:p>
            <a:pPr>
              <a:lnSpc>
                <a:spcPct val="80000"/>
              </a:lnSpc>
              <a:buFontTx/>
              <a:buNone/>
            </a:pPr>
            <a:endParaRPr lang="cs-CZ" sz="1000" kern="0"/>
          </a:p>
          <a:p>
            <a:pPr>
              <a:lnSpc>
                <a:spcPct val="80000"/>
              </a:lnSpc>
            </a:pPr>
            <a:r>
              <a:rPr lang="cs-CZ" sz="2000" kern="0"/>
              <a:t>Má vždy tendenci se zpožďovat</a:t>
            </a:r>
          </a:p>
          <a:p>
            <a:pPr>
              <a:lnSpc>
                <a:spcPct val="80000"/>
              </a:lnSpc>
              <a:buFontTx/>
              <a:buNone/>
            </a:pPr>
            <a:endParaRPr lang="cs-CZ" sz="1000" kern="0"/>
          </a:p>
          <a:p>
            <a:pPr>
              <a:lnSpc>
                <a:spcPct val="80000"/>
              </a:lnSpc>
            </a:pPr>
            <a:r>
              <a:rPr lang="cs-CZ" sz="2000" kern="0"/>
              <a:t>Znamená změnu pro uživatele – je vždy po zavedení kritizován</a:t>
            </a:r>
          </a:p>
          <a:p>
            <a:pPr>
              <a:lnSpc>
                <a:spcPct val="80000"/>
              </a:lnSpc>
            </a:pPr>
            <a:r>
              <a:rPr lang="cs-CZ" sz="2000" kern="0"/>
              <a:t>Náklady mají tendenci nekontrolovaně růst</a:t>
            </a:r>
          </a:p>
          <a:p>
            <a:pPr>
              <a:lnSpc>
                <a:spcPct val="80000"/>
              </a:lnSpc>
              <a:buFontTx/>
              <a:buNone/>
            </a:pPr>
            <a:endParaRPr lang="cs-CZ" sz="1000" kern="0"/>
          </a:p>
          <a:p>
            <a:pPr>
              <a:lnSpc>
                <a:spcPct val="80000"/>
              </a:lnSpc>
            </a:pPr>
            <a:r>
              <a:rPr lang="cs-CZ" sz="2000" kern="0"/>
              <a:t>Dodavatelé mají tendenci zmenšovat dohodnutý obsah dodávky, odběratelé mají tendenci měnit své požadavky</a:t>
            </a:r>
          </a:p>
          <a:p>
            <a:pPr>
              <a:lnSpc>
                <a:spcPct val="80000"/>
              </a:lnSpc>
              <a:buFontTx/>
              <a:buNone/>
            </a:pPr>
            <a:endParaRPr lang="cs-CZ" sz="1200" kern="0"/>
          </a:p>
          <a:p>
            <a:pPr>
              <a:lnSpc>
                <a:spcPct val="80000"/>
              </a:lnSpc>
            </a:pPr>
            <a:r>
              <a:rPr lang="cs-CZ" sz="2000" kern="0"/>
              <a:t>Pro dodavatele i odběratele obsahují rizika, se kterými je nutno předem počítat</a:t>
            </a:r>
            <a:endParaRPr lang="cs-CZ" sz="2000" kern="0" dirty="0"/>
          </a:p>
        </p:txBody>
      </p:sp>
    </p:spTree>
    <p:extLst>
      <p:ext uri="{BB962C8B-B14F-4D97-AF65-F5344CB8AC3E}">
        <p14:creationId xmlns:p14="http://schemas.microsoft.com/office/powerpoint/2010/main" val="3659628027"/>
      </p:ext>
    </p:extLst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cs-CZ" sz="3600" dirty="0"/>
              <a:t>Metody tvorby a projektování IS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r>
              <a:rPr lang="cs-CZ" dirty="0"/>
              <a:t>Vodopád</a:t>
            </a:r>
          </a:p>
          <a:p>
            <a:pPr lvl="1"/>
            <a:r>
              <a:rPr lang="cs-CZ" dirty="0"/>
              <a:t>Úplná projektová dokumentace na začátku, přesně daný postup</a:t>
            </a:r>
          </a:p>
          <a:p>
            <a:r>
              <a:rPr lang="cs-CZ" dirty="0"/>
              <a:t>Spirála</a:t>
            </a:r>
          </a:p>
          <a:p>
            <a:pPr lvl="1"/>
            <a:r>
              <a:rPr lang="cs-CZ" dirty="0"/>
              <a:t>Zavedení určitých iteračních cyklů</a:t>
            </a:r>
          </a:p>
          <a:p>
            <a:r>
              <a:rPr lang="cs-CZ" dirty="0" err="1"/>
              <a:t>Prototypování</a:t>
            </a:r>
            <a:endParaRPr lang="cs-CZ" dirty="0"/>
          </a:p>
          <a:p>
            <a:pPr lvl="1"/>
            <a:r>
              <a:rPr lang="cs-CZ" dirty="0"/>
              <a:t>Příprava prototypů, jejich úprava po diskuzi s uživatelem</a:t>
            </a:r>
          </a:p>
          <a:p>
            <a:r>
              <a:rPr lang="cs-CZ" dirty="0"/>
              <a:t>Agilní metodiky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3110733"/>
      </p:ext>
    </p:extLst>
  </p:cSld>
  <p:clrMapOvr>
    <a:masterClrMapping/>
  </p:clrMapOvr>
  <p:transition>
    <p:push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cs-CZ" sz="3600" dirty="0"/>
              <a:t>Vodopád a spirála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r>
              <a:rPr lang="cs-CZ" sz="2800" dirty="0"/>
              <a:t>Vodopád</a:t>
            </a:r>
          </a:p>
          <a:p>
            <a:pPr lvl="1"/>
            <a:r>
              <a:rPr lang="cs-CZ" sz="2400" dirty="0"/>
              <a:t>Výhody – přesné stanovení projektového plánu vede k jasné smlouvě s dodavatelem</a:t>
            </a:r>
          </a:p>
          <a:p>
            <a:pPr lvl="1"/>
            <a:r>
              <a:rPr lang="cs-CZ" sz="2400" dirty="0"/>
              <a:t>Nevýhody – údržba projektové dokumentace velmi náročná, při změnách degraduje, vícenáklady</a:t>
            </a:r>
          </a:p>
          <a:p>
            <a:r>
              <a:rPr lang="cs-CZ" sz="2800" dirty="0"/>
              <a:t>Spirála</a:t>
            </a:r>
          </a:p>
          <a:p>
            <a:pPr lvl="1"/>
            <a:r>
              <a:rPr lang="cs-CZ" sz="2400" dirty="0"/>
              <a:t>Výhody –určité iterace umožňují lepší komunikaci s uživateli i dodavatelem</a:t>
            </a:r>
          </a:p>
          <a:p>
            <a:pPr lvl="2"/>
            <a:r>
              <a:rPr lang="cs-CZ" sz="2000" dirty="0"/>
              <a:t>Jednodušší cenové jednání</a:t>
            </a:r>
          </a:p>
          <a:p>
            <a:pPr lvl="2"/>
            <a:r>
              <a:rPr lang="cs-CZ" sz="2000" dirty="0"/>
              <a:t>Výsledný produkt se blíží představám odběratele</a:t>
            </a:r>
          </a:p>
          <a:p>
            <a:pPr lvl="1"/>
            <a:r>
              <a:rPr lang="cs-CZ" sz="2400" dirty="0"/>
              <a:t>Nevýhody – podobné jako u vodopádu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24720417"/>
      </p:ext>
    </p:extLst>
  </p:cSld>
  <p:clrMapOvr>
    <a:masterClrMapping/>
  </p:clrMapOvr>
  <p:transition>
    <p:push/>
  </p:transition>
</p:sld>
</file>

<file path=ppt/theme/theme1.xml><?xml version="1.0" encoding="utf-8"?>
<a:theme xmlns:a="http://schemas.openxmlformats.org/drawingml/2006/main" name="Motiv1">
  <a:themeElements>
    <a:clrScheme name="Profil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fil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Motiv1" id="{E3CFB722-539F-42ED-BBBD-F7C4D348D030}" vid="{D7229444-53EE-4975-BF99-8AB22657DB66}"/>
    </a:ext>
  </a:extLst>
</a:theme>
</file>

<file path=ppt/theme/theme2.xml><?xml version="1.0" encoding="utf-8"?>
<a:theme xmlns:a="http://schemas.openxmlformats.org/drawingml/2006/main" name="Profil">
  <a:themeElements>
    <a:clrScheme name="Profil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fil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Motiv1</Template>
  <TotalTime>221</TotalTime>
  <Words>3396</Words>
  <Application>Microsoft Office PowerPoint</Application>
  <PresentationFormat>Předvádění na obrazovce (4:3)</PresentationFormat>
  <Paragraphs>581</Paragraphs>
  <Slides>48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6</vt:i4>
      </vt:variant>
      <vt:variant>
        <vt:lpstr>Motiv</vt:lpstr>
      </vt:variant>
      <vt:variant>
        <vt:i4>2</vt:i4>
      </vt:variant>
      <vt:variant>
        <vt:lpstr>Vložené servery OLE</vt:lpstr>
      </vt:variant>
      <vt:variant>
        <vt:i4>2</vt:i4>
      </vt:variant>
      <vt:variant>
        <vt:lpstr>Nadpisy snímků</vt:lpstr>
      </vt:variant>
      <vt:variant>
        <vt:i4>48</vt:i4>
      </vt:variant>
    </vt:vector>
  </HeadingPairs>
  <TitlesOfParts>
    <vt:vector size="58" baseType="lpstr">
      <vt:lpstr>MS Mincho</vt:lpstr>
      <vt:lpstr>Arial</vt:lpstr>
      <vt:lpstr>Calibri</vt:lpstr>
      <vt:lpstr>Times New Roman</vt:lpstr>
      <vt:lpstr>Verdana</vt:lpstr>
      <vt:lpstr>Wingdings</vt:lpstr>
      <vt:lpstr>Motiv1</vt:lpstr>
      <vt:lpstr>Profil</vt:lpstr>
      <vt:lpstr>Visio</vt:lpstr>
      <vt:lpstr>Graf</vt:lpstr>
      <vt:lpstr>Projektování informačních systémů 2</vt:lpstr>
      <vt:lpstr>Řízení procesů a projektů</vt:lpstr>
      <vt:lpstr>Projektové organizační struktury</vt:lpstr>
      <vt:lpstr>Typy projektových organizačních struktur</vt:lpstr>
      <vt:lpstr>Typy projektových organizačních struktur</vt:lpstr>
      <vt:lpstr>Typy projektových organizačních struktur</vt:lpstr>
      <vt:lpstr>Zvláštnosti projektů IS</vt:lpstr>
      <vt:lpstr>Metody tvorby a projektování IS</vt:lpstr>
      <vt:lpstr>Vodopád a spirála</vt:lpstr>
      <vt:lpstr>Fáze vývoje systému</vt:lpstr>
      <vt:lpstr>Psychologické aspekty a management IS projektů</vt:lpstr>
      <vt:lpstr>Zajištění kvality projektu</vt:lpstr>
      <vt:lpstr>Metody řízení kvality projektu</vt:lpstr>
      <vt:lpstr>Prezentace aplikace PowerPoint</vt:lpstr>
      <vt:lpstr>Prezentace aplikace PowerPoint</vt:lpstr>
      <vt:lpstr>Prezentace aplikace PowerPoint</vt:lpstr>
      <vt:lpstr>Hlavní role v projektu IS</vt:lpstr>
      <vt:lpstr>Prezentace aplikace PowerPoint</vt:lpstr>
      <vt:lpstr>Prezentace aplikace PowerPoint</vt:lpstr>
      <vt:lpstr>Vedoucí projektu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Projektový tým</vt:lpstr>
      <vt:lpstr>Prezentace aplikace PowerPoint</vt:lpstr>
      <vt:lpstr>Člen projektového týmu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Hotline a její role v první fázi po nasazení</vt:lpstr>
      <vt:lpstr>Helpdesk OPF</vt:lpstr>
      <vt:lpstr>Helpdesk OPF II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OPF SU Karviná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Projektování informačních systémů 1</dc:title>
  <dc:creator>Roman Šperka</dc:creator>
  <cp:lastModifiedBy>Petr Suchánek</cp:lastModifiedBy>
  <cp:revision>113</cp:revision>
  <dcterms:created xsi:type="dcterms:W3CDTF">2006-12-01T12:12:29Z</dcterms:created>
  <dcterms:modified xsi:type="dcterms:W3CDTF">2023-03-06T19:54:55Z</dcterms:modified>
</cp:coreProperties>
</file>